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1" r:id="rId16"/>
    <p:sldId id="270"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ebi" initials="T" lastIdx="0" clrIdx="0">
    <p:extLst>
      <p:ext uri="{19B8F6BF-5375-455C-9EA6-DF929625EA0E}">
        <p15:presenceInfo xmlns:p15="http://schemas.microsoft.com/office/powerpoint/2012/main" userId="Taeb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1111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660"/>
  </p:normalViewPr>
  <p:slideViewPr>
    <p:cSldViewPr snapToGrid="0">
      <p:cViewPr varScale="1">
        <p:scale>
          <a:sx n="44" d="100"/>
          <a:sy n="44" d="100"/>
        </p:scale>
        <p:origin x="60"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4/3/2016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rgbClr val="92D050"/>
          </a:fgClr>
          <a:bgClr>
            <a:srgbClr val="11111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07066" y="2446098"/>
            <a:ext cx="8135697" cy="1646302"/>
          </a:xfrm>
          <a:noFill/>
        </p:spPr>
        <p:txBody>
          <a:bodyPr/>
          <a:lstStyle/>
          <a:p>
            <a:pPr algn="ctr" rtl="1"/>
            <a:r>
              <a:rPr lang="fa-IR" sz="7200" dirty="0" err="1" smtClean="0">
                <a:solidFill>
                  <a:srgbClr val="FFFF00"/>
                </a:solidFill>
                <a:latin typeface="IranNastaliq" panose="02020505000000020003" pitchFamily="18" charset="0"/>
                <a:cs typeface="EntezareZohoor D6" panose="00000700000000000000" pitchFamily="2" charset="-78"/>
              </a:rPr>
              <a:t>بسم</a:t>
            </a:r>
            <a:r>
              <a:rPr lang="fa-IR" sz="7200" dirty="0" smtClean="0">
                <a:solidFill>
                  <a:srgbClr val="FFFF00"/>
                </a:solidFill>
                <a:latin typeface="IranNastaliq" panose="02020505000000020003" pitchFamily="18" charset="0"/>
                <a:cs typeface="EntezareZohoor D6" panose="00000700000000000000" pitchFamily="2" charset="-78"/>
              </a:rPr>
              <a:t> </a:t>
            </a:r>
            <a:r>
              <a:rPr lang="fa-IR" sz="7200" dirty="0" err="1" smtClean="0">
                <a:solidFill>
                  <a:srgbClr val="FFFF00"/>
                </a:solidFill>
                <a:latin typeface="IranNastaliq" panose="02020505000000020003" pitchFamily="18" charset="0"/>
                <a:cs typeface="EntezareZohoor D6" panose="00000700000000000000" pitchFamily="2" charset="-78"/>
              </a:rPr>
              <a:t>اللّه</a:t>
            </a:r>
            <a:r>
              <a:rPr lang="fa-IR" sz="7200" dirty="0" smtClean="0">
                <a:solidFill>
                  <a:srgbClr val="FFFF00"/>
                </a:solidFill>
                <a:latin typeface="IranNastaliq" panose="02020505000000020003" pitchFamily="18" charset="0"/>
                <a:cs typeface="EntezareZohoor D6" panose="00000700000000000000" pitchFamily="2" charset="-78"/>
              </a:rPr>
              <a:t> </a:t>
            </a:r>
            <a:r>
              <a:rPr lang="fa-IR" sz="7200" dirty="0" err="1" smtClean="0">
                <a:solidFill>
                  <a:srgbClr val="FFFF00"/>
                </a:solidFill>
                <a:latin typeface="IranNastaliq" panose="02020505000000020003" pitchFamily="18" charset="0"/>
                <a:cs typeface="EntezareZohoor D6" panose="00000700000000000000" pitchFamily="2" charset="-78"/>
              </a:rPr>
              <a:t>الّرحمن</a:t>
            </a:r>
            <a:r>
              <a:rPr lang="fa-IR" sz="7200" dirty="0" smtClean="0">
                <a:solidFill>
                  <a:srgbClr val="FFFF00"/>
                </a:solidFill>
                <a:latin typeface="IranNastaliq" panose="02020505000000020003" pitchFamily="18" charset="0"/>
                <a:cs typeface="EntezareZohoor D6" panose="00000700000000000000" pitchFamily="2" charset="-78"/>
              </a:rPr>
              <a:t> </a:t>
            </a:r>
            <a:r>
              <a:rPr lang="fa-IR" sz="7200" dirty="0" err="1" smtClean="0">
                <a:solidFill>
                  <a:srgbClr val="FFFF00"/>
                </a:solidFill>
                <a:latin typeface="IranNastaliq" panose="02020505000000020003" pitchFamily="18" charset="0"/>
                <a:cs typeface="EntezareZohoor D6" panose="00000700000000000000" pitchFamily="2" charset="-78"/>
              </a:rPr>
              <a:t>الّرحیم</a:t>
            </a:r>
            <a:endParaRPr lang="en-US" sz="7200" dirty="0">
              <a:solidFill>
                <a:srgbClr val="FFFF00"/>
              </a:solidFill>
              <a:latin typeface="IranNastaliq" panose="02020505000000020003" pitchFamily="18" charset="0"/>
              <a:cs typeface="EntezareZohoor D6" panose="00000700000000000000" pitchFamily="2" charset="-78"/>
            </a:endParaRPr>
          </a:p>
        </p:txBody>
      </p:sp>
    </p:spTree>
    <p:extLst>
      <p:ext uri="{BB962C8B-B14F-4D97-AF65-F5344CB8AC3E}">
        <p14:creationId xmlns:p14="http://schemas.microsoft.com/office/powerpoint/2010/main" val="2506530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pct90">
          <a:fgClr>
            <a:srgbClr val="FFFF66"/>
          </a:fgClr>
          <a:bgClr>
            <a:srgbClr val="111111"/>
          </a:bgClr>
        </a:pattFill>
        <a:effectLst/>
      </p:bgPr>
    </p:bg>
    <p:spTree>
      <p:nvGrpSpPr>
        <p:cNvPr id="1" name=""/>
        <p:cNvGrpSpPr/>
        <p:nvPr/>
      </p:nvGrpSpPr>
      <p:grpSpPr>
        <a:xfrm>
          <a:off x="0" y="0"/>
          <a:ext cx="0" cy="0"/>
          <a:chOff x="0" y="0"/>
          <a:chExt cx="0" cy="0"/>
        </a:xfrm>
      </p:grpSpPr>
      <p:sp>
        <p:nvSpPr>
          <p:cNvPr id="4" name="TextBox 3"/>
          <p:cNvSpPr txBox="1"/>
          <p:nvPr/>
        </p:nvSpPr>
        <p:spPr>
          <a:xfrm>
            <a:off x="653143" y="108862"/>
            <a:ext cx="8447314" cy="7248138"/>
          </a:xfrm>
          <a:prstGeom prst="rect">
            <a:avLst/>
          </a:prstGeom>
          <a:noFill/>
        </p:spPr>
        <p:txBody>
          <a:bodyPr wrap="square" rtlCol="0">
            <a:spAutoFit/>
          </a:bodyPr>
          <a:lstStyle/>
          <a:p>
            <a:pPr algn="just" rtl="1">
              <a:lnSpc>
                <a:spcPct val="150000"/>
              </a:lnSpc>
            </a:pPr>
            <a:r>
              <a:rPr lang="fa-IR" sz="2600" dirty="0">
                <a:solidFill>
                  <a:schemeClr val="accent2">
                    <a:lumMod val="75000"/>
                  </a:schemeClr>
                </a:solidFill>
                <a:cs typeface="EntezareZohoor B4" panose="00000700000000000000" pitchFamily="2" charset="-78"/>
              </a:rPr>
              <a:t>توضیح : </a:t>
            </a:r>
            <a:endParaRPr lang="en-US" sz="2600" dirty="0">
              <a:solidFill>
                <a:schemeClr val="accent2">
                  <a:lumMod val="75000"/>
                </a:schemeClr>
              </a:solidFill>
              <a:cs typeface="EntezareZohoor B4" panose="00000700000000000000" pitchFamily="2" charset="-78"/>
            </a:endParaRPr>
          </a:p>
          <a:p>
            <a:pPr marL="342900" lvl="0" indent="-342900" algn="just" rtl="1">
              <a:lnSpc>
                <a:spcPct val="150000"/>
              </a:lnSpc>
              <a:buFont typeface="Wingdings" panose="05000000000000000000" pitchFamily="2" charset="2"/>
              <a:buChar char="§"/>
            </a:pPr>
            <a:r>
              <a:rPr lang="fa-IR" sz="2200" dirty="0">
                <a:solidFill>
                  <a:schemeClr val="bg1"/>
                </a:solidFill>
                <a:cs typeface="2  Titr" panose="00000700000000000000" pitchFamily="2" charset="-78"/>
              </a:rPr>
              <a:t>صنف حکم حکومتی، صنف حکم </a:t>
            </a:r>
            <a:r>
              <a:rPr lang="fa-IR" sz="2200" dirty="0">
                <a:solidFill>
                  <a:srgbClr val="FF0000"/>
                </a:solidFill>
                <a:cs typeface="2  Titr" panose="00000700000000000000" pitchFamily="2" charset="-78"/>
              </a:rPr>
              <a:t>ناظر به کل </a:t>
            </a:r>
            <a:r>
              <a:rPr lang="fa-IR" sz="2200" dirty="0">
                <a:solidFill>
                  <a:schemeClr val="bg1"/>
                </a:solidFill>
                <a:cs typeface="2  Titr" panose="00000700000000000000" pitchFamily="2" charset="-78"/>
              </a:rPr>
              <a:t>است و نه ناظر به </a:t>
            </a:r>
            <a:r>
              <a:rPr lang="fa-IR" sz="2200" dirty="0">
                <a:solidFill>
                  <a:srgbClr val="FF0000"/>
                </a:solidFill>
                <a:cs typeface="2  Titr" panose="00000700000000000000" pitchFamily="2" charset="-78"/>
              </a:rPr>
              <a:t>کلی</a:t>
            </a:r>
            <a:r>
              <a:rPr lang="fa-IR" sz="2200" dirty="0">
                <a:solidFill>
                  <a:schemeClr val="bg1"/>
                </a:solidFill>
                <a:cs typeface="2  Titr" panose="00000700000000000000" pitchFamily="2" charset="-78"/>
              </a:rPr>
              <a:t>.</a:t>
            </a:r>
            <a:endParaRPr lang="en-US" sz="2200" dirty="0">
              <a:solidFill>
                <a:schemeClr val="bg1"/>
              </a:solidFill>
              <a:cs typeface="2  Titr" panose="00000700000000000000" pitchFamily="2" charset="-78"/>
            </a:endParaRPr>
          </a:p>
          <a:p>
            <a:pPr marL="342900" lvl="0" indent="-342900" algn="just" rtl="1">
              <a:lnSpc>
                <a:spcPct val="150000"/>
              </a:lnSpc>
              <a:buFont typeface="Wingdings" panose="05000000000000000000" pitchFamily="2" charset="2"/>
              <a:buChar char="§"/>
            </a:pPr>
            <a:r>
              <a:rPr lang="fa-IR" sz="2200" dirty="0">
                <a:solidFill>
                  <a:schemeClr val="bg1"/>
                </a:solidFill>
                <a:cs typeface="2  Titr" panose="00000700000000000000" pitchFamily="2" charset="-78"/>
              </a:rPr>
              <a:t>حکم حکومتی، حکم </a:t>
            </a:r>
            <a:r>
              <a:rPr lang="fa-IR" sz="2200" dirty="0" err="1">
                <a:solidFill>
                  <a:schemeClr val="bg1"/>
                </a:solidFill>
                <a:cs typeface="2  Titr" panose="00000700000000000000" pitchFamily="2" charset="-78"/>
              </a:rPr>
              <a:t>تنجیزی</a:t>
            </a:r>
            <a:r>
              <a:rPr lang="fa-IR" sz="2200" dirty="0">
                <a:solidFill>
                  <a:schemeClr val="bg1"/>
                </a:solidFill>
                <a:cs typeface="2  Titr" panose="00000700000000000000" pitchFamily="2" charset="-78"/>
              </a:rPr>
              <a:t> است که دو تطبیق در آن صورت می پذیرد :</a:t>
            </a:r>
            <a:endParaRPr lang="en-US" sz="2200" dirty="0">
              <a:solidFill>
                <a:schemeClr val="bg1"/>
              </a:solidFill>
              <a:cs typeface="2  Titr" panose="00000700000000000000" pitchFamily="2" charset="-78"/>
            </a:endParaRPr>
          </a:p>
          <a:p>
            <a:pPr marL="892175" lvl="0" indent="-457200" algn="just" rtl="1">
              <a:lnSpc>
                <a:spcPct val="150000"/>
              </a:lnSpc>
              <a:buFont typeface="+mj-lt"/>
              <a:buAutoNum type="arabicPeriod"/>
            </a:pPr>
            <a:r>
              <a:rPr lang="fa-IR" sz="2200" dirty="0">
                <a:solidFill>
                  <a:schemeClr val="bg1"/>
                </a:solidFill>
                <a:cs typeface="2  Titr" panose="00000700000000000000" pitchFamily="2" charset="-78"/>
              </a:rPr>
              <a:t>یک سطح از تطبیق در آن از سوی </a:t>
            </a:r>
            <a:r>
              <a:rPr lang="fa-IR" sz="2200" dirty="0">
                <a:solidFill>
                  <a:srgbClr val="FF0000"/>
                </a:solidFill>
                <a:cs typeface="2  Titr" panose="00000700000000000000" pitchFamily="2" charset="-78"/>
              </a:rPr>
              <a:t>نظام مدیریت کشور </a:t>
            </a:r>
            <a:r>
              <a:rPr lang="fa-IR" sz="2200" dirty="0">
                <a:solidFill>
                  <a:schemeClr val="bg1"/>
                </a:solidFill>
                <a:cs typeface="2  Titr" panose="00000700000000000000" pitchFamily="2" charset="-78"/>
              </a:rPr>
              <a:t>با دستگاه کارشناسی خاص صورت می پذیرد.</a:t>
            </a:r>
            <a:endParaRPr lang="en-US" sz="2200" dirty="0">
              <a:solidFill>
                <a:schemeClr val="bg1"/>
              </a:solidFill>
              <a:cs typeface="2  Titr" panose="00000700000000000000" pitchFamily="2" charset="-78"/>
            </a:endParaRPr>
          </a:p>
          <a:p>
            <a:pPr marL="892175" lvl="0" indent="-457200" algn="just" rtl="1">
              <a:lnSpc>
                <a:spcPct val="150000"/>
              </a:lnSpc>
              <a:buFont typeface="+mj-lt"/>
              <a:buAutoNum type="arabicPeriod"/>
            </a:pPr>
            <a:r>
              <a:rPr lang="fa-IR" sz="2200" dirty="0">
                <a:solidFill>
                  <a:schemeClr val="bg1"/>
                </a:solidFill>
                <a:cs typeface="2  Titr" panose="00000700000000000000" pitchFamily="2" charset="-78"/>
              </a:rPr>
              <a:t>سطح دیگر تطبیق مربوط به </a:t>
            </a:r>
            <a:r>
              <a:rPr lang="fa-IR" sz="2200" dirty="0">
                <a:solidFill>
                  <a:srgbClr val="FF0000"/>
                </a:solidFill>
                <a:cs typeface="2  Titr" panose="00000700000000000000" pitchFamily="2" charset="-78"/>
              </a:rPr>
              <a:t>فقیه جامع </a:t>
            </a:r>
            <a:r>
              <a:rPr lang="fa-IR" sz="2200" dirty="0" err="1">
                <a:solidFill>
                  <a:srgbClr val="FF0000"/>
                </a:solidFill>
                <a:cs typeface="2  Titr" panose="00000700000000000000" pitchFamily="2" charset="-78"/>
              </a:rPr>
              <a:t>الشرایط</a:t>
            </a:r>
            <a:r>
              <a:rPr lang="fa-IR" sz="2200" dirty="0">
                <a:solidFill>
                  <a:srgbClr val="FF0000"/>
                </a:solidFill>
                <a:cs typeface="2  Titr" panose="00000700000000000000" pitchFamily="2" charset="-78"/>
              </a:rPr>
              <a:t> </a:t>
            </a:r>
            <a:r>
              <a:rPr lang="fa-IR" sz="2200" dirty="0">
                <a:solidFill>
                  <a:schemeClr val="bg1"/>
                </a:solidFill>
                <a:cs typeface="2  Titr" panose="00000700000000000000" pitchFamily="2" charset="-78"/>
              </a:rPr>
              <a:t>است که متصدی" کل" است و محور تصمیم گیری نظام بشمار می رود</a:t>
            </a:r>
            <a:r>
              <a:rPr lang="fa-IR" dirty="0">
                <a:solidFill>
                  <a:schemeClr val="bg1"/>
                </a:solidFill>
                <a:cs typeface="2  Titr" panose="00000700000000000000" pitchFamily="2" charset="-78"/>
              </a:rPr>
              <a:t>. (همان، ص249) </a:t>
            </a:r>
            <a:endParaRPr lang="en-US" dirty="0">
              <a:solidFill>
                <a:schemeClr val="bg1"/>
              </a:solidFill>
              <a:cs typeface="2  Titr" panose="00000700000000000000" pitchFamily="2" charset="-78"/>
            </a:endParaRPr>
          </a:p>
          <a:p>
            <a:pPr marL="342900" lvl="0" indent="-342900" algn="just" rtl="1">
              <a:lnSpc>
                <a:spcPct val="150000"/>
              </a:lnSpc>
              <a:buFont typeface="Wingdings" panose="05000000000000000000" pitchFamily="2" charset="2"/>
              <a:buChar char="§"/>
            </a:pPr>
            <a:r>
              <a:rPr lang="fa-IR" sz="2200" dirty="0">
                <a:solidFill>
                  <a:schemeClr val="bg1"/>
                </a:solidFill>
                <a:cs typeface="2  Titr" panose="00000700000000000000" pitchFamily="2" charset="-78"/>
              </a:rPr>
              <a:t>احکام حکومتی به معنای </a:t>
            </a:r>
            <a:r>
              <a:rPr lang="fa-IR" sz="2200" dirty="0" smtClean="0">
                <a:solidFill>
                  <a:schemeClr val="bg1"/>
                </a:solidFill>
                <a:cs typeface="2  Titr" panose="00000700000000000000" pitchFamily="2" charset="-78"/>
              </a:rPr>
              <a:t>اول و دوم، </a:t>
            </a:r>
            <a:r>
              <a:rPr lang="fa-IR" sz="2200" dirty="0">
                <a:solidFill>
                  <a:schemeClr val="accent1">
                    <a:lumMod val="75000"/>
                  </a:schemeClr>
                </a:solidFill>
                <a:cs typeface="2  Titr" panose="00000700000000000000" pitchFamily="2" charset="-78"/>
              </a:rPr>
              <a:t>از هم جدا نیستند </a:t>
            </a:r>
            <a:r>
              <a:rPr lang="fa-IR" sz="2200" dirty="0">
                <a:solidFill>
                  <a:schemeClr val="bg1"/>
                </a:solidFill>
                <a:cs typeface="2  Titr" panose="00000700000000000000" pitchFamily="2" charset="-78"/>
              </a:rPr>
              <a:t>و لذا </a:t>
            </a:r>
            <a:r>
              <a:rPr lang="fa-IR" sz="2200" dirty="0" err="1">
                <a:solidFill>
                  <a:schemeClr val="bg1"/>
                </a:solidFill>
                <a:cs typeface="2  Titr" panose="00000700000000000000" pitchFamily="2" charset="-78"/>
              </a:rPr>
              <a:t>نمی</a:t>
            </a:r>
            <a:r>
              <a:rPr lang="fa-IR" sz="2200" dirty="0">
                <a:solidFill>
                  <a:schemeClr val="bg1"/>
                </a:solidFill>
                <a:cs typeface="2  Titr" panose="00000700000000000000" pitchFamily="2" charset="-78"/>
              </a:rPr>
              <a:t> توان گفت احکام حکومتی به معنای اول آن (که معروف به احکام سلطانی </a:t>
            </a:r>
            <a:r>
              <a:rPr lang="fa-IR" sz="2200" dirty="0" err="1">
                <a:solidFill>
                  <a:schemeClr val="bg1"/>
                </a:solidFill>
                <a:cs typeface="2  Titr" panose="00000700000000000000" pitchFamily="2" charset="-78"/>
              </a:rPr>
              <a:t>اند</a:t>
            </a:r>
            <a:r>
              <a:rPr lang="fa-IR" sz="2200" dirty="0">
                <a:solidFill>
                  <a:schemeClr val="bg1"/>
                </a:solidFill>
                <a:cs typeface="2  Titr" panose="00000700000000000000" pitchFamily="2" charset="-78"/>
              </a:rPr>
              <a:t>)، به استنباط نیاز ندارند و تماماً دایر مدار مصلحت می باشند، بلکه این احکام هم منوط به ضوابطی هستند که بایستی از منابع دینی استخراج و استنباط گردند منتها بر مبنای </a:t>
            </a:r>
            <a:r>
              <a:rPr lang="fa-IR" sz="2200" dirty="0" err="1">
                <a:solidFill>
                  <a:schemeClr val="bg1"/>
                </a:solidFill>
                <a:cs typeface="2  Titr" panose="00000700000000000000" pitchFamily="2" charset="-78"/>
              </a:rPr>
              <a:t>تزاحمات</a:t>
            </a:r>
            <a:r>
              <a:rPr lang="fa-IR" sz="2200" dirty="0">
                <a:solidFill>
                  <a:schemeClr val="bg1"/>
                </a:solidFill>
                <a:cs typeface="2  Titr" panose="00000700000000000000" pitchFamily="2" charset="-78"/>
              </a:rPr>
              <a:t> در نظام کل و نه فقط احکام کلی. </a:t>
            </a:r>
            <a:endParaRPr lang="fa-IR" sz="2200" dirty="0" smtClean="0">
              <a:solidFill>
                <a:schemeClr val="bg1"/>
              </a:solidFill>
              <a:cs typeface="2  Titr" panose="00000700000000000000" pitchFamily="2" charset="-78"/>
            </a:endParaRPr>
          </a:p>
          <a:p>
            <a:pPr lvl="0" algn="just" rtl="1">
              <a:lnSpc>
                <a:spcPct val="150000"/>
              </a:lnSpc>
            </a:pPr>
            <a:r>
              <a:rPr lang="fa-IR" sz="2200" dirty="0">
                <a:solidFill>
                  <a:schemeClr val="bg1"/>
                </a:solidFill>
                <a:cs typeface="2  Titr" panose="00000700000000000000" pitchFamily="2" charset="-78"/>
              </a:rPr>
              <a:t> </a:t>
            </a:r>
            <a:r>
              <a:rPr lang="fa-IR" sz="2200" dirty="0" smtClean="0">
                <a:solidFill>
                  <a:schemeClr val="bg1"/>
                </a:solidFill>
                <a:cs typeface="2  Titr" panose="00000700000000000000" pitchFamily="2" charset="-78"/>
              </a:rPr>
              <a:t>     </a:t>
            </a:r>
            <a:r>
              <a:rPr lang="fa-IR" sz="2000" dirty="0" smtClean="0">
                <a:solidFill>
                  <a:schemeClr val="bg1"/>
                </a:solidFill>
                <a:cs typeface="2  Titr" panose="00000700000000000000" pitchFamily="2" charset="-78"/>
              </a:rPr>
              <a:t>(</a:t>
            </a:r>
            <a:r>
              <a:rPr lang="fa-IR" sz="2000" dirty="0">
                <a:solidFill>
                  <a:schemeClr val="bg1"/>
                </a:solidFill>
                <a:cs typeface="2  Titr" panose="00000700000000000000" pitchFamily="2" charset="-78"/>
              </a:rPr>
              <a:t>همان،صفحات284،288،294)</a:t>
            </a:r>
            <a:endParaRPr lang="en-US" sz="2000" dirty="0">
              <a:solidFill>
                <a:schemeClr val="bg1"/>
              </a:solidFill>
              <a:cs typeface="2  Titr" panose="00000700000000000000" pitchFamily="2" charset="-78"/>
            </a:endParaRPr>
          </a:p>
          <a:p>
            <a:pPr algn="just" rtl="1">
              <a:lnSpc>
                <a:spcPct val="150000"/>
              </a:lnSpc>
            </a:pPr>
            <a:r>
              <a:rPr lang="fa-IR" sz="2200" dirty="0">
                <a:solidFill>
                  <a:schemeClr val="bg1"/>
                </a:solidFill>
                <a:cs typeface="2  Titr" panose="00000700000000000000" pitchFamily="2" charset="-78"/>
              </a:rPr>
              <a:t> </a:t>
            </a:r>
            <a:endParaRPr lang="en-US" sz="2200" dirty="0">
              <a:solidFill>
                <a:schemeClr val="bg1"/>
              </a:solidFill>
              <a:cs typeface="2  Titr" panose="00000700000000000000" pitchFamily="2" charset="-78"/>
            </a:endParaRPr>
          </a:p>
        </p:txBody>
      </p:sp>
    </p:spTree>
    <p:extLst>
      <p:ext uri="{BB962C8B-B14F-4D97-AF65-F5344CB8AC3E}">
        <p14:creationId xmlns:p14="http://schemas.microsoft.com/office/powerpoint/2010/main" val="4276670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nodeType="clickEffect">
                                  <p:stCondLst>
                                    <p:cond delay="0"/>
                                  </p:stCondLst>
                                  <p:childTnLst>
                                    <p:animRot by="120000">
                                      <p:cBhvr>
                                        <p:cTn id="11" dur="100" fill="hold">
                                          <p:stCondLst>
                                            <p:cond delay="0"/>
                                          </p:stCondLst>
                                        </p:cTn>
                                        <p:tgtEl>
                                          <p:spTgt spid="4">
                                            <p:txEl>
                                              <p:pRg st="1" end="1"/>
                                            </p:txEl>
                                          </p:spTgt>
                                        </p:tgtEl>
                                        <p:attrNameLst>
                                          <p:attrName>r</p:attrName>
                                        </p:attrNameLst>
                                      </p:cBhvr>
                                    </p:animRot>
                                    <p:animRot by="-240000">
                                      <p:cBhvr>
                                        <p:cTn id="12" dur="200" fill="hold">
                                          <p:stCondLst>
                                            <p:cond delay="200"/>
                                          </p:stCondLst>
                                        </p:cTn>
                                        <p:tgtEl>
                                          <p:spTgt spid="4">
                                            <p:txEl>
                                              <p:pRg st="1" end="1"/>
                                            </p:txEl>
                                          </p:spTgt>
                                        </p:tgtEl>
                                        <p:attrNameLst>
                                          <p:attrName>r</p:attrName>
                                        </p:attrNameLst>
                                      </p:cBhvr>
                                    </p:animRot>
                                    <p:animRot by="240000">
                                      <p:cBhvr>
                                        <p:cTn id="13" dur="200" fill="hold">
                                          <p:stCondLst>
                                            <p:cond delay="400"/>
                                          </p:stCondLst>
                                        </p:cTn>
                                        <p:tgtEl>
                                          <p:spTgt spid="4">
                                            <p:txEl>
                                              <p:pRg st="1" end="1"/>
                                            </p:txEl>
                                          </p:spTgt>
                                        </p:tgtEl>
                                        <p:attrNameLst>
                                          <p:attrName>r</p:attrName>
                                        </p:attrNameLst>
                                      </p:cBhvr>
                                    </p:animRot>
                                    <p:animRot by="-240000">
                                      <p:cBhvr>
                                        <p:cTn id="14" dur="200" fill="hold">
                                          <p:stCondLst>
                                            <p:cond delay="600"/>
                                          </p:stCondLst>
                                        </p:cTn>
                                        <p:tgtEl>
                                          <p:spTgt spid="4">
                                            <p:txEl>
                                              <p:pRg st="1" end="1"/>
                                            </p:txEl>
                                          </p:spTgt>
                                        </p:tgtEl>
                                        <p:attrNameLst>
                                          <p:attrName>r</p:attrName>
                                        </p:attrNameLst>
                                      </p:cBhvr>
                                    </p:animRot>
                                    <p:animRot by="120000">
                                      <p:cBhvr>
                                        <p:cTn id="15" dur="200" fill="hold">
                                          <p:stCondLst>
                                            <p:cond delay="800"/>
                                          </p:stCondLst>
                                        </p:cTn>
                                        <p:tgtEl>
                                          <p:spTgt spid="4">
                                            <p:txEl>
                                              <p:pRg st="1" end="1"/>
                                            </p:txEl>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32" presetClass="emph" presetSubtype="0" fill="hold" nodeType="clickEffect">
                                  <p:stCondLst>
                                    <p:cond delay="0"/>
                                  </p:stCondLst>
                                  <p:childTnLst>
                                    <p:animRot by="120000">
                                      <p:cBhvr>
                                        <p:cTn id="19" dur="100" fill="hold">
                                          <p:stCondLst>
                                            <p:cond delay="0"/>
                                          </p:stCondLst>
                                        </p:cTn>
                                        <p:tgtEl>
                                          <p:spTgt spid="4">
                                            <p:txEl>
                                              <p:pRg st="2" end="2"/>
                                            </p:txEl>
                                          </p:spTgt>
                                        </p:tgtEl>
                                        <p:attrNameLst>
                                          <p:attrName>r</p:attrName>
                                        </p:attrNameLst>
                                      </p:cBhvr>
                                    </p:animRot>
                                    <p:animRot by="-240000">
                                      <p:cBhvr>
                                        <p:cTn id="20" dur="200" fill="hold">
                                          <p:stCondLst>
                                            <p:cond delay="200"/>
                                          </p:stCondLst>
                                        </p:cTn>
                                        <p:tgtEl>
                                          <p:spTgt spid="4">
                                            <p:txEl>
                                              <p:pRg st="2" end="2"/>
                                            </p:txEl>
                                          </p:spTgt>
                                        </p:tgtEl>
                                        <p:attrNameLst>
                                          <p:attrName>r</p:attrName>
                                        </p:attrNameLst>
                                      </p:cBhvr>
                                    </p:animRot>
                                    <p:animRot by="240000">
                                      <p:cBhvr>
                                        <p:cTn id="21" dur="200" fill="hold">
                                          <p:stCondLst>
                                            <p:cond delay="400"/>
                                          </p:stCondLst>
                                        </p:cTn>
                                        <p:tgtEl>
                                          <p:spTgt spid="4">
                                            <p:txEl>
                                              <p:pRg st="2" end="2"/>
                                            </p:txEl>
                                          </p:spTgt>
                                        </p:tgtEl>
                                        <p:attrNameLst>
                                          <p:attrName>r</p:attrName>
                                        </p:attrNameLst>
                                      </p:cBhvr>
                                    </p:animRot>
                                    <p:animRot by="-240000">
                                      <p:cBhvr>
                                        <p:cTn id="22" dur="200" fill="hold">
                                          <p:stCondLst>
                                            <p:cond delay="600"/>
                                          </p:stCondLst>
                                        </p:cTn>
                                        <p:tgtEl>
                                          <p:spTgt spid="4">
                                            <p:txEl>
                                              <p:pRg st="2" end="2"/>
                                            </p:txEl>
                                          </p:spTgt>
                                        </p:tgtEl>
                                        <p:attrNameLst>
                                          <p:attrName>r</p:attrName>
                                        </p:attrNameLst>
                                      </p:cBhvr>
                                    </p:animRot>
                                    <p:animRot by="120000">
                                      <p:cBhvr>
                                        <p:cTn id="23" dur="200" fill="hold">
                                          <p:stCondLst>
                                            <p:cond delay="800"/>
                                          </p:stCondLst>
                                        </p:cTn>
                                        <p:tgtEl>
                                          <p:spTgt spid="4">
                                            <p:txEl>
                                              <p:pRg st="2" end="2"/>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nodeType="clickEffect">
                                  <p:stCondLst>
                                    <p:cond delay="0"/>
                                  </p:stCondLst>
                                  <p:childTnLst>
                                    <p:animEffect transition="out" filter="fade">
                                      <p:cBhvr>
                                        <p:cTn id="27" dur="500" tmFilter="0, 0; .2, .5; .8, .5; 1, 0"/>
                                        <p:tgtEl>
                                          <p:spTgt spid="4">
                                            <p:txEl>
                                              <p:pRg st="3" end="3"/>
                                            </p:txEl>
                                          </p:spTgt>
                                        </p:tgtEl>
                                      </p:cBhvr>
                                    </p:animEffect>
                                    <p:animScale>
                                      <p:cBhvr>
                                        <p:cTn id="28" dur="250" autoRev="1" fill="hold"/>
                                        <p:tgtEl>
                                          <p:spTgt spid="4">
                                            <p:txEl>
                                              <p:pRg st="3" end="3"/>
                                            </p:txEl>
                                          </p:spTgt>
                                        </p:tgtEl>
                                      </p:cBhvr>
                                      <p:by x="105000" y="105000"/>
                                    </p:animScale>
                                  </p:childTnLst>
                                </p:cTn>
                              </p:par>
                            </p:childTnLst>
                          </p:cTn>
                        </p:par>
                      </p:childTnLst>
                    </p:cTn>
                  </p:par>
                  <p:par>
                    <p:cTn id="29" fill="hold">
                      <p:stCondLst>
                        <p:cond delay="indefinite"/>
                      </p:stCondLst>
                      <p:childTnLst>
                        <p:par>
                          <p:cTn id="30" fill="hold">
                            <p:stCondLst>
                              <p:cond delay="0"/>
                            </p:stCondLst>
                            <p:childTnLst>
                              <p:par>
                                <p:cTn id="31" presetID="26" presetClass="emph" presetSubtype="0" fill="hold" nodeType="clickEffect">
                                  <p:stCondLst>
                                    <p:cond delay="0"/>
                                  </p:stCondLst>
                                  <p:childTnLst>
                                    <p:animEffect transition="out" filter="fade">
                                      <p:cBhvr>
                                        <p:cTn id="32" dur="500" tmFilter="0, 0; .2, .5; .8, .5; 1, 0"/>
                                        <p:tgtEl>
                                          <p:spTgt spid="4">
                                            <p:txEl>
                                              <p:pRg st="4" end="4"/>
                                            </p:txEl>
                                          </p:spTgt>
                                        </p:tgtEl>
                                      </p:cBhvr>
                                    </p:animEffect>
                                    <p:animScale>
                                      <p:cBhvr>
                                        <p:cTn id="33" dur="250" autoRev="1" fill="hold"/>
                                        <p:tgtEl>
                                          <p:spTgt spid="4">
                                            <p:txEl>
                                              <p:pRg st="4" end="4"/>
                                            </p:txEl>
                                          </p:spTgt>
                                        </p:tgtEl>
                                      </p:cBhvr>
                                      <p:by x="105000" y="105000"/>
                                    </p:animScale>
                                  </p:childTnLst>
                                </p:cTn>
                              </p:par>
                            </p:childTnLst>
                          </p:cTn>
                        </p:par>
                      </p:childTnLst>
                    </p:cTn>
                  </p:par>
                  <p:par>
                    <p:cTn id="34" fill="hold">
                      <p:stCondLst>
                        <p:cond delay="indefinite"/>
                      </p:stCondLst>
                      <p:childTnLst>
                        <p:par>
                          <p:cTn id="35" fill="hold">
                            <p:stCondLst>
                              <p:cond delay="0"/>
                            </p:stCondLst>
                            <p:childTnLst>
                              <p:par>
                                <p:cTn id="36" presetID="32" presetClass="emph" presetSubtype="0" fill="hold" nodeType="clickEffect">
                                  <p:stCondLst>
                                    <p:cond delay="0"/>
                                  </p:stCondLst>
                                  <p:childTnLst>
                                    <p:animRot by="120000">
                                      <p:cBhvr>
                                        <p:cTn id="37" dur="100" fill="hold">
                                          <p:stCondLst>
                                            <p:cond delay="0"/>
                                          </p:stCondLst>
                                        </p:cTn>
                                        <p:tgtEl>
                                          <p:spTgt spid="4">
                                            <p:txEl>
                                              <p:pRg st="5" end="5"/>
                                            </p:txEl>
                                          </p:spTgt>
                                        </p:tgtEl>
                                        <p:attrNameLst>
                                          <p:attrName>r</p:attrName>
                                        </p:attrNameLst>
                                      </p:cBhvr>
                                    </p:animRot>
                                    <p:animRot by="-240000">
                                      <p:cBhvr>
                                        <p:cTn id="38" dur="200" fill="hold">
                                          <p:stCondLst>
                                            <p:cond delay="200"/>
                                          </p:stCondLst>
                                        </p:cTn>
                                        <p:tgtEl>
                                          <p:spTgt spid="4">
                                            <p:txEl>
                                              <p:pRg st="5" end="5"/>
                                            </p:txEl>
                                          </p:spTgt>
                                        </p:tgtEl>
                                        <p:attrNameLst>
                                          <p:attrName>r</p:attrName>
                                        </p:attrNameLst>
                                      </p:cBhvr>
                                    </p:animRot>
                                    <p:animRot by="240000">
                                      <p:cBhvr>
                                        <p:cTn id="39" dur="200" fill="hold">
                                          <p:stCondLst>
                                            <p:cond delay="400"/>
                                          </p:stCondLst>
                                        </p:cTn>
                                        <p:tgtEl>
                                          <p:spTgt spid="4">
                                            <p:txEl>
                                              <p:pRg st="5" end="5"/>
                                            </p:txEl>
                                          </p:spTgt>
                                        </p:tgtEl>
                                        <p:attrNameLst>
                                          <p:attrName>r</p:attrName>
                                        </p:attrNameLst>
                                      </p:cBhvr>
                                    </p:animRot>
                                    <p:animRot by="-240000">
                                      <p:cBhvr>
                                        <p:cTn id="40" dur="200" fill="hold">
                                          <p:stCondLst>
                                            <p:cond delay="600"/>
                                          </p:stCondLst>
                                        </p:cTn>
                                        <p:tgtEl>
                                          <p:spTgt spid="4">
                                            <p:txEl>
                                              <p:pRg st="5" end="5"/>
                                            </p:txEl>
                                          </p:spTgt>
                                        </p:tgtEl>
                                        <p:attrNameLst>
                                          <p:attrName>r</p:attrName>
                                        </p:attrNameLst>
                                      </p:cBhvr>
                                    </p:animRot>
                                    <p:animRot by="120000">
                                      <p:cBhvr>
                                        <p:cTn id="41" dur="200" fill="hold">
                                          <p:stCondLst>
                                            <p:cond delay="800"/>
                                          </p:stCondLst>
                                        </p:cTn>
                                        <p:tgtEl>
                                          <p:spTgt spid="4">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pct90">
          <a:fgClr>
            <a:srgbClr val="FFFF66"/>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10009"/>
            <a:ext cx="8596668" cy="3880773"/>
          </a:xfrm>
        </p:spPr>
        <p:txBody>
          <a:bodyPr/>
          <a:lstStyle/>
          <a:p>
            <a:pPr marL="0" indent="0" algn="just" rtl="1">
              <a:lnSpc>
                <a:spcPct val="200000"/>
              </a:lnSpc>
              <a:buNone/>
            </a:pPr>
            <a:r>
              <a:rPr lang="fa-IR" sz="2800" dirty="0">
                <a:solidFill>
                  <a:schemeClr val="accent2">
                    <a:lumMod val="75000"/>
                  </a:schemeClr>
                </a:solidFill>
                <a:cs typeface="EntezareZohoor B4" panose="00000700000000000000" pitchFamily="2" charset="-78"/>
              </a:rPr>
              <a:t>خلاصه</a:t>
            </a:r>
            <a:r>
              <a:rPr lang="fa-IR" sz="2200" dirty="0" smtClean="0">
                <a:solidFill>
                  <a:schemeClr val="bg1"/>
                </a:solidFill>
                <a:cs typeface="2  Titr" panose="00000700000000000000" pitchFamily="2" charset="-78"/>
              </a:rPr>
              <a:t> </a:t>
            </a:r>
          </a:p>
          <a:p>
            <a:pPr marL="0" indent="0" algn="just" rtl="1">
              <a:lnSpc>
                <a:spcPct val="200000"/>
              </a:lnSpc>
              <a:buNone/>
            </a:pPr>
            <a:r>
              <a:rPr lang="fa-IR" sz="2200" dirty="0" smtClean="0">
                <a:solidFill>
                  <a:schemeClr val="bg1"/>
                </a:solidFill>
                <a:cs typeface="2  Titr" panose="00000700000000000000" pitchFamily="2" charset="-78"/>
              </a:rPr>
              <a:t>خلاصه اینکه </a:t>
            </a:r>
            <a:r>
              <a:rPr lang="fa-IR" sz="2200" dirty="0">
                <a:solidFill>
                  <a:schemeClr val="bg1"/>
                </a:solidFill>
                <a:cs typeface="2  Titr" panose="00000700000000000000" pitchFamily="2" charset="-78"/>
              </a:rPr>
              <a:t>احکام حکومتی </a:t>
            </a:r>
            <a:r>
              <a:rPr lang="fa-IR" sz="2200" dirty="0">
                <a:solidFill>
                  <a:srgbClr val="FF0000"/>
                </a:solidFill>
                <a:cs typeface="2  Titr" panose="00000700000000000000" pitchFamily="2" charset="-78"/>
              </a:rPr>
              <a:t>حتما بایستی استنباط </a:t>
            </a:r>
            <a:r>
              <a:rPr lang="fa-IR" sz="2200" dirty="0">
                <a:solidFill>
                  <a:schemeClr val="bg1"/>
                </a:solidFill>
                <a:cs typeface="2  Titr" panose="00000700000000000000" pitchFamily="2" charset="-78"/>
              </a:rPr>
              <a:t>شوند، یعنی در مقام تحقق و تبدیل شدن به حکم </a:t>
            </a:r>
            <a:r>
              <a:rPr lang="fa-IR" sz="2200" dirty="0" err="1">
                <a:solidFill>
                  <a:schemeClr val="bg1"/>
                </a:solidFill>
                <a:cs typeface="2  Titr" panose="00000700000000000000" pitchFamily="2" charset="-78"/>
              </a:rPr>
              <a:t>تنجیزی</a:t>
            </a:r>
            <a:r>
              <a:rPr lang="fa-IR" sz="2200" dirty="0">
                <a:solidFill>
                  <a:schemeClr val="bg1"/>
                </a:solidFill>
                <a:cs typeface="2  Titr" panose="00000700000000000000" pitchFamily="2" charset="-78"/>
              </a:rPr>
              <a:t> و بیرون آمدن از احکام کلی، باید تطبیق شوند، و آن تطبیق به وسیله نظام صورت می پذیرد و آن نظام باید در مقام تطبیق ضابطه داشته باشد. </a:t>
            </a:r>
            <a:r>
              <a:rPr lang="fa-IR" sz="2000" dirty="0">
                <a:solidFill>
                  <a:schemeClr val="bg1"/>
                </a:solidFill>
                <a:cs typeface="2  Titr" panose="00000700000000000000" pitchFamily="2" charset="-78"/>
              </a:rPr>
              <a:t>(همان،ص228)</a:t>
            </a:r>
            <a:endParaRPr lang="en-US" sz="2000" dirty="0">
              <a:solidFill>
                <a:schemeClr val="bg1"/>
              </a:solidFill>
              <a:cs typeface="2  Titr" panose="00000700000000000000" pitchFamily="2" charset="-78"/>
            </a:endParaRPr>
          </a:p>
          <a:p>
            <a:endParaRPr lang="en-US" dirty="0"/>
          </a:p>
        </p:txBody>
      </p:sp>
    </p:spTree>
    <p:extLst>
      <p:ext uri="{BB962C8B-B14F-4D97-AF65-F5344CB8AC3E}">
        <p14:creationId xmlns:p14="http://schemas.microsoft.com/office/powerpoint/2010/main" val="40500885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rgbClr val="FFFF66"/>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49" y="832541"/>
            <a:ext cx="8596668" cy="2215459"/>
          </a:xfrm>
        </p:spPr>
        <p:txBody>
          <a:bodyPr>
            <a:noAutofit/>
          </a:bodyPr>
          <a:lstStyle/>
          <a:p>
            <a:pPr marL="0" indent="0" algn="just" rtl="1">
              <a:lnSpc>
                <a:spcPct val="150000"/>
              </a:lnSpc>
              <a:buNone/>
            </a:pPr>
            <a:r>
              <a:rPr lang="fa-IR" sz="2000" dirty="0" smtClean="0">
                <a:solidFill>
                  <a:schemeClr val="bg1"/>
                </a:solidFill>
                <a:cs typeface="2  Titr" panose="00000700000000000000" pitchFamily="2" charset="-78"/>
              </a:rPr>
              <a:t>سوال </a:t>
            </a:r>
            <a:r>
              <a:rPr lang="fa-IR" sz="2000" dirty="0">
                <a:solidFill>
                  <a:schemeClr val="bg1"/>
                </a:solidFill>
                <a:cs typeface="2  Titr" panose="00000700000000000000" pitchFamily="2" charset="-78"/>
              </a:rPr>
              <a:t>اصلی ما این است که آیا اصول فقه موجود می تواند پاسخگوی نیازهای ما در مسائل فقه حکومتی باشد؟</a:t>
            </a:r>
            <a:endParaRPr lang="en-US" sz="2000" dirty="0">
              <a:solidFill>
                <a:schemeClr val="bg1"/>
              </a:solidFill>
              <a:cs typeface="2  Titr" panose="00000700000000000000" pitchFamily="2" charset="-78"/>
            </a:endParaRPr>
          </a:p>
          <a:p>
            <a:pPr marL="0" indent="0" algn="just" rtl="1">
              <a:lnSpc>
                <a:spcPct val="150000"/>
              </a:lnSpc>
              <a:buNone/>
            </a:pPr>
            <a:r>
              <a:rPr lang="fa-IR" sz="2000" dirty="0">
                <a:solidFill>
                  <a:schemeClr val="bg1"/>
                </a:solidFill>
                <a:cs typeface="2  Titr" panose="00000700000000000000" pitchFamily="2" charset="-78"/>
              </a:rPr>
              <a:t>اگر کافی است آیا فقط در پاسخ به مسائل سیاسی و اجتماعی دین </a:t>
            </a:r>
            <a:r>
              <a:rPr lang="fa-IR" sz="2000" dirty="0" err="1">
                <a:solidFill>
                  <a:schemeClr val="bg1"/>
                </a:solidFill>
                <a:cs typeface="2  Titr" panose="00000700000000000000" pitchFamily="2" charset="-78"/>
              </a:rPr>
              <a:t>پاسخگوست</a:t>
            </a:r>
            <a:r>
              <a:rPr lang="fa-IR" sz="2000" dirty="0">
                <a:solidFill>
                  <a:schemeClr val="bg1"/>
                </a:solidFill>
                <a:cs typeface="2  Titr" panose="00000700000000000000" pitchFamily="2" charset="-78"/>
              </a:rPr>
              <a:t> یا </a:t>
            </a:r>
            <a:r>
              <a:rPr lang="fa-IR" sz="2000" dirty="0" err="1">
                <a:solidFill>
                  <a:schemeClr val="bg1"/>
                </a:solidFill>
                <a:cs typeface="2  Titr" panose="00000700000000000000" pitchFamily="2" charset="-78"/>
              </a:rPr>
              <a:t>قوائد</a:t>
            </a:r>
            <a:r>
              <a:rPr lang="fa-IR" sz="2000" dirty="0">
                <a:solidFill>
                  <a:schemeClr val="bg1"/>
                </a:solidFill>
                <a:cs typeface="2  Titr" panose="00000700000000000000" pitchFamily="2" charset="-78"/>
              </a:rPr>
              <a:t> تشخیص مصلحت را هم به عنوان رکن مهمی در </a:t>
            </a:r>
            <a:r>
              <a:rPr lang="fa-IR" sz="2000" dirty="0" err="1">
                <a:solidFill>
                  <a:schemeClr val="bg1"/>
                </a:solidFill>
                <a:cs typeface="2  Titr" panose="00000700000000000000" pitchFamily="2" charset="-78"/>
              </a:rPr>
              <a:t>اصدار</a:t>
            </a:r>
            <a:r>
              <a:rPr lang="fa-IR" sz="2000" dirty="0">
                <a:solidFill>
                  <a:schemeClr val="bg1"/>
                </a:solidFill>
                <a:cs typeface="2  Titr" panose="00000700000000000000" pitchFamily="2" charset="-78"/>
              </a:rPr>
              <a:t> احکام حکومتی (به معنای اول) بدست می دهد؟ </a:t>
            </a:r>
            <a:endParaRPr lang="en-US" sz="1600" dirty="0"/>
          </a:p>
        </p:txBody>
      </p:sp>
      <p:sp>
        <p:nvSpPr>
          <p:cNvPr id="4" name="TextBox 3"/>
          <p:cNvSpPr txBox="1"/>
          <p:nvPr/>
        </p:nvSpPr>
        <p:spPr>
          <a:xfrm>
            <a:off x="1763482" y="108858"/>
            <a:ext cx="7707086" cy="584775"/>
          </a:xfrm>
          <a:prstGeom prst="rect">
            <a:avLst/>
          </a:prstGeom>
          <a:noFill/>
        </p:spPr>
        <p:txBody>
          <a:bodyPr wrap="square" rtlCol="0">
            <a:spAutoFit/>
          </a:bodyPr>
          <a:lstStyle/>
          <a:p>
            <a:pPr marL="571500" indent="-571500" algn="just" rtl="1">
              <a:buFont typeface="Wingdings" panose="05000000000000000000" pitchFamily="2" charset="2"/>
              <a:buChar char="ü"/>
            </a:pPr>
            <a:r>
              <a:rPr lang="fa-IR" sz="3200" dirty="0">
                <a:solidFill>
                  <a:schemeClr val="accent2">
                    <a:lumMod val="75000"/>
                  </a:schemeClr>
                </a:solidFill>
                <a:cs typeface="EntezareZohoor B4" panose="00000700000000000000" pitchFamily="2" charset="-78"/>
              </a:rPr>
              <a:t>ماهیت علم اصول و جایگاه آن در فقه حکومتی</a:t>
            </a:r>
            <a:endParaRPr lang="en-US" sz="3200" dirty="0">
              <a:solidFill>
                <a:schemeClr val="accent2">
                  <a:lumMod val="75000"/>
                </a:schemeClr>
              </a:solidFill>
              <a:cs typeface="EntezareZohoor B4" panose="00000700000000000000" pitchFamily="2" charset="-78"/>
            </a:endParaRPr>
          </a:p>
        </p:txBody>
      </p:sp>
      <p:sp>
        <p:nvSpPr>
          <p:cNvPr id="5" name="TextBox 4"/>
          <p:cNvSpPr txBox="1"/>
          <p:nvPr/>
        </p:nvSpPr>
        <p:spPr>
          <a:xfrm>
            <a:off x="437850" y="3135104"/>
            <a:ext cx="8596668" cy="4225644"/>
          </a:xfrm>
          <a:prstGeom prst="rect">
            <a:avLst/>
          </a:prstGeom>
          <a:noFill/>
        </p:spPr>
        <p:txBody>
          <a:bodyPr wrap="square" rtlCol="0">
            <a:spAutoFit/>
          </a:bodyPr>
          <a:lstStyle/>
          <a:p>
            <a:pPr algn="just" rtl="1">
              <a:lnSpc>
                <a:spcPct val="150000"/>
              </a:lnSpc>
            </a:pPr>
            <a:r>
              <a:rPr lang="fa-IR" sz="2400" dirty="0">
                <a:solidFill>
                  <a:schemeClr val="bg1"/>
                </a:solidFill>
                <a:cs typeface="2  Titr" panose="00000700000000000000" pitchFamily="2" charset="-78"/>
              </a:rPr>
              <a:t>پاسخ </a:t>
            </a:r>
            <a:r>
              <a:rPr lang="fa-IR" sz="2400" dirty="0" err="1">
                <a:solidFill>
                  <a:schemeClr val="bg1"/>
                </a:solidFill>
                <a:cs typeface="2  Titr" panose="00000700000000000000" pitchFamily="2" charset="-78"/>
              </a:rPr>
              <a:t>حجه</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الاسلام</a:t>
            </a:r>
            <a:r>
              <a:rPr lang="fa-IR" sz="2400" dirty="0">
                <a:solidFill>
                  <a:schemeClr val="bg1"/>
                </a:solidFill>
                <a:cs typeface="2  Titr" panose="00000700000000000000" pitchFamily="2" charset="-78"/>
              </a:rPr>
              <a:t> میرباقری این است که نه تنها فقه حکومتی ما پاسخ گوی نیازها و مسائل فقهی ما در </a:t>
            </a:r>
            <a:r>
              <a:rPr lang="fa-IR" sz="2400" dirty="0" smtClean="0">
                <a:solidFill>
                  <a:schemeClr val="bg1"/>
                </a:solidFill>
                <a:cs typeface="2  Titr" panose="00000700000000000000" pitchFamily="2" charset="-78"/>
              </a:rPr>
              <a:t>عرصه حکومت </a:t>
            </a:r>
            <a:r>
              <a:rPr lang="fa-IR" sz="2400" dirty="0">
                <a:solidFill>
                  <a:schemeClr val="bg1"/>
                </a:solidFill>
                <a:cs typeface="2  Titr" panose="00000700000000000000" pitchFamily="2" charset="-78"/>
              </a:rPr>
              <a:t>نیست، بلکه </a:t>
            </a:r>
            <a:r>
              <a:rPr lang="fa-IR" sz="2400" dirty="0">
                <a:solidFill>
                  <a:srgbClr val="FF0000"/>
                </a:solidFill>
                <a:cs typeface="2  Titr" panose="00000700000000000000" pitchFamily="2" charset="-78"/>
              </a:rPr>
              <a:t>به طور </a:t>
            </a:r>
            <a:r>
              <a:rPr lang="fa-IR" sz="2400" dirty="0" err="1">
                <a:solidFill>
                  <a:srgbClr val="FF0000"/>
                </a:solidFill>
                <a:cs typeface="2  Titr" panose="00000700000000000000" pitchFamily="2" charset="-78"/>
              </a:rPr>
              <a:t>مطلق</a:t>
            </a:r>
            <a:r>
              <a:rPr lang="fa-IR" sz="2400" dirty="0">
                <a:solidFill>
                  <a:srgbClr val="FF0000"/>
                </a:solidFill>
                <a:cs typeface="2  Titr" panose="00000700000000000000" pitchFamily="2" charset="-78"/>
              </a:rPr>
              <a:t> فقه ما هم پاسخگوی نیازهای زمانه </a:t>
            </a:r>
            <a:r>
              <a:rPr lang="fa-IR" sz="2400" dirty="0" err="1">
                <a:solidFill>
                  <a:srgbClr val="FF0000"/>
                </a:solidFill>
                <a:cs typeface="2  Titr" panose="00000700000000000000" pitchFamily="2" charset="-78"/>
              </a:rPr>
              <a:t>نمی</a:t>
            </a:r>
            <a:r>
              <a:rPr lang="fa-IR" sz="2400" dirty="0">
                <a:solidFill>
                  <a:srgbClr val="FF0000"/>
                </a:solidFill>
                <a:cs typeface="2  Titr" panose="00000700000000000000" pitchFamily="2" charset="-78"/>
              </a:rPr>
              <a:t> باشد</a:t>
            </a:r>
            <a:r>
              <a:rPr lang="fa-IR" sz="2400" dirty="0" smtClean="0">
                <a:solidFill>
                  <a:srgbClr val="FF0000"/>
                </a:solidFill>
                <a:cs typeface="2  Titr" panose="00000700000000000000" pitchFamily="2" charset="-78"/>
              </a:rPr>
              <a:t>.</a:t>
            </a:r>
          </a:p>
          <a:p>
            <a:pPr algn="just" rtl="1">
              <a:lnSpc>
                <a:spcPct val="150000"/>
              </a:lnSpc>
            </a:pPr>
            <a:endParaRPr lang="en-US" sz="1400" dirty="0">
              <a:solidFill>
                <a:schemeClr val="bg1"/>
              </a:solidFill>
              <a:cs typeface="2  Titr" panose="00000700000000000000" pitchFamily="2" charset="-78"/>
            </a:endParaRPr>
          </a:p>
          <a:p>
            <a:pPr algn="just" rtl="1">
              <a:lnSpc>
                <a:spcPct val="150000"/>
              </a:lnSpc>
            </a:pPr>
            <a:r>
              <a:rPr lang="fa-IR" sz="2400" dirty="0">
                <a:solidFill>
                  <a:schemeClr val="bg1"/>
                </a:solidFill>
                <a:cs typeface="2  Titr" panose="00000700000000000000" pitchFamily="2" charset="-78"/>
              </a:rPr>
              <a:t>به تبع علم اصول فقه ما هم که پیدایش و </a:t>
            </a:r>
            <a:r>
              <a:rPr lang="fa-IR" sz="2400" dirty="0" err="1">
                <a:solidFill>
                  <a:schemeClr val="bg1"/>
                </a:solidFill>
                <a:cs typeface="2  Titr" panose="00000700000000000000" pitchFamily="2" charset="-78"/>
              </a:rPr>
              <a:t>تکاملش</a:t>
            </a:r>
            <a:r>
              <a:rPr lang="fa-IR" sz="2400" dirty="0">
                <a:solidFill>
                  <a:schemeClr val="bg1"/>
                </a:solidFill>
                <a:cs typeface="2  Titr" panose="00000700000000000000" pitchFamily="2" charset="-78"/>
              </a:rPr>
              <a:t> محصول گسترش علم فقه بوده، </a:t>
            </a:r>
            <a:r>
              <a:rPr lang="fa-IR" sz="2400" dirty="0" err="1">
                <a:solidFill>
                  <a:schemeClr val="bg1"/>
                </a:solidFill>
                <a:cs typeface="2  Titr" panose="00000700000000000000" pitchFamily="2" charset="-78"/>
              </a:rPr>
              <a:t>پاسخوی</a:t>
            </a:r>
            <a:r>
              <a:rPr lang="fa-IR" sz="2400" dirty="0">
                <a:solidFill>
                  <a:schemeClr val="bg1"/>
                </a:solidFill>
                <a:cs typeface="2  Titr" panose="00000700000000000000" pitchFamily="2" charset="-78"/>
              </a:rPr>
              <a:t> استنباط مسائل مورد نیاز ما </a:t>
            </a:r>
            <a:r>
              <a:rPr lang="fa-IR" sz="2400" dirty="0" err="1">
                <a:solidFill>
                  <a:schemeClr val="bg1"/>
                </a:solidFill>
                <a:cs typeface="2  Titr" panose="00000700000000000000" pitchFamily="2" charset="-78"/>
              </a:rPr>
              <a:t>نمی</a:t>
            </a:r>
            <a:r>
              <a:rPr lang="fa-IR" sz="2400" dirty="0">
                <a:solidFill>
                  <a:schemeClr val="bg1"/>
                </a:solidFill>
                <a:cs typeface="2  Titr" panose="00000700000000000000" pitchFamily="2" charset="-78"/>
              </a:rPr>
              <a:t> باشد و همان آشفتگی که در فقه موجود است به علم اصول هم سرایت نموده است.</a:t>
            </a:r>
            <a:endParaRPr lang="en-US" sz="2400" dirty="0">
              <a:solidFill>
                <a:schemeClr val="bg1"/>
              </a:solidFill>
              <a:cs typeface="2  Titr" panose="00000700000000000000" pitchFamily="2" charset="-78"/>
            </a:endParaRPr>
          </a:p>
          <a:p>
            <a:pPr algn="just">
              <a:lnSpc>
                <a:spcPct val="150000"/>
              </a:lnSpc>
            </a:pPr>
            <a:endParaRPr lang="en-US" sz="2400" dirty="0">
              <a:solidFill>
                <a:schemeClr val="bg1"/>
              </a:solidFill>
              <a:cs typeface="2  Titr" panose="00000700000000000000" pitchFamily="2" charset="-78"/>
            </a:endParaRPr>
          </a:p>
        </p:txBody>
      </p:sp>
    </p:spTree>
    <p:extLst>
      <p:ext uri="{BB962C8B-B14F-4D97-AF65-F5344CB8AC3E}">
        <p14:creationId xmlns:p14="http://schemas.microsoft.com/office/powerpoint/2010/main" val="238890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pct90">
          <a:fgClr>
            <a:srgbClr val="FFFF66"/>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87829"/>
            <a:ext cx="8596668" cy="6074228"/>
          </a:xfrm>
        </p:spPr>
        <p:txBody>
          <a:bodyPr>
            <a:normAutofit fontScale="70000" lnSpcReduction="20000"/>
          </a:bodyPr>
          <a:lstStyle/>
          <a:p>
            <a:pPr marL="0" indent="0" algn="just" rtl="1">
              <a:lnSpc>
                <a:spcPct val="150000"/>
              </a:lnSpc>
              <a:buNone/>
            </a:pPr>
            <a:r>
              <a:rPr lang="fa-IR" sz="3300" dirty="0">
                <a:solidFill>
                  <a:schemeClr val="bg1"/>
                </a:solidFill>
                <a:cs typeface="2  Titr" panose="00000700000000000000" pitchFamily="2" charset="-78"/>
              </a:rPr>
              <a:t>ایشان معتقدند فقه موجود در محدوده ی سه گونه قید مانده است :</a:t>
            </a:r>
            <a:endParaRPr lang="en-US" sz="3300" dirty="0">
              <a:solidFill>
                <a:schemeClr val="bg1"/>
              </a:solidFill>
              <a:cs typeface="2  Titr" panose="00000700000000000000" pitchFamily="2" charset="-78"/>
            </a:endParaRPr>
          </a:p>
          <a:p>
            <a:pPr marL="892175" lvl="0" indent="-514350" algn="just" rtl="1">
              <a:lnSpc>
                <a:spcPct val="150000"/>
              </a:lnSpc>
              <a:buFont typeface="+mj-lt"/>
              <a:buAutoNum type="arabicPeriod"/>
            </a:pPr>
            <a:r>
              <a:rPr lang="fa-IR" sz="3300" dirty="0">
                <a:solidFill>
                  <a:schemeClr val="bg1"/>
                </a:solidFill>
                <a:cs typeface="2  Titr" panose="00000700000000000000" pitchFamily="2" charset="-78"/>
              </a:rPr>
              <a:t>احکام شرعی، احکام </a:t>
            </a:r>
            <a:r>
              <a:rPr lang="fa-IR" sz="3300" dirty="0">
                <a:solidFill>
                  <a:srgbClr val="FF0000"/>
                </a:solidFill>
                <a:cs typeface="2  Titr" panose="00000700000000000000" pitchFamily="2" charset="-78"/>
              </a:rPr>
              <a:t>کلی</a:t>
            </a:r>
            <a:r>
              <a:rPr lang="fa-IR" sz="3300" dirty="0">
                <a:solidFill>
                  <a:schemeClr val="bg1"/>
                </a:solidFill>
                <a:cs typeface="2  Titr" panose="00000700000000000000" pitchFamily="2" charset="-78"/>
              </a:rPr>
              <a:t> است نه </a:t>
            </a:r>
            <a:r>
              <a:rPr lang="fa-IR" sz="3300" dirty="0">
                <a:solidFill>
                  <a:srgbClr val="FF0000"/>
                </a:solidFill>
                <a:cs typeface="2  Titr" panose="00000700000000000000" pitchFamily="2" charset="-78"/>
              </a:rPr>
              <a:t>کل</a:t>
            </a:r>
            <a:endParaRPr lang="en-US" sz="3300" dirty="0">
              <a:solidFill>
                <a:srgbClr val="FF0000"/>
              </a:solidFill>
              <a:cs typeface="2  Titr" panose="00000700000000000000" pitchFamily="2" charset="-78"/>
            </a:endParaRPr>
          </a:p>
          <a:p>
            <a:pPr marL="892175" lvl="0" indent="-514350" algn="just" rtl="1">
              <a:lnSpc>
                <a:spcPct val="150000"/>
              </a:lnSpc>
              <a:buFont typeface="+mj-lt"/>
              <a:buAutoNum type="arabicPeriod"/>
            </a:pPr>
            <a:r>
              <a:rPr lang="fa-IR" sz="3300" dirty="0" smtClean="0">
                <a:solidFill>
                  <a:schemeClr val="bg1"/>
                </a:solidFill>
                <a:cs typeface="2  Titr" panose="00000700000000000000" pitchFamily="2" charset="-78"/>
              </a:rPr>
              <a:t>سنخ حکم </a:t>
            </a:r>
            <a:r>
              <a:rPr lang="fa-IR" sz="3300" dirty="0" smtClean="0">
                <a:solidFill>
                  <a:srgbClr val="FF0000"/>
                </a:solidFill>
                <a:cs typeface="2  Titr" panose="00000700000000000000" pitchFamily="2" charset="-78"/>
              </a:rPr>
              <a:t>فردی</a:t>
            </a:r>
            <a:r>
              <a:rPr lang="fa-IR" sz="3300" dirty="0" smtClean="0">
                <a:solidFill>
                  <a:schemeClr val="bg1"/>
                </a:solidFill>
                <a:cs typeface="2  Titr" panose="00000700000000000000" pitchFamily="2" charset="-78"/>
              </a:rPr>
              <a:t> است</a:t>
            </a:r>
            <a:endParaRPr lang="en-US" sz="3300" dirty="0" smtClean="0">
              <a:solidFill>
                <a:schemeClr val="bg1"/>
              </a:solidFill>
              <a:cs typeface="2  Titr" panose="00000700000000000000" pitchFamily="2" charset="-78"/>
            </a:endParaRPr>
          </a:p>
          <a:p>
            <a:pPr marL="892175" lvl="0" indent="-514350" algn="just" rtl="1">
              <a:lnSpc>
                <a:spcPct val="150000"/>
              </a:lnSpc>
              <a:buFont typeface="+mj-lt"/>
              <a:buAutoNum type="arabicPeriod"/>
            </a:pPr>
            <a:r>
              <a:rPr lang="fa-IR" sz="3300" dirty="0" smtClean="0">
                <a:solidFill>
                  <a:schemeClr val="bg1"/>
                </a:solidFill>
                <a:cs typeface="2  Titr" panose="00000700000000000000" pitchFamily="2" charset="-78"/>
              </a:rPr>
              <a:t>احکام در محدوده </a:t>
            </a:r>
            <a:r>
              <a:rPr lang="fa-IR" sz="3300" dirty="0" smtClean="0">
                <a:solidFill>
                  <a:srgbClr val="FF0000"/>
                </a:solidFill>
                <a:cs typeface="2  Titr" panose="00000700000000000000" pitchFamily="2" charset="-78"/>
              </a:rPr>
              <a:t>تأمین از عقاب </a:t>
            </a:r>
            <a:r>
              <a:rPr lang="fa-IR" sz="3300" dirty="0" smtClean="0">
                <a:solidFill>
                  <a:schemeClr val="bg1"/>
                </a:solidFill>
                <a:cs typeface="2  Titr" panose="00000700000000000000" pitchFamily="2" charset="-78"/>
              </a:rPr>
              <a:t>است</a:t>
            </a:r>
            <a:endParaRPr lang="en-US" sz="3300" dirty="0" smtClean="0">
              <a:solidFill>
                <a:schemeClr val="bg1"/>
              </a:solidFill>
              <a:cs typeface="2  Titr" panose="00000700000000000000" pitchFamily="2" charset="-78"/>
            </a:endParaRPr>
          </a:p>
          <a:p>
            <a:pPr marL="0" indent="0" algn="just" rtl="1">
              <a:lnSpc>
                <a:spcPct val="150000"/>
              </a:lnSpc>
              <a:buNone/>
            </a:pPr>
            <a:endParaRPr lang="fa-IR" sz="3300" dirty="0" smtClean="0">
              <a:solidFill>
                <a:schemeClr val="bg1"/>
              </a:solidFill>
              <a:cs typeface="2  Titr" panose="00000700000000000000" pitchFamily="2" charset="-78"/>
            </a:endParaRPr>
          </a:p>
          <a:p>
            <a:pPr marL="0" indent="0" algn="just" rtl="1">
              <a:lnSpc>
                <a:spcPct val="150000"/>
              </a:lnSpc>
              <a:buNone/>
            </a:pPr>
            <a:r>
              <a:rPr lang="fa-IR" sz="3300" dirty="0" smtClean="0">
                <a:solidFill>
                  <a:schemeClr val="bg1"/>
                </a:solidFill>
                <a:cs typeface="2  Titr" panose="00000700000000000000" pitchFamily="2" charset="-78"/>
              </a:rPr>
              <a:t>محورهای توسعه در</a:t>
            </a:r>
            <a:r>
              <a:rPr lang="fa-IR" sz="3300" dirty="0" smtClean="0">
                <a:solidFill>
                  <a:schemeClr val="accent1">
                    <a:lumMod val="75000"/>
                  </a:schemeClr>
                </a:solidFill>
                <a:cs typeface="2  Titr" panose="00000700000000000000" pitchFamily="2" charset="-78"/>
              </a:rPr>
              <a:t> فقه حکومتی و اصول فقه </a:t>
            </a:r>
            <a:r>
              <a:rPr lang="fa-IR" sz="3300" dirty="0" smtClean="0">
                <a:solidFill>
                  <a:schemeClr val="bg1"/>
                </a:solidFill>
                <a:cs typeface="2  Titr" panose="00000700000000000000" pitchFamily="2" charset="-78"/>
              </a:rPr>
              <a:t>آن است که :</a:t>
            </a:r>
            <a:endParaRPr lang="en-US" sz="3300" dirty="0" smtClean="0">
              <a:solidFill>
                <a:schemeClr val="bg1"/>
              </a:solidFill>
              <a:cs typeface="2  Titr" panose="00000700000000000000" pitchFamily="2" charset="-78"/>
            </a:endParaRPr>
          </a:p>
          <a:p>
            <a:pPr marL="719138" algn="just" rtl="1">
              <a:lnSpc>
                <a:spcPct val="150000"/>
              </a:lnSpc>
              <a:buFont typeface="Wingdings" panose="05000000000000000000" pitchFamily="2" charset="2"/>
              <a:buChar char="§"/>
            </a:pPr>
            <a:r>
              <a:rPr lang="fa-IR" sz="3300" dirty="0" err="1" smtClean="0">
                <a:solidFill>
                  <a:schemeClr val="bg1"/>
                </a:solidFill>
                <a:cs typeface="2  Titr" panose="00000700000000000000" pitchFamily="2" charset="-78"/>
              </a:rPr>
              <a:t>اولاً</a:t>
            </a:r>
            <a:r>
              <a:rPr lang="fa-IR" sz="3300" dirty="0" smtClean="0">
                <a:solidFill>
                  <a:schemeClr val="bg1"/>
                </a:solidFill>
                <a:cs typeface="2  Titr" panose="00000700000000000000" pitchFamily="2" charset="-78"/>
              </a:rPr>
              <a:t> </a:t>
            </a:r>
            <a:r>
              <a:rPr lang="fa-IR" sz="3300" dirty="0">
                <a:solidFill>
                  <a:schemeClr val="bg1"/>
                </a:solidFill>
                <a:cs typeface="2  Titr" panose="00000700000000000000" pitchFamily="2" charset="-78"/>
              </a:rPr>
              <a:t>دایره پرستش باید به مراحل قرب توسعه یابد</a:t>
            </a:r>
            <a:endParaRPr lang="en-US" sz="3300" dirty="0">
              <a:solidFill>
                <a:schemeClr val="bg1"/>
              </a:solidFill>
              <a:cs typeface="2  Titr" panose="00000700000000000000" pitchFamily="2" charset="-78"/>
            </a:endParaRPr>
          </a:p>
          <a:p>
            <a:pPr marL="719138" algn="just" rtl="1">
              <a:lnSpc>
                <a:spcPct val="150000"/>
              </a:lnSpc>
              <a:buFont typeface="Wingdings" panose="05000000000000000000" pitchFamily="2" charset="2"/>
              <a:buChar char="§"/>
            </a:pPr>
            <a:r>
              <a:rPr lang="fa-IR" sz="3300" dirty="0">
                <a:solidFill>
                  <a:schemeClr val="bg1"/>
                </a:solidFill>
                <a:cs typeface="2  Titr" panose="00000700000000000000" pitchFamily="2" charset="-78"/>
              </a:rPr>
              <a:t>ثانیا این پرستش باید پرستش فردی، جمعی و تاریخی را شامل شود.</a:t>
            </a:r>
            <a:endParaRPr lang="en-US" sz="3300" dirty="0">
              <a:solidFill>
                <a:schemeClr val="bg1"/>
              </a:solidFill>
              <a:cs typeface="2  Titr" panose="00000700000000000000" pitchFamily="2" charset="-78"/>
            </a:endParaRPr>
          </a:p>
          <a:p>
            <a:pPr marL="0" indent="0" algn="just" rtl="1">
              <a:lnSpc>
                <a:spcPct val="150000"/>
              </a:lnSpc>
              <a:buNone/>
            </a:pPr>
            <a:endParaRPr lang="fa-IR" sz="1600" dirty="0" smtClean="0">
              <a:solidFill>
                <a:schemeClr val="bg1"/>
              </a:solidFill>
              <a:cs typeface="2  Titr" panose="00000700000000000000" pitchFamily="2" charset="-78"/>
            </a:endParaRPr>
          </a:p>
          <a:p>
            <a:pPr marL="0" indent="0" algn="just" rtl="1">
              <a:lnSpc>
                <a:spcPct val="150000"/>
              </a:lnSpc>
              <a:buNone/>
            </a:pPr>
            <a:r>
              <a:rPr lang="fa-IR" sz="3300" dirty="0" smtClean="0">
                <a:solidFill>
                  <a:schemeClr val="bg1"/>
                </a:solidFill>
                <a:cs typeface="2  Titr" panose="00000700000000000000" pitchFamily="2" charset="-78"/>
              </a:rPr>
              <a:t>اگر </a:t>
            </a:r>
            <a:r>
              <a:rPr lang="fa-IR" sz="3200" dirty="0">
                <a:solidFill>
                  <a:schemeClr val="bg1"/>
                </a:solidFill>
                <a:cs typeface="2  Titr" panose="00000700000000000000" pitchFamily="2" charset="-78"/>
              </a:rPr>
              <a:t>دایره</a:t>
            </a:r>
            <a:r>
              <a:rPr lang="fa-IR" sz="3300" dirty="0">
                <a:solidFill>
                  <a:schemeClr val="bg1"/>
                </a:solidFill>
                <a:cs typeface="2  Titr" panose="00000700000000000000" pitchFamily="2" charset="-78"/>
              </a:rPr>
              <a:t> مباحث فقه در این محورها توسعه یابد، قواعد استنباط هم به همین محور توسعه می یابد و از </a:t>
            </a:r>
            <a:r>
              <a:rPr lang="fa-IR" sz="3300" dirty="0" err="1">
                <a:solidFill>
                  <a:schemeClr val="bg1"/>
                </a:solidFill>
                <a:cs typeface="2  Titr" panose="00000700000000000000" pitchFamily="2" charset="-78"/>
              </a:rPr>
              <a:t>اصدار</a:t>
            </a:r>
            <a:r>
              <a:rPr lang="fa-IR" sz="3300" dirty="0">
                <a:solidFill>
                  <a:schemeClr val="bg1"/>
                </a:solidFill>
                <a:cs typeface="2  Titr" panose="00000700000000000000" pitchFamily="2" charset="-78"/>
              </a:rPr>
              <a:t> احکام کلی به </a:t>
            </a:r>
            <a:r>
              <a:rPr lang="fa-IR" sz="3300" dirty="0">
                <a:solidFill>
                  <a:srgbClr val="FF0000"/>
                </a:solidFill>
                <a:cs typeface="2  Titr" panose="00000700000000000000" pitchFamily="2" charset="-78"/>
              </a:rPr>
              <a:t>کل سازی </a:t>
            </a:r>
            <a:r>
              <a:rPr lang="fa-IR" sz="3300" dirty="0">
                <a:solidFill>
                  <a:schemeClr val="bg1"/>
                </a:solidFill>
                <a:cs typeface="2  Titr" panose="00000700000000000000" pitchFamily="2" charset="-78"/>
              </a:rPr>
              <a:t>می رسیم. </a:t>
            </a:r>
            <a:r>
              <a:rPr lang="fa-IR" sz="2900" dirty="0">
                <a:solidFill>
                  <a:schemeClr val="bg1"/>
                </a:solidFill>
                <a:cs typeface="2  Titr" panose="00000700000000000000" pitchFamily="2" charset="-78"/>
              </a:rPr>
              <a:t>(237،238)</a:t>
            </a:r>
            <a:endParaRPr lang="en-US" sz="2900" dirty="0">
              <a:solidFill>
                <a:schemeClr val="bg1"/>
              </a:solidFill>
              <a:cs typeface="2  Titr" panose="00000700000000000000" pitchFamily="2" charset="-78"/>
            </a:endParaRPr>
          </a:p>
          <a:p>
            <a:pPr marL="0" indent="0">
              <a:buNone/>
            </a:pPr>
            <a:endParaRPr lang="en-US" dirty="0"/>
          </a:p>
        </p:txBody>
      </p:sp>
    </p:spTree>
    <p:extLst>
      <p:ext uri="{BB962C8B-B14F-4D97-AF65-F5344CB8AC3E}">
        <p14:creationId xmlns:p14="http://schemas.microsoft.com/office/powerpoint/2010/main" val="362269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3">
                                            <p:txEl>
                                              <p:pRg st="2" end="2"/>
                                            </p:txEl>
                                          </p:spTgt>
                                        </p:tgtEl>
                                      </p:cBhvr>
                                    </p:animEffect>
                                    <p:animScale>
                                      <p:cBhvr>
                                        <p:cTn id="12" dur="250" autoRev="1" fill="hold"/>
                                        <p:tgtEl>
                                          <p:spTgt spid="3">
                                            <p:txEl>
                                              <p:pRg st="2" end="2"/>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3">
                                            <p:txEl>
                                              <p:pRg st="3" end="3"/>
                                            </p:txEl>
                                          </p:spTgt>
                                        </p:tgtEl>
                                      </p:cBhvr>
                                    </p:animEffect>
                                    <p:animScale>
                                      <p:cBhvr>
                                        <p:cTn id="17" dur="250" autoRev="1" fill="hold"/>
                                        <p:tgtEl>
                                          <p:spTgt spid="3">
                                            <p:txEl>
                                              <p:pRg st="3" end="3"/>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32" presetClass="emph" presetSubtype="0" fill="hold" nodeType="clickEffect">
                                  <p:stCondLst>
                                    <p:cond delay="0"/>
                                  </p:stCondLst>
                                  <p:childTnLst>
                                    <p:animRot by="120000">
                                      <p:cBhvr>
                                        <p:cTn id="21" dur="100" fill="hold">
                                          <p:stCondLst>
                                            <p:cond delay="0"/>
                                          </p:stCondLst>
                                        </p:cTn>
                                        <p:tgtEl>
                                          <p:spTgt spid="3">
                                            <p:txEl>
                                              <p:pRg st="6" end="6"/>
                                            </p:txEl>
                                          </p:spTgt>
                                        </p:tgtEl>
                                        <p:attrNameLst>
                                          <p:attrName>r</p:attrName>
                                        </p:attrNameLst>
                                      </p:cBhvr>
                                    </p:animRot>
                                    <p:animRot by="-240000">
                                      <p:cBhvr>
                                        <p:cTn id="22" dur="200" fill="hold">
                                          <p:stCondLst>
                                            <p:cond delay="200"/>
                                          </p:stCondLst>
                                        </p:cTn>
                                        <p:tgtEl>
                                          <p:spTgt spid="3">
                                            <p:txEl>
                                              <p:pRg st="6" end="6"/>
                                            </p:txEl>
                                          </p:spTgt>
                                        </p:tgtEl>
                                        <p:attrNameLst>
                                          <p:attrName>r</p:attrName>
                                        </p:attrNameLst>
                                      </p:cBhvr>
                                    </p:animRot>
                                    <p:animRot by="240000">
                                      <p:cBhvr>
                                        <p:cTn id="23" dur="200" fill="hold">
                                          <p:stCondLst>
                                            <p:cond delay="400"/>
                                          </p:stCondLst>
                                        </p:cTn>
                                        <p:tgtEl>
                                          <p:spTgt spid="3">
                                            <p:txEl>
                                              <p:pRg st="6" end="6"/>
                                            </p:txEl>
                                          </p:spTgt>
                                        </p:tgtEl>
                                        <p:attrNameLst>
                                          <p:attrName>r</p:attrName>
                                        </p:attrNameLst>
                                      </p:cBhvr>
                                    </p:animRot>
                                    <p:animRot by="-240000">
                                      <p:cBhvr>
                                        <p:cTn id="24" dur="200" fill="hold">
                                          <p:stCondLst>
                                            <p:cond delay="600"/>
                                          </p:stCondLst>
                                        </p:cTn>
                                        <p:tgtEl>
                                          <p:spTgt spid="3">
                                            <p:txEl>
                                              <p:pRg st="6" end="6"/>
                                            </p:txEl>
                                          </p:spTgt>
                                        </p:tgtEl>
                                        <p:attrNameLst>
                                          <p:attrName>r</p:attrName>
                                        </p:attrNameLst>
                                      </p:cBhvr>
                                    </p:animRot>
                                    <p:animRot by="120000">
                                      <p:cBhvr>
                                        <p:cTn id="25" dur="200" fill="hold">
                                          <p:stCondLst>
                                            <p:cond delay="800"/>
                                          </p:stCondLst>
                                        </p:cTn>
                                        <p:tgtEl>
                                          <p:spTgt spid="3">
                                            <p:txEl>
                                              <p:pRg st="6" end="6"/>
                                            </p:txEl>
                                          </p:spTgt>
                                        </p:tgtEl>
                                        <p:attrNameLst>
                                          <p:attrName>r</p:attrName>
                                        </p:attrNameLst>
                                      </p:cBhvr>
                                    </p:animRot>
                                  </p:childTnLst>
                                </p:cTn>
                              </p:par>
                            </p:childTnLst>
                          </p:cTn>
                        </p:par>
                      </p:childTnLst>
                    </p:cTn>
                  </p:par>
                  <p:par>
                    <p:cTn id="26" fill="hold">
                      <p:stCondLst>
                        <p:cond delay="indefinite"/>
                      </p:stCondLst>
                      <p:childTnLst>
                        <p:par>
                          <p:cTn id="27" fill="hold">
                            <p:stCondLst>
                              <p:cond delay="0"/>
                            </p:stCondLst>
                            <p:childTnLst>
                              <p:par>
                                <p:cTn id="28" presetID="32" presetClass="emph" presetSubtype="0" fill="hold" nodeType="clickEffect">
                                  <p:stCondLst>
                                    <p:cond delay="0"/>
                                  </p:stCondLst>
                                  <p:childTnLst>
                                    <p:animRot by="120000">
                                      <p:cBhvr>
                                        <p:cTn id="29" dur="100" fill="hold">
                                          <p:stCondLst>
                                            <p:cond delay="0"/>
                                          </p:stCondLst>
                                        </p:cTn>
                                        <p:tgtEl>
                                          <p:spTgt spid="3">
                                            <p:txEl>
                                              <p:pRg st="7" end="7"/>
                                            </p:txEl>
                                          </p:spTgt>
                                        </p:tgtEl>
                                        <p:attrNameLst>
                                          <p:attrName>r</p:attrName>
                                        </p:attrNameLst>
                                      </p:cBhvr>
                                    </p:animRot>
                                    <p:animRot by="-240000">
                                      <p:cBhvr>
                                        <p:cTn id="30" dur="200" fill="hold">
                                          <p:stCondLst>
                                            <p:cond delay="200"/>
                                          </p:stCondLst>
                                        </p:cTn>
                                        <p:tgtEl>
                                          <p:spTgt spid="3">
                                            <p:txEl>
                                              <p:pRg st="7" end="7"/>
                                            </p:txEl>
                                          </p:spTgt>
                                        </p:tgtEl>
                                        <p:attrNameLst>
                                          <p:attrName>r</p:attrName>
                                        </p:attrNameLst>
                                      </p:cBhvr>
                                    </p:animRot>
                                    <p:animRot by="240000">
                                      <p:cBhvr>
                                        <p:cTn id="31" dur="200" fill="hold">
                                          <p:stCondLst>
                                            <p:cond delay="400"/>
                                          </p:stCondLst>
                                        </p:cTn>
                                        <p:tgtEl>
                                          <p:spTgt spid="3">
                                            <p:txEl>
                                              <p:pRg st="7" end="7"/>
                                            </p:txEl>
                                          </p:spTgt>
                                        </p:tgtEl>
                                        <p:attrNameLst>
                                          <p:attrName>r</p:attrName>
                                        </p:attrNameLst>
                                      </p:cBhvr>
                                    </p:animRot>
                                    <p:animRot by="-240000">
                                      <p:cBhvr>
                                        <p:cTn id="32" dur="200" fill="hold">
                                          <p:stCondLst>
                                            <p:cond delay="600"/>
                                          </p:stCondLst>
                                        </p:cTn>
                                        <p:tgtEl>
                                          <p:spTgt spid="3">
                                            <p:txEl>
                                              <p:pRg st="7" end="7"/>
                                            </p:txEl>
                                          </p:spTgt>
                                        </p:tgtEl>
                                        <p:attrNameLst>
                                          <p:attrName>r</p:attrName>
                                        </p:attrNameLst>
                                      </p:cBhvr>
                                    </p:animRot>
                                    <p:animRot by="120000">
                                      <p:cBhvr>
                                        <p:cTn id="33" dur="200" fill="hold">
                                          <p:stCondLst>
                                            <p:cond delay="800"/>
                                          </p:stCondLst>
                                        </p:cTn>
                                        <p:tgtEl>
                                          <p:spTgt spid="3">
                                            <p:txEl>
                                              <p:pRg st="7" end="7"/>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rgbClr val="FFFF66"/>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57204"/>
            <a:ext cx="8596668" cy="5534526"/>
          </a:xfrm>
        </p:spPr>
        <p:txBody>
          <a:bodyPr>
            <a:normAutofit/>
          </a:bodyPr>
          <a:lstStyle/>
          <a:p>
            <a:pPr marL="0" indent="0" algn="just" rtl="1">
              <a:lnSpc>
                <a:spcPct val="150000"/>
              </a:lnSpc>
              <a:buNone/>
            </a:pPr>
            <a:r>
              <a:rPr lang="fa-IR" sz="2300" dirty="0">
                <a:solidFill>
                  <a:schemeClr val="bg1"/>
                </a:solidFill>
                <a:cs typeface="2  Titr" panose="00000700000000000000" pitchFamily="2" charset="-78"/>
              </a:rPr>
              <a:t>نخستین </a:t>
            </a:r>
            <a:r>
              <a:rPr lang="fa-IR" sz="2300" dirty="0" smtClean="0">
                <a:solidFill>
                  <a:schemeClr val="bg1"/>
                </a:solidFill>
                <a:cs typeface="2  Titr" panose="00000700000000000000" pitchFamily="2" charset="-78"/>
              </a:rPr>
              <a:t>مبحثی که </a:t>
            </a:r>
            <a:r>
              <a:rPr lang="fa-IR" sz="2300" dirty="0">
                <a:solidFill>
                  <a:schemeClr val="bg1"/>
                </a:solidFill>
                <a:cs typeface="2  Titr" panose="00000700000000000000" pitchFamily="2" charset="-78"/>
              </a:rPr>
              <a:t>در علم اصول باید مورد تجدید نظر قرار گیرد </a:t>
            </a:r>
            <a:r>
              <a:rPr lang="fa-IR" sz="2300" dirty="0">
                <a:solidFill>
                  <a:srgbClr val="FF0000"/>
                </a:solidFill>
                <a:cs typeface="2  Titr" panose="00000700000000000000" pitchFamily="2" charset="-78"/>
              </a:rPr>
              <a:t>بحث حجت </a:t>
            </a:r>
            <a:r>
              <a:rPr lang="fa-IR" sz="2300" dirty="0">
                <a:solidFill>
                  <a:schemeClr val="bg1"/>
                </a:solidFill>
                <a:cs typeface="2  Titr" panose="00000700000000000000" pitchFamily="2" charset="-78"/>
              </a:rPr>
              <a:t>است. </a:t>
            </a:r>
            <a:endParaRPr lang="fa-IR" sz="2300" dirty="0" smtClean="0">
              <a:solidFill>
                <a:schemeClr val="bg1"/>
              </a:solidFill>
              <a:cs typeface="2  Titr" panose="00000700000000000000" pitchFamily="2" charset="-78"/>
            </a:endParaRPr>
          </a:p>
          <a:p>
            <a:pPr algn="just" rtl="1">
              <a:lnSpc>
                <a:spcPct val="150000"/>
              </a:lnSpc>
              <a:buClrTx/>
              <a:buFont typeface="Wingdings" panose="05000000000000000000" pitchFamily="2" charset="2"/>
              <a:buChar char="§"/>
            </a:pPr>
            <a:r>
              <a:rPr lang="fa-IR" sz="2300" dirty="0" smtClean="0">
                <a:solidFill>
                  <a:schemeClr val="bg1"/>
                </a:solidFill>
                <a:cs typeface="2  Titr" panose="00000700000000000000" pitchFamily="2" charset="-78"/>
              </a:rPr>
              <a:t>چرا </a:t>
            </a:r>
            <a:r>
              <a:rPr lang="fa-IR" sz="2300" dirty="0">
                <a:solidFill>
                  <a:schemeClr val="bg1"/>
                </a:solidFill>
                <a:cs typeface="2  Titr" panose="00000700000000000000" pitchFamily="2" charset="-78"/>
              </a:rPr>
              <a:t>حجت را به </a:t>
            </a:r>
            <a:r>
              <a:rPr lang="fa-IR" sz="2300" dirty="0" err="1">
                <a:solidFill>
                  <a:schemeClr val="bg1"/>
                </a:solidFill>
                <a:cs typeface="2  Titr" panose="00000700000000000000" pitchFamily="2" charset="-78"/>
              </a:rPr>
              <a:t>منجزیت</a:t>
            </a:r>
            <a:r>
              <a:rPr lang="fa-IR" sz="2300" dirty="0">
                <a:solidFill>
                  <a:schemeClr val="bg1"/>
                </a:solidFill>
                <a:cs typeface="2  Titr" panose="00000700000000000000" pitchFamily="2" charset="-78"/>
              </a:rPr>
              <a:t> و </a:t>
            </a:r>
            <a:r>
              <a:rPr lang="fa-IR" sz="2300" dirty="0" err="1">
                <a:solidFill>
                  <a:schemeClr val="bg1"/>
                </a:solidFill>
                <a:cs typeface="2  Titr" panose="00000700000000000000" pitchFamily="2" charset="-78"/>
              </a:rPr>
              <a:t>معذریت</a:t>
            </a:r>
            <a:r>
              <a:rPr lang="fa-IR" sz="2300" dirty="0">
                <a:solidFill>
                  <a:schemeClr val="bg1"/>
                </a:solidFill>
                <a:cs typeface="2  Titr" panose="00000700000000000000" pitchFamily="2" charset="-78"/>
              </a:rPr>
              <a:t> از عقوبت تعریف نموده </a:t>
            </a:r>
            <a:r>
              <a:rPr lang="fa-IR" sz="2300" dirty="0" err="1">
                <a:solidFill>
                  <a:schemeClr val="bg1"/>
                </a:solidFill>
                <a:cs typeface="2  Titr" panose="00000700000000000000" pitchFamily="2" charset="-78"/>
              </a:rPr>
              <a:t>اند</a:t>
            </a:r>
            <a:r>
              <a:rPr lang="fa-IR" sz="2300" dirty="0">
                <a:solidFill>
                  <a:schemeClr val="bg1"/>
                </a:solidFill>
                <a:cs typeface="2  Titr" panose="00000700000000000000" pitchFamily="2" charset="-78"/>
              </a:rPr>
              <a:t>؟</a:t>
            </a:r>
            <a:endParaRPr lang="en-US" sz="2300" dirty="0">
              <a:solidFill>
                <a:schemeClr val="bg1"/>
              </a:solidFill>
              <a:cs typeface="2  Titr" panose="00000700000000000000" pitchFamily="2" charset="-78"/>
            </a:endParaRPr>
          </a:p>
          <a:p>
            <a:pPr marL="0" indent="0" algn="just" rtl="1">
              <a:lnSpc>
                <a:spcPct val="150000"/>
              </a:lnSpc>
              <a:buNone/>
            </a:pPr>
            <a:r>
              <a:rPr lang="fa-IR" sz="2300" dirty="0">
                <a:solidFill>
                  <a:schemeClr val="bg1"/>
                </a:solidFill>
                <a:cs typeface="2  Titr" panose="00000700000000000000" pitchFamily="2" charset="-78"/>
              </a:rPr>
              <a:t>ما علم اصول را برای به </a:t>
            </a:r>
            <a:r>
              <a:rPr lang="fa-IR" sz="2300" dirty="0" err="1">
                <a:solidFill>
                  <a:schemeClr val="bg1"/>
                </a:solidFill>
                <a:cs typeface="2  Titr" panose="00000700000000000000" pitchFamily="2" charset="-78"/>
              </a:rPr>
              <a:t>حجیت</a:t>
            </a:r>
            <a:r>
              <a:rPr lang="fa-IR" sz="2300" dirty="0">
                <a:solidFill>
                  <a:schemeClr val="bg1"/>
                </a:solidFill>
                <a:cs typeface="2  Titr" panose="00000700000000000000" pitchFamily="2" charset="-78"/>
              </a:rPr>
              <a:t> رساندن همه مراحل پرستش و تکامل و قرب می خواهیم. (223)</a:t>
            </a:r>
            <a:endParaRPr lang="en-US" sz="2300" dirty="0">
              <a:solidFill>
                <a:schemeClr val="bg1"/>
              </a:solidFill>
              <a:cs typeface="2  Titr" panose="00000700000000000000" pitchFamily="2" charset="-78"/>
            </a:endParaRPr>
          </a:p>
          <a:p>
            <a:pPr marL="0" indent="0" algn="just" rtl="1">
              <a:lnSpc>
                <a:spcPct val="150000"/>
              </a:lnSpc>
              <a:buNone/>
            </a:pPr>
            <a:r>
              <a:rPr lang="fa-IR" sz="2300" dirty="0">
                <a:solidFill>
                  <a:schemeClr val="bg1"/>
                </a:solidFill>
                <a:cs typeface="2  Titr" panose="00000700000000000000" pitchFamily="2" charset="-78"/>
              </a:rPr>
              <a:t> </a:t>
            </a:r>
            <a:endParaRPr lang="fa-IR" sz="2300" dirty="0" smtClean="0">
              <a:solidFill>
                <a:schemeClr val="bg1"/>
              </a:solidFill>
              <a:cs typeface="2  Titr" panose="00000700000000000000" pitchFamily="2" charset="-78"/>
            </a:endParaRPr>
          </a:p>
          <a:p>
            <a:pPr algn="just" rtl="1">
              <a:lnSpc>
                <a:spcPct val="150000"/>
              </a:lnSpc>
              <a:buClrTx/>
              <a:buFont typeface="Wingdings" panose="05000000000000000000" pitchFamily="2" charset="2"/>
              <a:buChar char="§"/>
            </a:pPr>
            <a:r>
              <a:rPr lang="fa-IR" sz="2300" dirty="0" smtClean="0">
                <a:solidFill>
                  <a:schemeClr val="bg1"/>
                </a:solidFill>
                <a:cs typeface="2  Titr" panose="00000700000000000000" pitchFamily="2" charset="-78"/>
              </a:rPr>
              <a:t>علم </a:t>
            </a:r>
            <a:r>
              <a:rPr lang="fa-IR" sz="2300" dirty="0">
                <a:solidFill>
                  <a:schemeClr val="bg1"/>
                </a:solidFill>
                <a:cs typeface="2  Titr" panose="00000700000000000000" pitchFamily="2" charset="-78"/>
              </a:rPr>
              <a:t>اصول </a:t>
            </a:r>
            <a:r>
              <a:rPr lang="fa-IR" sz="2300" dirty="0" smtClean="0">
                <a:solidFill>
                  <a:schemeClr val="bg1"/>
                </a:solidFill>
                <a:cs typeface="2  Titr" panose="00000700000000000000" pitchFamily="2" charset="-78"/>
              </a:rPr>
              <a:t>بندگی </a:t>
            </a:r>
            <a:r>
              <a:rPr lang="fa-IR" sz="2300" dirty="0">
                <a:solidFill>
                  <a:schemeClr val="bg1"/>
                </a:solidFill>
                <a:cs typeface="2  Titr" panose="00000700000000000000" pitchFamily="2" charset="-78"/>
              </a:rPr>
              <a:t>خداوند را در حد احکام </a:t>
            </a:r>
            <a:r>
              <a:rPr lang="fa-IR" sz="2300" dirty="0">
                <a:solidFill>
                  <a:srgbClr val="FF0000"/>
                </a:solidFill>
                <a:cs typeface="2  Titr" panose="00000700000000000000" pitchFamily="2" charset="-78"/>
              </a:rPr>
              <a:t>فردی</a:t>
            </a:r>
            <a:r>
              <a:rPr lang="fa-IR" sz="2300" dirty="0">
                <a:solidFill>
                  <a:schemeClr val="bg1"/>
                </a:solidFill>
                <a:cs typeface="2  Titr" panose="00000700000000000000" pitchFamily="2" charset="-78"/>
              </a:rPr>
              <a:t>، آن هم </a:t>
            </a:r>
            <a:r>
              <a:rPr lang="fa-IR" sz="2300" dirty="0">
                <a:solidFill>
                  <a:srgbClr val="FF0000"/>
                </a:solidFill>
                <a:cs typeface="2  Titr" panose="00000700000000000000" pitchFamily="2" charset="-78"/>
              </a:rPr>
              <a:t>در حد تأمین از عقوبت </a:t>
            </a:r>
            <a:r>
              <a:rPr lang="fa-IR" sz="2300" dirty="0">
                <a:solidFill>
                  <a:schemeClr val="bg1"/>
                </a:solidFill>
                <a:cs typeface="2  Titr" panose="00000700000000000000" pitchFamily="2" charset="-78"/>
              </a:rPr>
              <a:t>قرار می دهد در صورتی که فقه باید احکام سرپرستی جامعه را تبیین کند و </a:t>
            </a:r>
            <a:r>
              <a:rPr lang="fa-IR" sz="2300" dirty="0" err="1">
                <a:solidFill>
                  <a:schemeClr val="bg1"/>
                </a:solidFill>
                <a:cs typeface="2  Titr" panose="00000700000000000000" pitchFamily="2" charset="-78"/>
              </a:rPr>
              <a:t>متصوی</a:t>
            </a:r>
            <a:r>
              <a:rPr lang="fa-IR" sz="2300" dirty="0">
                <a:solidFill>
                  <a:schemeClr val="bg1"/>
                </a:solidFill>
                <a:cs typeface="2  Titr" panose="00000700000000000000" pitchFamily="2" charset="-78"/>
              </a:rPr>
              <a:t> همه امور در حد یک </a:t>
            </a:r>
            <a:r>
              <a:rPr lang="fa-IR" sz="2300" dirty="0">
                <a:solidFill>
                  <a:srgbClr val="FF0000"/>
                </a:solidFill>
                <a:cs typeface="2  Titr" panose="00000700000000000000" pitchFamily="2" charset="-78"/>
              </a:rPr>
              <a:t>کل</a:t>
            </a:r>
            <a:r>
              <a:rPr lang="fa-IR" sz="2300" dirty="0">
                <a:solidFill>
                  <a:schemeClr val="bg1"/>
                </a:solidFill>
                <a:cs typeface="2  Titr" panose="00000700000000000000" pitchFamily="2" charset="-78"/>
              </a:rPr>
              <a:t> باشد و علم اصول باید مبانی و ضوابط لازم برای فقه را در این سطح ارائه دهد.</a:t>
            </a:r>
            <a:endParaRPr lang="en-US" sz="2300" dirty="0">
              <a:solidFill>
                <a:schemeClr val="bg1"/>
              </a:solidFill>
              <a:cs typeface="2  Titr" panose="00000700000000000000" pitchFamily="2" charset="-78"/>
            </a:endParaRPr>
          </a:p>
          <a:p>
            <a:pPr marL="0" indent="0" algn="just">
              <a:lnSpc>
                <a:spcPct val="150000"/>
              </a:lnSpc>
              <a:buNone/>
            </a:pPr>
            <a:endParaRPr lang="en-US" dirty="0"/>
          </a:p>
        </p:txBody>
      </p:sp>
    </p:spTree>
    <p:extLst>
      <p:ext uri="{BB962C8B-B14F-4D97-AF65-F5344CB8AC3E}">
        <p14:creationId xmlns:p14="http://schemas.microsoft.com/office/powerpoint/2010/main" val="2040482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rgbClr val="FFFF66"/>
          </a:bgClr>
        </a:pattFill>
        <a:effectLst/>
      </p:bgPr>
    </p:bg>
    <p:spTree>
      <p:nvGrpSpPr>
        <p:cNvPr id="1" name=""/>
        <p:cNvGrpSpPr/>
        <p:nvPr/>
      </p:nvGrpSpPr>
      <p:grpSpPr>
        <a:xfrm>
          <a:off x="0" y="0"/>
          <a:ext cx="0" cy="0"/>
          <a:chOff x="0" y="0"/>
          <a:chExt cx="0" cy="0"/>
        </a:xfrm>
      </p:grpSpPr>
      <p:sp>
        <p:nvSpPr>
          <p:cNvPr id="4" name="TextBox 3"/>
          <p:cNvSpPr txBox="1"/>
          <p:nvPr/>
        </p:nvSpPr>
        <p:spPr>
          <a:xfrm>
            <a:off x="577516" y="745958"/>
            <a:ext cx="8566484" cy="5170646"/>
          </a:xfrm>
          <a:prstGeom prst="rect">
            <a:avLst/>
          </a:prstGeom>
          <a:noFill/>
        </p:spPr>
        <p:txBody>
          <a:bodyPr wrap="square" rtlCol="0">
            <a:spAutoFit/>
          </a:bodyPr>
          <a:lstStyle/>
          <a:p>
            <a:pPr algn="just" rtl="1">
              <a:lnSpc>
                <a:spcPct val="200000"/>
              </a:lnSpc>
            </a:pPr>
            <a:r>
              <a:rPr lang="fa-IR" sz="2400" dirty="0">
                <a:solidFill>
                  <a:schemeClr val="accent2">
                    <a:lumMod val="75000"/>
                  </a:schemeClr>
                </a:solidFill>
                <a:cs typeface="EntezareZohoor B4" panose="00000700000000000000" pitchFamily="2" charset="-78"/>
              </a:rPr>
              <a:t>پایه های </a:t>
            </a:r>
            <a:r>
              <a:rPr lang="fa-IR" sz="2400" dirty="0" err="1">
                <a:solidFill>
                  <a:schemeClr val="accent2">
                    <a:lumMod val="75000"/>
                  </a:schemeClr>
                </a:solidFill>
                <a:cs typeface="EntezareZohoor B4" panose="00000700000000000000" pitchFamily="2" charset="-78"/>
              </a:rPr>
              <a:t>حجیّت</a:t>
            </a:r>
            <a:r>
              <a:rPr lang="fa-IR" sz="2400" dirty="0">
                <a:solidFill>
                  <a:schemeClr val="accent2">
                    <a:lumMod val="75000"/>
                  </a:schemeClr>
                </a:solidFill>
                <a:cs typeface="EntezareZohoor B4" panose="00000700000000000000" pitchFamily="2" charset="-78"/>
              </a:rPr>
              <a:t> حکم فقهی :</a:t>
            </a:r>
            <a:endParaRPr lang="en-US" sz="2400" dirty="0">
              <a:solidFill>
                <a:schemeClr val="accent2">
                  <a:lumMod val="75000"/>
                </a:schemeClr>
              </a:solidFill>
              <a:cs typeface="EntezareZohoor B4" panose="00000700000000000000" pitchFamily="2" charset="-78"/>
            </a:endParaRPr>
          </a:p>
          <a:p>
            <a:pPr algn="just" rtl="1">
              <a:lnSpc>
                <a:spcPct val="200000"/>
              </a:lnSpc>
            </a:pPr>
            <a:r>
              <a:rPr lang="fa-IR" sz="2300" dirty="0" smtClean="0">
                <a:solidFill>
                  <a:schemeClr val="bg1"/>
                </a:solidFill>
                <a:cs typeface="2  Titr" panose="00000700000000000000" pitchFamily="2" charset="-78"/>
              </a:rPr>
              <a:t>در </a:t>
            </a:r>
            <a:r>
              <a:rPr lang="fa-IR" sz="2300" dirty="0">
                <a:solidFill>
                  <a:schemeClr val="bg1"/>
                </a:solidFill>
                <a:cs typeface="2  Titr" panose="00000700000000000000" pitchFamily="2" charset="-78"/>
              </a:rPr>
              <a:t>جریان فهم و استنباط "کل" از منابع، این فهم در صورتی حجت است که </a:t>
            </a:r>
            <a:r>
              <a:rPr lang="fa-IR" sz="2300" dirty="0" err="1">
                <a:solidFill>
                  <a:schemeClr val="bg1"/>
                </a:solidFill>
                <a:cs typeface="2  Titr" panose="00000700000000000000" pitchFamily="2" charset="-78"/>
              </a:rPr>
              <a:t>مقیّد</a:t>
            </a:r>
            <a:r>
              <a:rPr lang="fa-IR" sz="2300" dirty="0">
                <a:solidFill>
                  <a:schemeClr val="bg1"/>
                </a:solidFill>
                <a:cs typeface="2  Titr" panose="00000700000000000000" pitchFamily="2" charset="-78"/>
              </a:rPr>
              <a:t> به سه قید باشد :</a:t>
            </a:r>
            <a:endParaRPr lang="en-US" sz="2300" dirty="0">
              <a:solidFill>
                <a:schemeClr val="bg1"/>
              </a:solidFill>
              <a:cs typeface="2  Titr" panose="00000700000000000000" pitchFamily="2" charset="-78"/>
            </a:endParaRPr>
          </a:p>
          <a:p>
            <a:pPr marL="457200" lvl="0" indent="-457200" algn="just" rtl="1">
              <a:lnSpc>
                <a:spcPct val="200000"/>
              </a:lnSpc>
              <a:spcBef>
                <a:spcPts val="1000"/>
              </a:spcBef>
              <a:buClr>
                <a:srgbClr val="111111"/>
              </a:buClr>
              <a:buSzPct val="80000"/>
              <a:buFont typeface="+mj-lt"/>
              <a:buAutoNum type="arabicPeriod"/>
            </a:pPr>
            <a:r>
              <a:rPr lang="fa-IR" sz="2300" dirty="0" err="1" smtClean="0">
                <a:solidFill>
                  <a:schemeClr val="bg1"/>
                </a:solidFill>
                <a:cs typeface="2  Titr" panose="00000700000000000000" pitchFamily="2" charset="-78"/>
              </a:rPr>
              <a:t>قواعدی</a:t>
            </a:r>
            <a:r>
              <a:rPr lang="fa-IR" sz="2300" dirty="0" smtClean="0">
                <a:solidFill>
                  <a:schemeClr val="bg1"/>
                </a:solidFill>
                <a:cs typeface="2  Titr" panose="00000700000000000000" pitchFamily="2" charset="-78"/>
              </a:rPr>
              <a:t> </a:t>
            </a:r>
            <a:r>
              <a:rPr lang="fa-IR" sz="2300" dirty="0">
                <a:solidFill>
                  <a:schemeClr val="bg1"/>
                </a:solidFill>
                <a:cs typeface="2  Titr" panose="00000700000000000000" pitchFamily="2" charset="-78"/>
              </a:rPr>
              <a:t>که </a:t>
            </a:r>
            <a:r>
              <a:rPr lang="fa-IR" sz="2300" dirty="0" err="1">
                <a:solidFill>
                  <a:srgbClr val="FF0000"/>
                </a:solidFill>
                <a:cs typeface="2  Titr" panose="00000700000000000000" pitchFamily="2" charset="-78"/>
              </a:rPr>
              <a:t>تعبد</a:t>
            </a:r>
            <a:r>
              <a:rPr lang="fa-IR" sz="2300" dirty="0">
                <a:solidFill>
                  <a:srgbClr val="FF0000"/>
                </a:solidFill>
                <a:cs typeface="2  Titr" panose="00000700000000000000" pitchFamily="2" charset="-78"/>
              </a:rPr>
              <a:t> </a:t>
            </a:r>
            <a:r>
              <a:rPr lang="fa-IR" sz="2300" dirty="0">
                <a:solidFill>
                  <a:schemeClr val="bg1"/>
                </a:solidFill>
                <a:cs typeface="2  Titr" panose="00000700000000000000" pitchFamily="2" charset="-78"/>
              </a:rPr>
              <a:t>را تمام می کند.</a:t>
            </a:r>
            <a:endParaRPr lang="en-US" sz="2300" dirty="0">
              <a:solidFill>
                <a:schemeClr val="bg1"/>
              </a:solidFill>
              <a:cs typeface="2  Titr" panose="00000700000000000000" pitchFamily="2" charset="-78"/>
            </a:endParaRPr>
          </a:p>
          <a:p>
            <a:pPr marL="457200" lvl="0" indent="-457200" algn="just" rtl="1">
              <a:lnSpc>
                <a:spcPct val="200000"/>
              </a:lnSpc>
              <a:spcBef>
                <a:spcPts val="1000"/>
              </a:spcBef>
              <a:buClr>
                <a:srgbClr val="111111"/>
              </a:buClr>
              <a:buSzPct val="80000"/>
              <a:buFont typeface="+mj-lt"/>
              <a:buAutoNum type="arabicPeriod"/>
            </a:pPr>
            <a:r>
              <a:rPr lang="fa-IR" sz="2300" dirty="0" err="1">
                <a:solidFill>
                  <a:schemeClr val="bg1"/>
                </a:solidFill>
                <a:cs typeface="2  Titr" panose="00000700000000000000" pitchFamily="2" charset="-78"/>
              </a:rPr>
              <a:t>قواعدی</a:t>
            </a:r>
            <a:r>
              <a:rPr lang="fa-IR" sz="2300" dirty="0">
                <a:solidFill>
                  <a:schemeClr val="bg1"/>
                </a:solidFill>
                <a:cs typeface="2  Titr" panose="00000700000000000000" pitchFamily="2" charset="-78"/>
              </a:rPr>
              <a:t> که </a:t>
            </a:r>
            <a:r>
              <a:rPr lang="fa-IR" sz="2300" dirty="0">
                <a:solidFill>
                  <a:srgbClr val="FF0000"/>
                </a:solidFill>
                <a:cs typeface="2  Titr" panose="00000700000000000000" pitchFamily="2" charset="-78"/>
              </a:rPr>
              <a:t>سنجش و محاسبه </a:t>
            </a:r>
            <a:r>
              <a:rPr lang="fa-IR" sz="2300" dirty="0">
                <a:solidFill>
                  <a:schemeClr val="bg1"/>
                </a:solidFill>
                <a:cs typeface="2  Titr" panose="00000700000000000000" pitchFamily="2" charset="-78"/>
              </a:rPr>
              <a:t>را تمام می کند.</a:t>
            </a:r>
            <a:endParaRPr lang="en-US" sz="2300" dirty="0">
              <a:solidFill>
                <a:schemeClr val="bg1"/>
              </a:solidFill>
              <a:cs typeface="2  Titr" panose="00000700000000000000" pitchFamily="2" charset="-78"/>
            </a:endParaRPr>
          </a:p>
          <a:p>
            <a:pPr marL="457200" lvl="0" indent="-457200" algn="just" rtl="1">
              <a:lnSpc>
                <a:spcPct val="200000"/>
              </a:lnSpc>
              <a:spcBef>
                <a:spcPts val="1000"/>
              </a:spcBef>
              <a:buClr>
                <a:srgbClr val="111111"/>
              </a:buClr>
              <a:buSzPct val="80000"/>
              <a:buFont typeface="+mj-lt"/>
              <a:buAutoNum type="arabicPeriod"/>
            </a:pPr>
            <a:r>
              <a:rPr lang="fa-IR" sz="2300" dirty="0" err="1">
                <a:solidFill>
                  <a:schemeClr val="bg1"/>
                </a:solidFill>
                <a:cs typeface="2  Titr" panose="00000700000000000000" pitchFamily="2" charset="-78"/>
              </a:rPr>
              <a:t>قواعدی</a:t>
            </a:r>
            <a:r>
              <a:rPr lang="fa-IR" sz="2300" dirty="0">
                <a:solidFill>
                  <a:schemeClr val="bg1"/>
                </a:solidFill>
                <a:cs typeface="2  Titr" panose="00000700000000000000" pitchFamily="2" charset="-78"/>
              </a:rPr>
              <a:t> که </a:t>
            </a:r>
            <a:r>
              <a:rPr lang="fa-IR" sz="2300" dirty="0">
                <a:solidFill>
                  <a:srgbClr val="FF0000"/>
                </a:solidFill>
                <a:cs typeface="2  Titr" panose="00000700000000000000" pitchFamily="2" charset="-78"/>
              </a:rPr>
              <a:t>تفاهم اجتماعی </a:t>
            </a:r>
            <a:r>
              <a:rPr lang="fa-IR" sz="2300" dirty="0">
                <a:solidFill>
                  <a:schemeClr val="bg1"/>
                </a:solidFill>
                <a:cs typeface="2  Titr" panose="00000700000000000000" pitchFamily="2" charset="-78"/>
              </a:rPr>
              <a:t>را تمام می کند.</a:t>
            </a:r>
            <a:endParaRPr lang="en-US" sz="2300" dirty="0">
              <a:solidFill>
                <a:schemeClr val="bg1"/>
              </a:solidFill>
              <a:cs typeface="2  Titr" panose="00000700000000000000" pitchFamily="2" charset="-78"/>
            </a:endParaRPr>
          </a:p>
          <a:p>
            <a:pPr>
              <a:lnSpc>
                <a:spcPct val="150000"/>
              </a:lnSpc>
            </a:pPr>
            <a:endParaRPr lang="en-US" dirty="0"/>
          </a:p>
        </p:txBody>
      </p:sp>
    </p:spTree>
    <p:extLst>
      <p:ext uri="{BB962C8B-B14F-4D97-AF65-F5344CB8AC3E}">
        <p14:creationId xmlns:p14="http://schemas.microsoft.com/office/powerpoint/2010/main" val="2530099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ircle(in)">
                                      <p:cBhvr>
                                        <p:cTn id="7" dur="2000"/>
                                        <p:tgtEl>
                                          <p:spTgt spid="4">
                                            <p:txEl>
                                              <p:pRg st="2" end="2"/>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circle(in)">
                                      <p:cBhvr>
                                        <p:cTn id="10" dur="2000"/>
                                        <p:tgtEl>
                                          <p:spTgt spid="4">
                                            <p:txEl>
                                              <p:pRg st="3" end="3"/>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circle(in)">
                                      <p:cBhvr>
                                        <p:cTn id="13"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rgbClr val="FFFF66"/>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05326"/>
            <a:ext cx="8596668" cy="5895473"/>
          </a:xfrm>
        </p:spPr>
        <p:txBody>
          <a:bodyPr>
            <a:normAutofit fontScale="92500"/>
          </a:bodyPr>
          <a:lstStyle/>
          <a:p>
            <a:pPr marL="0" lvl="0" indent="0" algn="just" rtl="1">
              <a:lnSpc>
                <a:spcPct val="150000"/>
              </a:lnSpc>
              <a:buNone/>
            </a:pPr>
            <a:r>
              <a:rPr lang="fa-IR" sz="2800" dirty="0" smtClean="0">
                <a:solidFill>
                  <a:srgbClr val="FF0000"/>
                </a:solidFill>
                <a:cs typeface="2  Titr" panose="00000700000000000000" pitchFamily="2" charset="-78"/>
              </a:rPr>
              <a:t>1. </a:t>
            </a:r>
            <a:r>
              <a:rPr lang="fa-IR" sz="2800" dirty="0" err="1" smtClean="0">
                <a:solidFill>
                  <a:srgbClr val="FF0000"/>
                </a:solidFill>
                <a:cs typeface="2  Titr" panose="00000700000000000000" pitchFamily="2" charset="-78"/>
              </a:rPr>
              <a:t>تعبّـد</a:t>
            </a:r>
            <a:r>
              <a:rPr lang="fa-IR" sz="2800" dirty="0" smtClean="0">
                <a:solidFill>
                  <a:srgbClr val="FF0000"/>
                </a:solidFill>
                <a:cs typeface="2  Titr" panose="00000700000000000000" pitchFamily="2" charset="-78"/>
              </a:rPr>
              <a:t> </a:t>
            </a:r>
            <a:r>
              <a:rPr lang="fa-IR" sz="2800" dirty="0">
                <a:solidFill>
                  <a:schemeClr val="bg1"/>
                </a:solidFill>
                <a:cs typeface="2  Titr" panose="00000700000000000000" pitchFamily="2" charset="-78"/>
              </a:rPr>
              <a:t>: </a:t>
            </a:r>
            <a:r>
              <a:rPr lang="fa-IR" sz="2800" dirty="0">
                <a:solidFill>
                  <a:schemeClr val="accent1">
                    <a:lumMod val="75000"/>
                  </a:schemeClr>
                </a:solidFill>
                <a:cs typeface="2  Titr" panose="00000700000000000000" pitchFamily="2" charset="-78"/>
              </a:rPr>
              <a:t>اگر </a:t>
            </a:r>
            <a:r>
              <a:rPr lang="fa-IR" sz="2800" dirty="0" err="1">
                <a:solidFill>
                  <a:schemeClr val="accent1">
                    <a:lumMod val="75000"/>
                  </a:schemeClr>
                </a:solidFill>
                <a:cs typeface="2  Titr" panose="00000700000000000000" pitchFamily="2" charset="-78"/>
              </a:rPr>
              <a:t>تعبد</a:t>
            </a:r>
            <a:r>
              <a:rPr lang="fa-IR" sz="2800" dirty="0">
                <a:solidFill>
                  <a:schemeClr val="accent1">
                    <a:lumMod val="75000"/>
                  </a:schemeClr>
                </a:solidFill>
                <a:cs typeface="2  Titr" panose="00000700000000000000" pitchFamily="2" charset="-78"/>
              </a:rPr>
              <a:t> به وحی در مقام فهم از دین نباشد، آن فهم حجت </a:t>
            </a:r>
            <a:r>
              <a:rPr lang="fa-IR" sz="2800" dirty="0" err="1">
                <a:solidFill>
                  <a:schemeClr val="accent1">
                    <a:lumMod val="75000"/>
                  </a:schemeClr>
                </a:solidFill>
                <a:cs typeface="2  Titr" panose="00000700000000000000" pitchFamily="2" charset="-78"/>
              </a:rPr>
              <a:t>نمی</a:t>
            </a:r>
            <a:r>
              <a:rPr lang="fa-IR" sz="2800" dirty="0">
                <a:solidFill>
                  <a:schemeClr val="accent1">
                    <a:lumMod val="75000"/>
                  </a:schemeClr>
                </a:solidFill>
                <a:cs typeface="2  Titr" panose="00000700000000000000" pitchFamily="2" charset="-78"/>
              </a:rPr>
              <a:t> باشد.</a:t>
            </a:r>
            <a:endParaRPr lang="en-US" sz="2800" dirty="0">
              <a:solidFill>
                <a:schemeClr val="accent1">
                  <a:lumMod val="75000"/>
                </a:schemeClr>
              </a:solidFill>
              <a:cs typeface="2  Titr" panose="00000700000000000000" pitchFamily="2" charset="-78"/>
            </a:endParaRPr>
          </a:p>
          <a:p>
            <a:pPr marL="0" indent="0" algn="just" rtl="1">
              <a:lnSpc>
                <a:spcPct val="150000"/>
              </a:lnSpc>
              <a:buNone/>
            </a:pPr>
            <a:r>
              <a:rPr lang="fa-IR" sz="2300" dirty="0">
                <a:solidFill>
                  <a:schemeClr val="bg1"/>
                </a:solidFill>
                <a:cs typeface="2  Titr" panose="00000700000000000000" pitchFamily="2" charset="-78"/>
              </a:rPr>
              <a:t>معنای </a:t>
            </a:r>
            <a:r>
              <a:rPr lang="fa-IR" sz="2300" dirty="0" err="1">
                <a:solidFill>
                  <a:schemeClr val="bg1"/>
                </a:solidFill>
                <a:cs typeface="2  Titr" panose="00000700000000000000" pitchFamily="2" charset="-78"/>
              </a:rPr>
              <a:t>تعبد</a:t>
            </a:r>
            <a:r>
              <a:rPr lang="fa-IR" sz="2300" dirty="0">
                <a:solidFill>
                  <a:schemeClr val="bg1"/>
                </a:solidFill>
                <a:cs typeface="2  Titr" panose="00000700000000000000" pitchFamily="2" charset="-78"/>
              </a:rPr>
              <a:t>، ایمان به وحی و احساس تعلق روحی است و جریان این امر در استنباط، شرط </a:t>
            </a:r>
            <a:r>
              <a:rPr lang="fa-IR" sz="2300" dirty="0" err="1">
                <a:solidFill>
                  <a:schemeClr val="bg1"/>
                </a:solidFill>
                <a:cs typeface="2  Titr" panose="00000700000000000000" pitchFamily="2" charset="-78"/>
              </a:rPr>
              <a:t>حجیت</a:t>
            </a:r>
            <a:r>
              <a:rPr lang="fa-IR" sz="2300" dirty="0">
                <a:solidFill>
                  <a:schemeClr val="bg1"/>
                </a:solidFill>
                <a:cs typeface="2  Titr" panose="00000700000000000000" pitchFamily="2" charset="-78"/>
              </a:rPr>
              <a:t> می باشد.</a:t>
            </a:r>
            <a:endParaRPr lang="en-US" sz="2300" dirty="0">
              <a:solidFill>
                <a:schemeClr val="bg1"/>
              </a:solidFill>
              <a:cs typeface="2  Titr" panose="00000700000000000000" pitchFamily="2" charset="-78"/>
            </a:endParaRPr>
          </a:p>
          <a:p>
            <a:pPr marL="0" indent="0" algn="just" rtl="1">
              <a:lnSpc>
                <a:spcPct val="150000"/>
              </a:lnSpc>
              <a:buNone/>
            </a:pPr>
            <a:r>
              <a:rPr lang="fa-IR" sz="2300" dirty="0">
                <a:solidFill>
                  <a:schemeClr val="bg1"/>
                </a:solidFill>
                <a:cs typeface="2  Titr" panose="00000700000000000000" pitchFamily="2" charset="-78"/>
              </a:rPr>
              <a:t>دستگاه اجتهاد موجود فرقی که با </a:t>
            </a:r>
            <a:r>
              <a:rPr lang="fa-IR" sz="2300" dirty="0" err="1">
                <a:solidFill>
                  <a:schemeClr val="bg1"/>
                </a:solidFill>
                <a:cs typeface="2  Titr" panose="00000700000000000000" pitchFamily="2" charset="-78"/>
              </a:rPr>
              <a:t>اخباریگری</a:t>
            </a:r>
            <a:r>
              <a:rPr lang="fa-IR" sz="2300" dirty="0">
                <a:solidFill>
                  <a:schemeClr val="bg1"/>
                </a:solidFill>
                <a:cs typeface="2  Titr" panose="00000700000000000000" pitchFamily="2" charset="-78"/>
              </a:rPr>
              <a:t> دارد این است که </a:t>
            </a:r>
            <a:r>
              <a:rPr lang="fa-IR" sz="2300" dirty="0" err="1">
                <a:solidFill>
                  <a:schemeClr val="bg1"/>
                </a:solidFill>
                <a:cs typeface="2  Titr" panose="00000700000000000000" pitchFamily="2" charset="-78"/>
              </a:rPr>
              <a:t>قواعی</a:t>
            </a:r>
            <a:r>
              <a:rPr lang="fa-IR" sz="2300" dirty="0">
                <a:solidFill>
                  <a:schemeClr val="bg1"/>
                </a:solidFill>
                <a:cs typeface="2  Titr" panose="00000700000000000000" pitchFamily="2" charset="-78"/>
              </a:rPr>
              <a:t> را </a:t>
            </a:r>
            <a:r>
              <a:rPr lang="fa-IR" sz="2300" dirty="0" err="1">
                <a:solidFill>
                  <a:schemeClr val="bg1"/>
                </a:solidFill>
                <a:cs typeface="2  Titr" panose="00000700000000000000" pitchFamily="2" charset="-78"/>
              </a:rPr>
              <a:t>مقنن</a:t>
            </a:r>
            <a:r>
              <a:rPr lang="fa-IR" sz="2300" dirty="0">
                <a:solidFill>
                  <a:schemeClr val="bg1"/>
                </a:solidFill>
                <a:cs typeface="2  Titr" panose="00000700000000000000" pitchFamily="2" charset="-78"/>
              </a:rPr>
              <a:t> کرده و می گوید اگر شما این قواعد را دست یک یهودی هم بدهید و او بر این قواعد مسلط شد، می تواند مجتهد بشود و حکم خدا را کشف نماید، هر چند به دلیل فسق، تقلید از او جایز نیست، دستگاه اجتهاد موجود می گوید کسی که وفادار به دین نیست </a:t>
            </a:r>
            <a:r>
              <a:rPr lang="fa-IR" sz="2300" dirty="0" err="1">
                <a:solidFill>
                  <a:schemeClr val="bg1"/>
                </a:solidFill>
                <a:cs typeface="2  Titr" panose="00000700000000000000" pitchFamily="2" charset="-78"/>
              </a:rPr>
              <a:t>نمی</a:t>
            </a:r>
            <a:r>
              <a:rPr lang="fa-IR" sz="2300" dirty="0">
                <a:solidFill>
                  <a:schemeClr val="bg1"/>
                </a:solidFill>
                <a:cs typeface="2  Titr" panose="00000700000000000000" pitchFamily="2" charset="-78"/>
              </a:rPr>
              <a:t> تواند در منصب تصدی گری قرار بگیرد، نه اینکه عدالت و تقوای او در </a:t>
            </a:r>
            <a:r>
              <a:rPr lang="fa-IR" sz="2300" dirty="0" err="1">
                <a:solidFill>
                  <a:schemeClr val="bg1"/>
                </a:solidFill>
                <a:cs typeface="2  Titr" panose="00000700000000000000" pitchFamily="2" charset="-78"/>
              </a:rPr>
              <a:t>استباط</a:t>
            </a:r>
            <a:r>
              <a:rPr lang="fa-IR" sz="2300" dirty="0">
                <a:solidFill>
                  <a:schemeClr val="bg1"/>
                </a:solidFill>
                <a:cs typeface="2  Titr" panose="00000700000000000000" pitchFamily="2" charset="-78"/>
              </a:rPr>
              <a:t> او دخالت داشته باشد، </a:t>
            </a:r>
            <a:r>
              <a:rPr lang="fa-IR" sz="2300" dirty="0">
                <a:solidFill>
                  <a:srgbClr val="FF0000"/>
                </a:solidFill>
                <a:cs typeface="2  Titr" panose="00000700000000000000" pitchFamily="2" charset="-78"/>
              </a:rPr>
              <a:t>ولی به نظر ما </a:t>
            </a:r>
            <a:r>
              <a:rPr lang="fa-IR" sz="2300" dirty="0" err="1">
                <a:solidFill>
                  <a:srgbClr val="FF0000"/>
                </a:solidFill>
                <a:cs typeface="2  Titr" panose="00000700000000000000" pitchFamily="2" charset="-78"/>
              </a:rPr>
              <a:t>تعبد</a:t>
            </a:r>
            <a:r>
              <a:rPr lang="fa-IR" sz="2300" dirty="0">
                <a:solidFill>
                  <a:srgbClr val="FF0000"/>
                </a:solidFill>
                <a:cs typeface="2  Titr" panose="00000700000000000000" pitchFamily="2" charset="-78"/>
              </a:rPr>
              <a:t> شرط </a:t>
            </a:r>
            <a:r>
              <a:rPr lang="fa-IR" sz="2300" dirty="0" err="1">
                <a:solidFill>
                  <a:srgbClr val="FF0000"/>
                </a:solidFill>
                <a:cs typeface="2  Titr" panose="00000700000000000000" pitchFamily="2" charset="-78"/>
              </a:rPr>
              <a:t>حجیت</a:t>
            </a:r>
            <a:r>
              <a:rPr lang="fa-IR" sz="2300" dirty="0">
                <a:solidFill>
                  <a:srgbClr val="FF0000"/>
                </a:solidFill>
                <a:cs typeface="2  Titr" panose="00000700000000000000" pitchFamily="2" charset="-78"/>
              </a:rPr>
              <a:t> استنباط است نه فقط شرط تصدی گری</a:t>
            </a:r>
            <a:r>
              <a:rPr lang="fa-IR" sz="2300" dirty="0">
                <a:solidFill>
                  <a:schemeClr val="bg1"/>
                </a:solidFill>
                <a:cs typeface="2  Titr" panose="00000700000000000000" pitchFamily="2" charset="-78"/>
              </a:rPr>
              <a:t>. (</a:t>
            </a:r>
            <a:r>
              <a:rPr lang="fa-IR" sz="2300" dirty="0" smtClean="0">
                <a:solidFill>
                  <a:schemeClr val="bg1"/>
                </a:solidFill>
                <a:cs typeface="2  Titr" panose="00000700000000000000" pitchFamily="2" charset="-78"/>
              </a:rPr>
              <a:t>221</a:t>
            </a:r>
            <a:r>
              <a:rPr lang="fa-IR" sz="2300" dirty="0">
                <a:solidFill>
                  <a:schemeClr val="bg1"/>
                </a:solidFill>
                <a:cs typeface="2  Titr" panose="00000700000000000000" pitchFamily="2" charset="-78"/>
              </a:rPr>
              <a:t>)</a:t>
            </a:r>
            <a:r>
              <a:rPr lang="fa-IR" dirty="0"/>
              <a:t> </a:t>
            </a:r>
            <a:endParaRPr lang="en-US" dirty="0"/>
          </a:p>
          <a:p>
            <a:pPr>
              <a:lnSpc>
                <a:spcPct val="150000"/>
              </a:lnSpc>
            </a:pPr>
            <a:endParaRPr lang="en-US" dirty="0"/>
          </a:p>
        </p:txBody>
      </p:sp>
    </p:spTree>
    <p:extLst>
      <p:ext uri="{BB962C8B-B14F-4D97-AF65-F5344CB8AC3E}">
        <p14:creationId xmlns:p14="http://schemas.microsoft.com/office/powerpoint/2010/main" val="2010480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rgbClr val="FFFF66"/>
          </a:bgClr>
        </a:pattFill>
        <a:effectLst/>
      </p:bgPr>
    </p:bg>
    <p:spTree>
      <p:nvGrpSpPr>
        <p:cNvPr id="1" name=""/>
        <p:cNvGrpSpPr/>
        <p:nvPr/>
      </p:nvGrpSpPr>
      <p:grpSpPr>
        <a:xfrm>
          <a:off x="0" y="0"/>
          <a:ext cx="0" cy="0"/>
          <a:chOff x="0" y="0"/>
          <a:chExt cx="0" cy="0"/>
        </a:xfrm>
      </p:grpSpPr>
      <p:sp>
        <p:nvSpPr>
          <p:cNvPr id="4" name="Content Placeholder 2"/>
          <p:cNvSpPr>
            <a:spLocks noGrp="1"/>
          </p:cNvSpPr>
          <p:nvPr>
            <p:ph idx="1"/>
          </p:nvPr>
        </p:nvSpPr>
        <p:spPr>
          <a:xfrm>
            <a:off x="677334" y="264695"/>
            <a:ext cx="8596668" cy="6256419"/>
          </a:xfrm>
        </p:spPr>
        <p:txBody>
          <a:bodyPr>
            <a:normAutofit/>
          </a:bodyPr>
          <a:lstStyle/>
          <a:p>
            <a:pPr marL="0" lvl="0" indent="0" algn="just" rtl="1">
              <a:lnSpc>
                <a:spcPct val="150000"/>
              </a:lnSpc>
              <a:buNone/>
            </a:pPr>
            <a:r>
              <a:rPr lang="fa-IR" sz="2100" dirty="0">
                <a:solidFill>
                  <a:schemeClr val="bg1"/>
                </a:solidFill>
                <a:cs typeface="2  Titr" panose="00000700000000000000" pitchFamily="2" charset="-78"/>
              </a:rPr>
              <a:t>فهم جریان </a:t>
            </a:r>
            <a:r>
              <a:rPr lang="fa-IR" sz="2100" dirty="0" err="1">
                <a:solidFill>
                  <a:schemeClr val="bg1"/>
                </a:solidFill>
                <a:cs typeface="2  Titr" panose="00000700000000000000" pitchFamily="2" charset="-78"/>
              </a:rPr>
              <a:t>یچیده</a:t>
            </a:r>
            <a:r>
              <a:rPr lang="fa-IR" sz="2100" dirty="0">
                <a:solidFill>
                  <a:schemeClr val="bg1"/>
                </a:solidFill>
                <a:cs typeface="2  Titr" panose="00000700000000000000" pitchFamily="2" charset="-78"/>
              </a:rPr>
              <a:t> ایست که نسبت میان اراده فرد، اراده ربوبی و نظام اراده اجتماعی و اراده تاریخی یعنی مجموعه ای از اراده ها شکل می گیرد، لذا اگر کسی ایمان به خدا نیاورد و دستگاه انبیاء قرار نگرفت، حتما اصلا برخی فهم ها برایش واقع </a:t>
            </a:r>
            <a:r>
              <a:rPr lang="fa-IR" sz="2100" dirty="0" err="1">
                <a:solidFill>
                  <a:schemeClr val="bg1"/>
                </a:solidFill>
                <a:cs typeface="2  Titr" panose="00000700000000000000" pitchFamily="2" charset="-78"/>
              </a:rPr>
              <a:t>نمی</a:t>
            </a:r>
            <a:r>
              <a:rPr lang="fa-IR" sz="2100" dirty="0">
                <a:solidFill>
                  <a:schemeClr val="bg1"/>
                </a:solidFill>
                <a:cs typeface="2  Titr" panose="00000700000000000000" pitchFamily="2" charset="-78"/>
              </a:rPr>
              <a:t> شود، اما اگر در دستگاه تربیتی انبیاء  و در بستر اجتماعی خاص قرار گرفت، حتما این نظام اجتماعی خاص در </a:t>
            </a:r>
            <a:r>
              <a:rPr lang="fa-IR" sz="2100" dirty="0" err="1">
                <a:solidFill>
                  <a:schemeClr val="bg1"/>
                </a:solidFill>
                <a:cs typeface="2  Titr" panose="00000700000000000000" pitchFamily="2" charset="-78"/>
              </a:rPr>
              <a:t>ادراکش</a:t>
            </a:r>
            <a:r>
              <a:rPr lang="fa-IR" sz="2100" dirty="0">
                <a:solidFill>
                  <a:schemeClr val="bg1"/>
                </a:solidFill>
                <a:cs typeface="2  Titr" panose="00000700000000000000" pitchFamily="2" charset="-78"/>
              </a:rPr>
              <a:t> اثر می گذارد. (236</a:t>
            </a:r>
            <a:r>
              <a:rPr lang="fa-IR" sz="2100" dirty="0" smtClean="0">
                <a:solidFill>
                  <a:schemeClr val="bg1"/>
                </a:solidFill>
                <a:cs typeface="2  Titr" panose="00000700000000000000" pitchFamily="2" charset="-78"/>
              </a:rPr>
              <a:t>)</a:t>
            </a:r>
            <a:endParaRPr lang="fa-IR" sz="2100" dirty="0">
              <a:solidFill>
                <a:schemeClr val="bg1"/>
              </a:solidFill>
              <a:cs typeface="2  Titr" panose="00000700000000000000" pitchFamily="2" charset="-78"/>
            </a:endParaRPr>
          </a:p>
          <a:p>
            <a:pPr marL="0" lvl="0" indent="0" algn="just" rtl="1">
              <a:buNone/>
            </a:pPr>
            <a:r>
              <a:rPr lang="fa-IR" sz="2100" dirty="0">
                <a:solidFill>
                  <a:schemeClr val="accent1">
                    <a:lumMod val="75000"/>
                  </a:schemeClr>
                </a:solidFill>
                <a:cs typeface="2  Titr" panose="00000700000000000000" pitchFamily="2" charset="-78"/>
              </a:rPr>
              <a:t>آیاتی زیر به همین مفاد اشاره دارد :</a:t>
            </a:r>
            <a:endParaRPr lang="en-US" sz="2100" dirty="0">
              <a:solidFill>
                <a:schemeClr val="accent1">
                  <a:lumMod val="75000"/>
                </a:schemeClr>
              </a:solidFill>
              <a:cs typeface="2  Titr" panose="00000700000000000000" pitchFamily="2" charset="-78"/>
            </a:endParaRPr>
          </a:p>
          <a:p>
            <a:pPr algn="just" rtl="1">
              <a:lnSpc>
                <a:spcPct val="150000"/>
              </a:lnSpc>
              <a:buFont typeface="Wingdings" panose="05000000000000000000" pitchFamily="2" charset="2"/>
              <a:buChar char="§"/>
            </a:pPr>
            <a:r>
              <a:rPr lang="fa-IR" sz="2400" dirty="0" err="1">
                <a:solidFill>
                  <a:schemeClr val="bg1"/>
                </a:solidFill>
                <a:cs typeface="2  Titr" panose="00000700000000000000" pitchFamily="2" charset="-78"/>
              </a:rPr>
              <a:t>سواء</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علیهم</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ءأنذرتهم</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أم</a:t>
            </a:r>
            <a:r>
              <a:rPr lang="fa-IR" sz="2400" dirty="0">
                <a:solidFill>
                  <a:schemeClr val="bg1"/>
                </a:solidFill>
                <a:cs typeface="2  Titr" panose="00000700000000000000" pitchFamily="2" charset="-78"/>
              </a:rPr>
              <a:t> لم </a:t>
            </a:r>
            <a:r>
              <a:rPr lang="fa-IR" sz="2400" dirty="0" err="1">
                <a:solidFill>
                  <a:schemeClr val="bg1"/>
                </a:solidFill>
                <a:cs typeface="2  Titr" panose="00000700000000000000" pitchFamily="2" charset="-78"/>
              </a:rPr>
              <a:t>تنذرهم</a:t>
            </a:r>
            <a:r>
              <a:rPr lang="fa-IR" sz="2400" dirty="0">
                <a:solidFill>
                  <a:schemeClr val="bg1"/>
                </a:solidFill>
                <a:cs typeface="2  Titr" panose="00000700000000000000" pitchFamily="2" charset="-78"/>
              </a:rPr>
              <a:t>، لا </a:t>
            </a:r>
            <a:r>
              <a:rPr lang="fa-IR" sz="2400" dirty="0" err="1">
                <a:solidFill>
                  <a:schemeClr val="bg1"/>
                </a:solidFill>
                <a:cs typeface="2  Titr" panose="00000700000000000000" pitchFamily="2" charset="-78"/>
              </a:rPr>
              <a:t>یؤمنون</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فاطر</a:t>
            </a:r>
            <a:r>
              <a:rPr lang="fa-IR" sz="2400" dirty="0">
                <a:solidFill>
                  <a:schemeClr val="bg1"/>
                </a:solidFill>
                <a:cs typeface="2  Titr" panose="00000700000000000000" pitchFamily="2" charset="-78"/>
              </a:rPr>
              <a:t> 22)</a:t>
            </a:r>
            <a:endParaRPr lang="en-US" sz="2400" dirty="0">
              <a:solidFill>
                <a:schemeClr val="bg1"/>
              </a:solidFill>
              <a:cs typeface="2  Titr" panose="00000700000000000000" pitchFamily="2" charset="-78"/>
            </a:endParaRPr>
          </a:p>
          <a:p>
            <a:pPr algn="just" rtl="1">
              <a:lnSpc>
                <a:spcPct val="150000"/>
              </a:lnSpc>
              <a:buFont typeface="Wingdings" panose="05000000000000000000" pitchFamily="2" charset="2"/>
              <a:buChar char="§"/>
            </a:pPr>
            <a:r>
              <a:rPr lang="fa-IR" sz="2400" dirty="0">
                <a:solidFill>
                  <a:schemeClr val="bg1"/>
                </a:solidFill>
                <a:cs typeface="2  Titr" panose="00000700000000000000" pitchFamily="2" charset="-78"/>
              </a:rPr>
              <a:t>و ما </a:t>
            </a:r>
            <a:r>
              <a:rPr lang="fa-IR" sz="2400" dirty="0" err="1">
                <a:solidFill>
                  <a:schemeClr val="bg1"/>
                </a:solidFill>
                <a:cs typeface="2  Titr" panose="00000700000000000000" pitchFamily="2" charset="-78"/>
              </a:rPr>
              <a:t>أنت</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بمسمعٍ</a:t>
            </a:r>
            <a:r>
              <a:rPr lang="fa-IR" sz="2400" dirty="0">
                <a:solidFill>
                  <a:schemeClr val="bg1"/>
                </a:solidFill>
                <a:cs typeface="2  Titr" panose="00000700000000000000" pitchFamily="2" charset="-78"/>
              </a:rPr>
              <a:t> من فی </a:t>
            </a:r>
            <a:r>
              <a:rPr lang="fa-IR" sz="2400" dirty="0" err="1">
                <a:solidFill>
                  <a:schemeClr val="bg1"/>
                </a:solidFill>
                <a:cs typeface="2  Titr" panose="00000700000000000000" pitchFamily="2" charset="-78"/>
              </a:rPr>
              <a:t>القبور</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فاطر</a:t>
            </a:r>
            <a:r>
              <a:rPr lang="fa-IR" sz="2400" dirty="0">
                <a:solidFill>
                  <a:schemeClr val="bg1"/>
                </a:solidFill>
                <a:cs typeface="2  Titr" panose="00000700000000000000" pitchFamily="2" charset="-78"/>
              </a:rPr>
              <a:t> 22)</a:t>
            </a:r>
            <a:endParaRPr lang="en-US" sz="2400" dirty="0">
              <a:solidFill>
                <a:schemeClr val="bg1"/>
              </a:solidFill>
              <a:cs typeface="2  Titr" panose="00000700000000000000" pitchFamily="2" charset="-78"/>
            </a:endParaRPr>
          </a:p>
          <a:p>
            <a:pPr algn="just" rtl="1">
              <a:lnSpc>
                <a:spcPct val="150000"/>
              </a:lnSpc>
              <a:buFont typeface="Wingdings" panose="05000000000000000000" pitchFamily="2" charset="2"/>
              <a:buChar char="§"/>
            </a:pPr>
            <a:r>
              <a:rPr lang="fa-IR" sz="2400" dirty="0" err="1">
                <a:solidFill>
                  <a:schemeClr val="bg1"/>
                </a:solidFill>
                <a:cs typeface="2  Titr" panose="00000700000000000000" pitchFamily="2" charset="-78"/>
              </a:rPr>
              <a:t>إنک</a:t>
            </a:r>
            <a:r>
              <a:rPr lang="fa-IR" sz="2400" dirty="0">
                <a:solidFill>
                  <a:schemeClr val="bg1"/>
                </a:solidFill>
                <a:cs typeface="2  Titr" panose="00000700000000000000" pitchFamily="2" charset="-78"/>
              </a:rPr>
              <a:t> لا </a:t>
            </a:r>
            <a:r>
              <a:rPr lang="fa-IR" sz="2400" dirty="0" err="1">
                <a:solidFill>
                  <a:schemeClr val="bg1"/>
                </a:solidFill>
                <a:cs typeface="2  Titr" panose="00000700000000000000" pitchFamily="2" charset="-78"/>
              </a:rPr>
              <a:t>تسمع</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الموتی</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نمل</a:t>
            </a:r>
            <a:r>
              <a:rPr lang="fa-IR" sz="2400" dirty="0">
                <a:solidFill>
                  <a:schemeClr val="bg1"/>
                </a:solidFill>
                <a:cs typeface="2  Titr" panose="00000700000000000000" pitchFamily="2" charset="-78"/>
              </a:rPr>
              <a:t> 80)</a:t>
            </a:r>
            <a:endParaRPr lang="en-US" sz="2400" dirty="0">
              <a:solidFill>
                <a:schemeClr val="bg1"/>
              </a:solidFill>
              <a:cs typeface="2  Titr" panose="00000700000000000000" pitchFamily="2" charset="-78"/>
            </a:endParaRPr>
          </a:p>
          <a:p>
            <a:pPr algn="just" rtl="1">
              <a:lnSpc>
                <a:spcPct val="150000"/>
              </a:lnSpc>
              <a:buFont typeface="Wingdings" panose="05000000000000000000" pitchFamily="2" charset="2"/>
              <a:buChar char="§"/>
            </a:pPr>
            <a:r>
              <a:rPr lang="fa-IR" sz="2400" dirty="0">
                <a:solidFill>
                  <a:schemeClr val="bg1"/>
                </a:solidFill>
                <a:cs typeface="2  Titr" panose="00000700000000000000" pitchFamily="2" charset="-78"/>
              </a:rPr>
              <a:t>و </a:t>
            </a:r>
            <a:r>
              <a:rPr lang="fa-IR" sz="2400" dirty="0" err="1">
                <a:solidFill>
                  <a:schemeClr val="bg1"/>
                </a:solidFill>
                <a:cs typeface="2  Titr" panose="00000700000000000000" pitchFamily="2" charset="-78"/>
              </a:rPr>
              <a:t>مثلُ</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الذین</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کفروا</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کمثل</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الذی</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ینعق</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بما</a:t>
            </a:r>
            <a:r>
              <a:rPr lang="fa-IR" sz="2400" dirty="0">
                <a:solidFill>
                  <a:schemeClr val="bg1"/>
                </a:solidFill>
                <a:cs typeface="2  Titr" panose="00000700000000000000" pitchFamily="2" charset="-78"/>
              </a:rPr>
              <a:t> لا </a:t>
            </a:r>
            <a:r>
              <a:rPr lang="fa-IR" sz="2400" dirty="0" err="1">
                <a:solidFill>
                  <a:schemeClr val="bg1"/>
                </a:solidFill>
                <a:cs typeface="2  Titr" panose="00000700000000000000" pitchFamily="2" charset="-78"/>
              </a:rPr>
              <a:t>یسمعٌ</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إلا</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دعاءً</a:t>
            </a:r>
            <a:r>
              <a:rPr lang="fa-IR" sz="2400" dirty="0">
                <a:solidFill>
                  <a:schemeClr val="bg1"/>
                </a:solidFill>
                <a:cs typeface="2  Titr" panose="00000700000000000000" pitchFamily="2" charset="-78"/>
              </a:rPr>
              <a:t> و </a:t>
            </a:r>
            <a:r>
              <a:rPr lang="fa-IR" sz="2400" dirty="0" err="1">
                <a:solidFill>
                  <a:schemeClr val="bg1"/>
                </a:solidFill>
                <a:cs typeface="2  Titr" panose="00000700000000000000" pitchFamily="2" charset="-78"/>
              </a:rPr>
              <a:t>نداءً</a:t>
            </a:r>
            <a:r>
              <a:rPr lang="fa-IR" sz="2400" dirty="0">
                <a:solidFill>
                  <a:schemeClr val="bg1"/>
                </a:solidFill>
                <a:cs typeface="2  Titr" panose="00000700000000000000" pitchFamily="2" charset="-78"/>
              </a:rPr>
              <a:t> (بقره171) تنها سر و صدا می شنوند و فهمی برایشان حاصل </a:t>
            </a:r>
            <a:r>
              <a:rPr lang="fa-IR" sz="2400" dirty="0" err="1">
                <a:solidFill>
                  <a:schemeClr val="bg1"/>
                </a:solidFill>
                <a:cs typeface="2  Titr" panose="00000700000000000000" pitchFamily="2" charset="-78"/>
              </a:rPr>
              <a:t>نمی</a:t>
            </a:r>
            <a:r>
              <a:rPr lang="fa-IR" sz="2400" dirty="0">
                <a:solidFill>
                  <a:schemeClr val="bg1"/>
                </a:solidFill>
                <a:cs typeface="2  Titr" panose="00000700000000000000" pitchFamily="2" charset="-78"/>
              </a:rPr>
              <a:t> شود.</a:t>
            </a:r>
            <a:endParaRPr lang="en-US" sz="2400" dirty="0">
              <a:solidFill>
                <a:schemeClr val="bg1"/>
              </a:solidFill>
              <a:cs typeface="2  Titr" panose="00000700000000000000" pitchFamily="2" charset="-78"/>
            </a:endParaRPr>
          </a:p>
          <a:p>
            <a:pPr marL="0" lvl="0" indent="0" algn="just" rtl="1">
              <a:lnSpc>
                <a:spcPct val="150000"/>
              </a:lnSpc>
              <a:buNone/>
            </a:pPr>
            <a:endParaRPr lang="en-US" sz="2100" dirty="0">
              <a:solidFill>
                <a:schemeClr val="bg1"/>
              </a:solidFill>
              <a:cs typeface="2  Titr" panose="00000700000000000000" pitchFamily="2" charset="-78"/>
            </a:endParaRPr>
          </a:p>
        </p:txBody>
      </p:sp>
    </p:spTree>
    <p:extLst>
      <p:ext uri="{BB962C8B-B14F-4D97-AF65-F5344CB8AC3E}">
        <p14:creationId xmlns:p14="http://schemas.microsoft.com/office/powerpoint/2010/main" val="130556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4">
                                            <p:txEl>
                                              <p:pRg st="2" end="2"/>
                                            </p:txEl>
                                          </p:spTgt>
                                        </p:tgtEl>
                                      </p:cBhvr>
                                    </p:animEffect>
                                    <p:animScale>
                                      <p:cBhvr>
                                        <p:cTn id="7" dur="250" autoRev="1" fill="hold"/>
                                        <p:tgtEl>
                                          <p:spTgt spid="4">
                                            <p:txEl>
                                              <p:pRg st="2" end="2"/>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4">
                                            <p:txEl>
                                              <p:pRg st="3" end="3"/>
                                            </p:txEl>
                                          </p:spTgt>
                                        </p:tgtEl>
                                      </p:cBhvr>
                                    </p:animEffect>
                                    <p:animScale>
                                      <p:cBhvr>
                                        <p:cTn id="12" dur="250" autoRev="1" fill="hold"/>
                                        <p:tgtEl>
                                          <p:spTgt spid="4">
                                            <p:txEl>
                                              <p:pRg st="3" end="3"/>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4">
                                            <p:txEl>
                                              <p:pRg st="4" end="4"/>
                                            </p:txEl>
                                          </p:spTgt>
                                        </p:tgtEl>
                                      </p:cBhvr>
                                    </p:animEffect>
                                    <p:animScale>
                                      <p:cBhvr>
                                        <p:cTn id="17" dur="250" autoRev="1" fill="hold"/>
                                        <p:tgtEl>
                                          <p:spTgt spid="4">
                                            <p:txEl>
                                              <p:pRg st="4" end="4"/>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nodeType="clickEffect">
                                  <p:stCondLst>
                                    <p:cond delay="0"/>
                                  </p:stCondLst>
                                  <p:childTnLst>
                                    <p:animEffect transition="out" filter="fade">
                                      <p:cBhvr>
                                        <p:cTn id="21" dur="500" tmFilter="0, 0; .2, .5; .8, .5; 1, 0"/>
                                        <p:tgtEl>
                                          <p:spTgt spid="4">
                                            <p:txEl>
                                              <p:pRg st="5" end="5"/>
                                            </p:txEl>
                                          </p:spTgt>
                                        </p:tgtEl>
                                      </p:cBhvr>
                                    </p:animEffect>
                                    <p:animScale>
                                      <p:cBhvr>
                                        <p:cTn id="22" dur="250" autoRev="1" fill="hold"/>
                                        <p:tgtEl>
                                          <p:spTgt spid="4">
                                            <p:txEl>
                                              <p:pRg st="5" end="5"/>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pattFill prst="pct5">
          <a:fgClr>
            <a:srgbClr val="111111"/>
          </a:fgClr>
          <a:bgClr>
            <a:srgbClr val="FFFF66"/>
          </a:bgClr>
        </a:pattFill>
        <a:effectLst/>
      </p:bgPr>
    </p:bg>
    <p:spTree>
      <p:nvGrpSpPr>
        <p:cNvPr id="1" name=""/>
        <p:cNvGrpSpPr/>
        <p:nvPr/>
      </p:nvGrpSpPr>
      <p:grpSpPr>
        <a:xfrm>
          <a:off x="0" y="0"/>
          <a:ext cx="0" cy="0"/>
          <a:chOff x="0" y="0"/>
          <a:chExt cx="0" cy="0"/>
        </a:xfrm>
      </p:grpSpPr>
      <p:sp>
        <p:nvSpPr>
          <p:cNvPr id="5" name="Content Placeholder 2"/>
          <p:cNvSpPr>
            <a:spLocks noGrp="1"/>
          </p:cNvSpPr>
          <p:nvPr>
            <p:ph idx="1"/>
          </p:nvPr>
        </p:nvSpPr>
        <p:spPr>
          <a:xfrm>
            <a:off x="677334" y="505326"/>
            <a:ext cx="8596668" cy="5895473"/>
          </a:xfrm>
        </p:spPr>
        <p:txBody>
          <a:bodyPr>
            <a:normAutofit/>
          </a:bodyPr>
          <a:lstStyle/>
          <a:p>
            <a:pPr marL="0" lvl="0" indent="0" algn="just" rtl="1">
              <a:lnSpc>
                <a:spcPct val="200000"/>
              </a:lnSpc>
              <a:buNone/>
            </a:pPr>
            <a:r>
              <a:rPr lang="fa-IR" sz="2400" dirty="0" smtClean="0">
                <a:solidFill>
                  <a:schemeClr val="bg1"/>
                </a:solidFill>
                <a:cs typeface="2  Titr" panose="00000700000000000000" pitchFamily="2" charset="-78"/>
              </a:rPr>
              <a:t>2</a:t>
            </a:r>
            <a:r>
              <a:rPr lang="fa-IR" sz="2400" dirty="0" smtClean="0">
                <a:solidFill>
                  <a:srgbClr val="FF0000"/>
                </a:solidFill>
                <a:cs typeface="2  Titr" panose="00000700000000000000" pitchFamily="2" charset="-78"/>
              </a:rPr>
              <a:t>. قاعده </a:t>
            </a:r>
            <a:r>
              <a:rPr lang="fa-IR" sz="2400" dirty="0" err="1">
                <a:solidFill>
                  <a:srgbClr val="FF0000"/>
                </a:solidFill>
                <a:cs typeface="2  Titr" panose="00000700000000000000" pitchFamily="2" charset="-78"/>
              </a:rPr>
              <a:t>مندی</a:t>
            </a:r>
            <a:r>
              <a:rPr lang="fa-IR" sz="2400" dirty="0">
                <a:solidFill>
                  <a:srgbClr val="FF0000"/>
                </a:solidFill>
                <a:cs typeface="2  Titr" panose="00000700000000000000" pitchFamily="2" charset="-78"/>
              </a:rPr>
              <a:t> </a:t>
            </a:r>
            <a:r>
              <a:rPr lang="fa-IR" sz="2400" dirty="0">
                <a:solidFill>
                  <a:schemeClr val="bg1"/>
                </a:solidFill>
                <a:cs typeface="2  Titr" panose="00000700000000000000" pitchFamily="2" charset="-78"/>
              </a:rPr>
              <a:t>: </a:t>
            </a:r>
            <a:r>
              <a:rPr lang="fa-IR" sz="2400" dirty="0">
                <a:solidFill>
                  <a:schemeClr val="accent1">
                    <a:lumMod val="75000"/>
                  </a:schemeClr>
                </a:solidFill>
                <a:cs typeface="2  Titr" panose="00000700000000000000" pitchFamily="2" charset="-78"/>
              </a:rPr>
              <a:t>یعنی "لزوم بکار گیری قواعد </a:t>
            </a:r>
            <a:r>
              <a:rPr lang="fa-IR" sz="2400" dirty="0" err="1">
                <a:solidFill>
                  <a:schemeClr val="accent1">
                    <a:lumMod val="75000"/>
                  </a:schemeClr>
                </a:solidFill>
                <a:cs typeface="2  Titr" panose="00000700000000000000" pitchFamily="2" charset="-78"/>
              </a:rPr>
              <a:t>عقلاییِ</a:t>
            </a:r>
            <a:r>
              <a:rPr lang="fa-IR" sz="2400" dirty="0">
                <a:solidFill>
                  <a:schemeClr val="accent1">
                    <a:lumMod val="75000"/>
                  </a:schemeClr>
                </a:solidFill>
                <a:cs typeface="2  Titr" panose="00000700000000000000" pitchFamily="2" charset="-78"/>
              </a:rPr>
              <a:t> استناد به شرع" برای صدور حکم.</a:t>
            </a:r>
            <a:endParaRPr lang="en-US" sz="2400" dirty="0">
              <a:solidFill>
                <a:schemeClr val="accent1">
                  <a:lumMod val="75000"/>
                </a:schemeClr>
              </a:solidFill>
              <a:cs typeface="2  Titr" panose="00000700000000000000" pitchFamily="2" charset="-78"/>
            </a:endParaRPr>
          </a:p>
          <a:p>
            <a:pPr marL="0" indent="0" algn="just" rtl="1">
              <a:lnSpc>
                <a:spcPct val="200000"/>
              </a:lnSpc>
              <a:buNone/>
            </a:pPr>
            <a:r>
              <a:rPr lang="fa-IR" sz="2200" dirty="0">
                <a:solidFill>
                  <a:schemeClr val="bg1"/>
                </a:solidFill>
                <a:cs typeface="2  Titr" panose="00000700000000000000" pitchFamily="2" charset="-78"/>
              </a:rPr>
              <a:t>صرف گرایشات معنوی و توجهات باطنی برای </a:t>
            </a:r>
            <a:r>
              <a:rPr lang="fa-IR" sz="2200" dirty="0" err="1">
                <a:solidFill>
                  <a:schemeClr val="bg1"/>
                </a:solidFill>
                <a:cs typeface="2  Titr" panose="00000700000000000000" pitchFamily="2" charset="-78"/>
              </a:rPr>
              <a:t>حجیت</a:t>
            </a:r>
            <a:r>
              <a:rPr lang="fa-IR" sz="2200" dirty="0">
                <a:solidFill>
                  <a:schemeClr val="bg1"/>
                </a:solidFill>
                <a:cs typeface="2  Titr" panose="00000700000000000000" pitchFamily="2" charset="-78"/>
              </a:rPr>
              <a:t> کافی نیست، حتی برای خود فرد هم حجت نیست. پس لازم است قواعد </a:t>
            </a:r>
            <a:r>
              <a:rPr lang="fa-IR" sz="2200" dirty="0" err="1">
                <a:solidFill>
                  <a:schemeClr val="bg1"/>
                </a:solidFill>
                <a:cs typeface="2  Titr" panose="00000700000000000000" pitchFamily="2" charset="-78"/>
              </a:rPr>
              <a:t>عقلایی</a:t>
            </a:r>
            <a:r>
              <a:rPr lang="fa-IR" sz="2200" dirty="0">
                <a:solidFill>
                  <a:schemeClr val="bg1"/>
                </a:solidFill>
                <a:cs typeface="2  Titr" panose="00000700000000000000" pitchFamily="2" charset="-78"/>
              </a:rPr>
              <a:t> سنجش نیز به </a:t>
            </a:r>
            <a:r>
              <a:rPr lang="fa-IR" sz="2200" dirty="0" err="1">
                <a:solidFill>
                  <a:schemeClr val="bg1"/>
                </a:solidFill>
                <a:cs typeface="2  Titr" panose="00000700000000000000" pitchFamily="2" charset="-78"/>
              </a:rPr>
              <a:t>تمامه</a:t>
            </a:r>
            <a:r>
              <a:rPr lang="fa-IR" sz="2200" dirty="0">
                <a:solidFill>
                  <a:schemeClr val="bg1"/>
                </a:solidFill>
                <a:cs typeface="2  Titr" panose="00000700000000000000" pitchFamily="2" charset="-78"/>
              </a:rPr>
              <a:t> بکار گرفته شوند و از این طریق به حکم شرعی علم و اطمینان پیدا شود. (223</a:t>
            </a:r>
            <a:r>
              <a:rPr lang="fa-IR" sz="2200" dirty="0" smtClean="0">
                <a:solidFill>
                  <a:schemeClr val="bg1"/>
                </a:solidFill>
                <a:cs typeface="2  Titr" panose="00000700000000000000" pitchFamily="2" charset="-78"/>
              </a:rPr>
              <a:t>)</a:t>
            </a:r>
          </a:p>
          <a:p>
            <a:pPr marL="0" indent="0" algn="just" rtl="1">
              <a:lnSpc>
                <a:spcPct val="200000"/>
              </a:lnSpc>
              <a:buNone/>
            </a:pPr>
            <a:endParaRPr lang="en-US" sz="2200" dirty="0">
              <a:solidFill>
                <a:schemeClr val="bg1"/>
              </a:solidFill>
              <a:cs typeface="2  Titr" panose="00000700000000000000" pitchFamily="2" charset="-78"/>
            </a:endParaRPr>
          </a:p>
        </p:txBody>
      </p:sp>
    </p:spTree>
    <p:extLst>
      <p:ext uri="{BB962C8B-B14F-4D97-AF65-F5344CB8AC3E}">
        <p14:creationId xmlns:p14="http://schemas.microsoft.com/office/powerpoint/2010/main" val="29569940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rgbClr val="FFFF66"/>
          </a:bgClr>
        </a:pattFill>
        <a:effectLst/>
      </p:bgPr>
    </p:bg>
    <p:spTree>
      <p:nvGrpSpPr>
        <p:cNvPr id="1" name=""/>
        <p:cNvGrpSpPr/>
        <p:nvPr/>
      </p:nvGrpSpPr>
      <p:grpSpPr>
        <a:xfrm>
          <a:off x="0" y="0"/>
          <a:ext cx="0" cy="0"/>
          <a:chOff x="0" y="0"/>
          <a:chExt cx="0" cy="0"/>
        </a:xfrm>
      </p:grpSpPr>
      <p:sp>
        <p:nvSpPr>
          <p:cNvPr id="4" name="Rectangle 3"/>
          <p:cNvSpPr/>
          <p:nvPr/>
        </p:nvSpPr>
        <p:spPr>
          <a:xfrm>
            <a:off x="601579" y="48130"/>
            <a:ext cx="8807116" cy="6617196"/>
          </a:xfrm>
          <a:prstGeom prst="rect">
            <a:avLst/>
          </a:prstGeom>
        </p:spPr>
        <p:txBody>
          <a:bodyPr wrap="square">
            <a:spAutoFit/>
          </a:bodyPr>
          <a:lstStyle/>
          <a:p>
            <a:pPr marL="228600" algn="just" rtl="1">
              <a:spcAft>
                <a:spcPts val="0"/>
              </a:spcAft>
            </a:pPr>
            <a:r>
              <a:rPr lang="fa-IR" dirty="0">
                <a:latin typeface="Calibri" panose="020F0502020204030204" pitchFamily="34" charset="0"/>
                <a:ea typeface="Calibri" panose="020F0502020204030204" pitchFamily="34" charset="0"/>
                <a:cs typeface="2  Badr" panose="00000400000000000000" pitchFamily="2"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50000"/>
              </a:lnSpc>
              <a:spcAft>
                <a:spcPts val="0"/>
              </a:spcAft>
            </a:pPr>
            <a:r>
              <a:rPr lang="fa-IR" sz="2400" dirty="0" smtClean="0">
                <a:solidFill>
                  <a:schemeClr val="bg1"/>
                </a:solidFill>
                <a:cs typeface="2  Titr" panose="00000700000000000000" pitchFamily="2" charset="-78"/>
              </a:rPr>
              <a:t>3. </a:t>
            </a:r>
            <a:r>
              <a:rPr lang="fa-IR" sz="2400" dirty="0" smtClean="0">
                <a:solidFill>
                  <a:srgbClr val="FF0000"/>
                </a:solidFill>
                <a:cs typeface="2  Titr" panose="00000700000000000000" pitchFamily="2" charset="-78"/>
              </a:rPr>
              <a:t>تفاهم </a:t>
            </a:r>
            <a:r>
              <a:rPr lang="fa-IR" sz="2400" dirty="0">
                <a:solidFill>
                  <a:srgbClr val="FF0000"/>
                </a:solidFill>
                <a:cs typeface="2  Titr" panose="00000700000000000000" pitchFamily="2" charset="-78"/>
              </a:rPr>
              <a:t>اجتماعی </a:t>
            </a:r>
            <a:r>
              <a:rPr lang="fa-IR" sz="2400" dirty="0">
                <a:solidFill>
                  <a:schemeClr val="bg1"/>
                </a:solidFill>
                <a:cs typeface="2  Titr" panose="00000700000000000000" pitchFamily="2" charset="-78"/>
              </a:rPr>
              <a:t>: </a:t>
            </a:r>
            <a:r>
              <a:rPr lang="fa-IR" sz="2400" dirty="0">
                <a:solidFill>
                  <a:schemeClr val="accent1">
                    <a:lumMod val="75000"/>
                  </a:schemeClr>
                </a:solidFill>
                <a:cs typeface="2  Titr" panose="00000700000000000000" pitchFamily="2" charset="-78"/>
              </a:rPr>
              <a:t>سومین قید </a:t>
            </a:r>
            <a:r>
              <a:rPr lang="fa-IR" sz="2400" dirty="0" err="1">
                <a:solidFill>
                  <a:schemeClr val="accent1">
                    <a:lumMod val="75000"/>
                  </a:schemeClr>
                </a:solidFill>
                <a:cs typeface="2  Titr" panose="00000700000000000000" pitchFamily="2" charset="-78"/>
              </a:rPr>
              <a:t>حجیت</a:t>
            </a:r>
            <a:r>
              <a:rPr lang="fa-IR" sz="2400" dirty="0">
                <a:solidFill>
                  <a:schemeClr val="accent1">
                    <a:lumMod val="75000"/>
                  </a:schemeClr>
                </a:solidFill>
                <a:cs typeface="2  Titr" panose="00000700000000000000" pitchFamily="2" charset="-78"/>
              </a:rPr>
              <a:t> تفاهم اجتماعی </a:t>
            </a:r>
            <a:r>
              <a:rPr lang="fa-IR" sz="2400" dirty="0" smtClean="0">
                <a:solidFill>
                  <a:schemeClr val="accent1">
                    <a:lumMod val="75000"/>
                  </a:schemeClr>
                </a:solidFill>
                <a:cs typeface="2  Titr" panose="00000700000000000000" pitchFamily="2" charset="-78"/>
              </a:rPr>
              <a:t>است</a:t>
            </a:r>
            <a:r>
              <a:rPr lang="fa-IR" sz="2400" dirty="0">
                <a:solidFill>
                  <a:schemeClr val="accent1">
                    <a:lumMod val="75000"/>
                  </a:schemeClr>
                </a:solidFill>
                <a:cs typeface="2  Titr" panose="00000700000000000000" pitchFamily="2" charset="-78"/>
              </a:rPr>
              <a:t>.</a:t>
            </a:r>
            <a:endParaRPr lang="fa-IR" sz="2400" dirty="0" smtClean="0">
              <a:solidFill>
                <a:schemeClr val="accent1">
                  <a:lumMod val="75000"/>
                </a:schemeClr>
              </a:solidFill>
              <a:cs typeface="2  Titr" panose="00000700000000000000" pitchFamily="2" charset="-78"/>
            </a:endParaRPr>
          </a:p>
          <a:p>
            <a:pPr lvl="0" algn="just" rtl="1">
              <a:lnSpc>
                <a:spcPct val="150000"/>
              </a:lnSpc>
              <a:spcAft>
                <a:spcPts val="0"/>
              </a:spcAft>
            </a:pPr>
            <a:r>
              <a:rPr lang="fa-IR" sz="2200" dirty="0" smtClean="0">
                <a:solidFill>
                  <a:schemeClr val="bg1"/>
                </a:solidFill>
                <a:cs typeface="2  Titr" panose="00000700000000000000" pitchFamily="2" charset="-78"/>
              </a:rPr>
              <a:t>یعنی </a:t>
            </a:r>
            <a:r>
              <a:rPr lang="fa-IR" sz="2200" dirty="0">
                <a:solidFill>
                  <a:schemeClr val="bg1"/>
                </a:solidFill>
                <a:cs typeface="2  Titr" panose="00000700000000000000" pitchFamily="2" charset="-78"/>
              </a:rPr>
              <a:t>صرف تعلق روحی (ایمان و </a:t>
            </a:r>
            <a:r>
              <a:rPr lang="fa-IR" sz="2200" dirty="0" err="1">
                <a:solidFill>
                  <a:schemeClr val="bg1"/>
                </a:solidFill>
                <a:cs typeface="2  Titr" panose="00000700000000000000" pitchFamily="2" charset="-78"/>
              </a:rPr>
              <a:t>تعبد</a:t>
            </a:r>
            <a:r>
              <a:rPr lang="fa-IR" sz="2200" dirty="0">
                <a:solidFill>
                  <a:schemeClr val="bg1"/>
                </a:solidFill>
                <a:cs typeface="2  Titr" panose="00000700000000000000" pitchFamily="2" charset="-78"/>
              </a:rPr>
              <a:t>) و نیز صرف قاعده </a:t>
            </a:r>
            <a:r>
              <a:rPr lang="fa-IR" sz="2200" dirty="0" err="1">
                <a:solidFill>
                  <a:schemeClr val="bg1"/>
                </a:solidFill>
                <a:cs typeface="2  Titr" panose="00000700000000000000" pitchFamily="2" charset="-78"/>
              </a:rPr>
              <a:t>مند</a:t>
            </a:r>
            <a:r>
              <a:rPr lang="fa-IR" sz="2200" dirty="0">
                <a:solidFill>
                  <a:schemeClr val="bg1"/>
                </a:solidFill>
                <a:cs typeface="2  Titr" panose="00000700000000000000" pitchFamily="2" charset="-78"/>
              </a:rPr>
              <a:t> عمل نمودن در استناد حکم به شارع، برای اتمام </a:t>
            </a:r>
            <a:r>
              <a:rPr lang="fa-IR" sz="2200" dirty="0" err="1">
                <a:solidFill>
                  <a:schemeClr val="bg1"/>
                </a:solidFill>
                <a:cs typeface="2  Titr" panose="00000700000000000000" pitchFamily="2" charset="-78"/>
              </a:rPr>
              <a:t>حجیّت</a:t>
            </a:r>
            <a:r>
              <a:rPr lang="fa-IR" sz="2200" dirty="0">
                <a:solidFill>
                  <a:schemeClr val="bg1"/>
                </a:solidFill>
                <a:cs typeface="2  Titr" panose="00000700000000000000" pitchFamily="2" charset="-78"/>
              </a:rPr>
              <a:t> بایستی ، تفاهم اجتماعی نیز در کشف رأی شارع صورت پذیرد به این بیان که باید نظام یقین اجتماعی داشته باشیم و </a:t>
            </a:r>
            <a:r>
              <a:rPr lang="fa-IR" sz="2200" dirty="0">
                <a:solidFill>
                  <a:srgbClr val="FF0000"/>
                </a:solidFill>
                <a:cs typeface="2  Titr" panose="00000700000000000000" pitchFamily="2" charset="-78"/>
              </a:rPr>
              <a:t>فهمی که پشت سرش نظام یقین اجتماعی نباشد، قطعا حجت نیست.</a:t>
            </a:r>
            <a:endParaRPr lang="en-US" sz="2200" dirty="0">
              <a:solidFill>
                <a:srgbClr val="FF0000"/>
              </a:solidFill>
              <a:cs typeface="2  Titr" panose="00000700000000000000" pitchFamily="2" charset="-78"/>
            </a:endParaRPr>
          </a:p>
          <a:p>
            <a:pPr marL="228600" algn="just" rtl="1">
              <a:lnSpc>
                <a:spcPct val="200000"/>
              </a:lnSpc>
              <a:spcAft>
                <a:spcPts val="0"/>
              </a:spcAft>
            </a:pPr>
            <a:r>
              <a:rPr lang="fa-IR" sz="2200" dirty="0">
                <a:solidFill>
                  <a:schemeClr val="bg1"/>
                </a:solidFill>
                <a:cs typeface="2  Titr" panose="00000700000000000000" pitchFamily="2" charset="-78"/>
              </a:rPr>
              <a:t>تفاهم اجتماعی در برخی موارد به این است که جمع محدودی به تفاهم برسند (مثلا مراجع عظام تقلید) و گاهی به این است که آن فهم باید با کل یقین اجتماعی محک بخورد، از این روست که کار آمدی استنباط هم جزء احکام </a:t>
            </a:r>
            <a:r>
              <a:rPr lang="fa-IR" sz="2200" dirty="0" err="1">
                <a:solidFill>
                  <a:schemeClr val="bg1"/>
                </a:solidFill>
                <a:cs typeface="2  Titr" panose="00000700000000000000" pitchFamily="2" charset="-78"/>
              </a:rPr>
              <a:t>حجیت</a:t>
            </a:r>
            <a:r>
              <a:rPr lang="fa-IR" sz="2200" dirty="0">
                <a:solidFill>
                  <a:schemeClr val="bg1"/>
                </a:solidFill>
                <a:cs typeface="2  Titr" panose="00000700000000000000" pitchFamily="2" charset="-78"/>
              </a:rPr>
              <a:t> است، منتها کارآمدی خاص. (224) </a:t>
            </a:r>
            <a:r>
              <a:rPr lang="fa-IR" sz="2200" dirty="0">
                <a:solidFill>
                  <a:srgbClr val="FF0000"/>
                </a:solidFill>
                <a:cs typeface="2  Titr" panose="00000700000000000000" pitchFamily="2" charset="-78"/>
              </a:rPr>
              <a:t>و فهم فرد به تنهایی </a:t>
            </a:r>
            <a:r>
              <a:rPr lang="fa-IR" sz="2200" dirty="0" err="1">
                <a:solidFill>
                  <a:srgbClr val="FF0000"/>
                </a:solidFill>
                <a:cs typeface="2  Titr" panose="00000700000000000000" pitchFamily="2" charset="-78"/>
              </a:rPr>
              <a:t>یقینا</a:t>
            </a:r>
            <a:r>
              <a:rPr lang="fa-IR" sz="2200" dirty="0">
                <a:solidFill>
                  <a:srgbClr val="FF0000"/>
                </a:solidFill>
                <a:cs typeface="2  Titr" panose="00000700000000000000" pitchFamily="2" charset="-78"/>
              </a:rPr>
              <a:t> حجت نیست </a:t>
            </a:r>
            <a:r>
              <a:rPr lang="fa-IR" sz="2200" dirty="0">
                <a:solidFill>
                  <a:schemeClr val="bg1"/>
                </a:solidFill>
                <a:cs typeface="2  Titr" panose="00000700000000000000" pitchFamily="2" charset="-78"/>
              </a:rPr>
              <a:t>(269) و اینگونه بایستی در قواعد </a:t>
            </a:r>
            <a:r>
              <a:rPr lang="fa-IR" sz="2200" dirty="0" err="1">
                <a:solidFill>
                  <a:schemeClr val="bg1"/>
                </a:solidFill>
                <a:cs typeface="2  Titr" panose="00000700000000000000" pitchFamily="2" charset="-78"/>
              </a:rPr>
              <a:t>حجیت</a:t>
            </a:r>
            <a:r>
              <a:rPr lang="fa-IR" sz="2200" dirty="0">
                <a:solidFill>
                  <a:schemeClr val="bg1"/>
                </a:solidFill>
                <a:cs typeface="2  Titr" panose="00000700000000000000" pitchFamily="2" charset="-78"/>
              </a:rPr>
              <a:t> و ارکان آن تحول پیدا شود.</a:t>
            </a:r>
            <a:endParaRPr lang="en-US" sz="2200" dirty="0">
              <a:solidFill>
                <a:schemeClr val="bg1"/>
              </a:solidFill>
              <a:cs typeface="2  Titr" panose="00000700000000000000" pitchFamily="2" charset="-78"/>
            </a:endParaRPr>
          </a:p>
          <a:p>
            <a:pPr marL="228600" algn="just" rtl="1">
              <a:spcAft>
                <a:spcPts val="0"/>
              </a:spcAft>
            </a:pPr>
            <a:r>
              <a:rPr lang="fa-IR" dirty="0">
                <a:latin typeface="Calibri" panose="020F0502020204030204" pitchFamily="34" charset="0"/>
                <a:ea typeface="Calibri" panose="020F0502020204030204" pitchFamily="34" charset="0"/>
                <a:cs typeface="2  Badr" panose="00000400000000000000" pitchFamily="2"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788042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rgbClr val="92D050"/>
          </a:fgClr>
          <a:bgClr>
            <a:srgbClr val="111111"/>
          </a:bgClr>
        </a:pattFill>
        <a:effectLst/>
      </p:bgPr>
    </p:bg>
    <p:spTree>
      <p:nvGrpSpPr>
        <p:cNvPr id="1" name=""/>
        <p:cNvGrpSpPr/>
        <p:nvPr/>
      </p:nvGrpSpPr>
      <p:grpSpPr>
        <a:xfrm>
          <a:off x="0" y="0"/>
          <a:ext cx="0" cy="0"/>
          <a:chOff x="0" y="0"/>
          <a:chExt cx="0" cy="0"/>
        </a:xfrm>
      </p:grpSpPr>
      <p:sp>
        <p:nvSpPr>
          <p:cNvPr id="6" name="TextBox 5"/>
          <p:cNvSpPr txBox="1"/>
          <p:nvPr/>
        </p:nvSpPr>
        <p:spPr>
          <a:xfrm>
            <a:off x="3969327" y="1323475"/>
            <a:ext cx="6130636" cy="1200329"/>
          </a:xfrm>
          <a:prstGeom prst="rect">
            <a:avLst/>
          </a:prstGeom>
          <a:noFill/>
        </p:spPr>
        <p:txBody>
          <a:bodyPr wrap="square" rtlCol="0">
            <a:spAutoFit/>
          </a:bodyPr>
          <a:lstStyle/>
          <a:p>
            <a:r>
              <a:rPr lang="fa-IR" sz="7200" dirty="0" smtClean="0">
                <a:solidFill>
                  <a:srgbClr val="FFFF00"/>
                </a:solidFill>
                <a:cs typeface="EntezareZohoor D5" panose="00000700000000000000" pitchFamily="2" charset="-78"/>
              </a:rPr>
              <a:t>اصول فقه حکومتی</a:t>
            </a:r>
          </a:p>
        </p:txBody>
      </p:sp>
      <p:sp>
        <p:nvSpPr>
          <p:cNvPr id="7" name="TextBox 6"/>
          <p:cNvSpPr txBox="1"/>
          <p:nvPr/>
        </p:nvSpPr>
        <p:spPr>
          <a:xfrm>
            <a:off x="963643" y="4726677"/>
            <a:ext cx="4701661" cy="1323439"/>
          </a:xfrm>
          <a:prstGeom prst="rect">
            <a:avLst/>
          </a:prstGeom>
          <a:noFill/>
        </p:spPr>
        <p:txBody>
          <a:bodyPr wrap="square" rtlCol="0">
            <a:spAutoFit/>
          </a:bodyPr>
          <a:lstStyle/>
          <a:p>
            <a:pPr rtl="1"/>
            <a:r>
              <a:rPr lang="fa-IR" sz="4000" dirty="0" smtClean="0">
                <a:solidFill>
                  <a:srgbClr val="FFFF00"/>
                </a:solidFill>
                <a:cs typeface="EntezareZohoor 1 **" panose="00000700000000000000" pitchFamily="2" charset="-78"/>
              </a:rPr>
              <a:t>مصاحبه با </a:t>
            </a:r>
            <a:r>
              <a:rPr lang="fa-IR" sz="4000" dirty="0" err="1" smtClean="0">
                <a:solidFill>
                  <a:srgbClr val="FFFF00"/>
                </a:solidFill>
                <a:cs typeface="EntezareZohoor 1 **" panose="00000700000000000000" pitchFamily="2" charset="-78"/>
              </a:rPr>
              <a:t>حجه</a:t>
            </a:r>
            <a:r>
              <a:rPr lang="fa-IR" sz="4000" dirty="0" smtClean="0">
                <a:solidFill>
                  <a:srgbClr val="FFFF00"/>
                </a:solidFill>
                <a:cs typeface="EntezareZohoor 1 **" panose="00000700000000000000" pitchFamily="2" charset="-78"/>
              </a:rPr>
              <a:t> </a:t>
            </a:r>
            <a:r>
              <a:rPr lang="fa-IR" sz="4000" dirty="0" err="1" smtClean="0">
                <a:solidFill>
                  <a:srgbClr val="FFFF00"/>
                </a:solidFill>
                <a:cs typeface="EntezareZohoor 1 **" panose="00000700000000000000" pitchFamily="2" charset="-78"/>
              </a:rPr>
              <a:t>الاسلام</a:t>
            </a:r>
            <a:endParaRPr lang="fa-IR" sz="4000" dirty="0" smtClean="0">
              <a:solidFill>
                <a:srgbClr val="FFFF00"/>
              </a:solidFill>
              <a:cs typeface="EntezareZohoor 1 **" panose="00000700000000000000" pitchFamily="2" charset="-78"/>
            </a:endParaRPr>
          </a:p>
          <a:p>
            <a:pPr rtl="1"/>
            <a:r>
              <a:rPr lang="fa-IR" sz="4000" dirty="0" smtClean="0">
                <a:solidFill>
                  <a:srgbClr val="FFFF00"/>
                </a:solidFill>
                <a:cs typeface="EntezareZohoor 1 **" panose="00000700000000000000" pitchFamily="2" charset="-78"/>
              </a:rPr>
              <a:t>سیّد مهــدی </a:t>
            </a:r>
            <a:r>
              <a:rPr lang="fa-IR" sz="4000" dirty="0" err="1" smtClean="0">
                <a:solidFill>
                  <a:srgbClr val="FFFF00"/>
                </a:solidFill>
                <a:cs typeface="EntezareZohoor 1 **" panose="00000700000000000000" pitchFamily="2" charset="-78"/>
              </a:rPr>
              <a:t>میـر</a:t>
            </a:r>
            <a:r>
              <a:rPr lang="fa-IR" sz="4000" dirty="0" smtClean="0">
                <a:solidFill>
                  <a:srgbClr val="FFFF00"/>
                </a:solidFill>
                <a:cs typeface="EntezareZohoor 1 **" panose="00000700000000000000" pitchFamily="2" charset="-78"/>
              </a:rPr>
              <a:t> باقری</a:t>
            </a:r>
            <a:endParaRPr lang="en-US" sz="4000" dirty="0">
              <a:solidFill>
                <a:srgbClr val="FFFF00"/>
              </a:solidFill>
              <a:cs typeface="EntezareZohoor 1 **" panose="00000700000000000000" pitchFamily="2" charset="-78"/>
            </a:endParaRPr>
          </a:p>
        </p:txBody>
      </p:sp>
    </p:spTree>
    <p:extLst>
      <p:ext uri="{BB962C8B-B14F-4D97-AF65-F5344CB8AC3E}">
        <p14:creationId xmlns:p14="http://schemas.microsoft.com/office/powerpoint/2010/main" val="992362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out)">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rgbClr val="FFFF66"/>
          </a:bgClr>
        </a:pattFill>
        <a:effectLst/>
      </p:bgPr>
    </p:bg>
    <p:spTree>
      <p:nvGrpSpPr>
        <p:cNvPr id="1" name=""/>
        <p:cNvGrpSpPr/>
        <p:nvPr/>
      </p:nvGrpSpPr>
      <p:grpSpPr>
        <a:xfrm>
          <a:off x="0" y="0"/>
          <a:ext cx="0" cy="0"/>
          <a:chOff x="0" y="0"/>
          <a:chExt cx="0" cy="0"/>
        </a:xfrm>
      </p:grpSpPr>
      <p:sp>
        <p:nvSpPr>
          <p:cNvPr id="4" name="Rectangle 3"/>
          <p:cNvSpPr/>
          <p:nvPr/>
        </p:nvSpPr>
        <p:spPr>
          <a:xfrm>
            <a:off x="529388" y="409075"/>
            <a:ext cx="8831179" cy="4616648"/>
          </a:xfrm>
          <a:prstGeom prst="rect">
            <a:avLst/>
          </a:prstGeom>
        </p:spPr>
        <p:txBody>
          <a:bodyPr wrap="square">
            <a:spAutoFit/>
          </a:bodyPr>
          <a:lstStyle/>
          <a:p>
            <a:pPr marL="228600" algn="just" rtl="1">
              <a:lnSpc>
                <a:spcPct val="150000"/>
              </a:lnSpc>
              <a:spcAft>
                <a:spcPts val="0"/>
              </a:spcAft>
            </a:pPr>
            <a:r>
              <a:rPr lang="fa-IR" sz="2800" dirty="0">
                <a:solidFill>
                  <a:schemeClr val="bg1"/>
                </a:solidFill>
                <a:latin typeface="Calibri" panose="020F0502020204030204" pitchFamily="34" charset="0"/>
                <a:ea typeface="Calibri" panose="020F0502020204030204" pitchFamily="34" charset="0"/>
                <a:cs typeface="2  Titr" panose="00000700000000000000" pitchFamily="2" charset="-78"/>
              </a:rPr>
              <a:t>وقتی نظام تفاهم اجتماعی دخیل در </a:t>
            </a:r>
            <a:r>
              <a:rPr lang="fa-IR" sz="2800" dirty="0" err="1">
                <a:solidFill>
                  <a:schemeClr val="bg1"/>
                </a:solidFill>
                <a:latin typeface="Calibri" panose="020F0502020204030204" pitchFamily="34" charset="0"/>
                <a:ea typeface="Calibri" panose="020F0502020204030204" pitchFamily="34" charset="0"/>
                <a:cs typeface="2  Titr" panose="00000700000000000000" pitchFamily="2" charset="-78"/>
              </a:rPr>
              <a:t>حجیت</a:t>
            </a:r>
            <a:r>
              <a:rPr lang="fa-IR" sz="2800" dirty="0">
                <a:solidFill>
                  <a:schemeClr val="bg1"/>
                </a:solidFill>
                <a:latin typeface="Calibri" panose="020F0502020204030204" pitchFamily="34" charset="0"/>
                <a:ea typeface="Calibri" panose="020F0502020204030204" pitchFamily="34" charset="0"/>
                <a:cs typeface="2  Titr" panose="00000700000000000000" pitchFamily="2" charset="-78"/>
              </a:rPr>
              <a:t> فهم شد، احکام </a:t>
            </a:r>
            <a:r>
              <a:rPr lang="fa-IR" sz="2800" dirty="0" err="1">
                <a:solidFill>
                  <a:schemeClr val="bg1"/>
                </a:solidFill>
                <a:latin typeface="Calibri" panose="020F0502020204030204" pitchFamily="34" charset="0"/>
                <a:ea typeface="Calibri" panose="020F0502020204030204" pitchFamily="34" charset="0"/>
                <a:cs typeface="2  Titr" panose="00000700000000000000" pitchFamily="2" charset="-78"/>
              </a:rPr>
              <a:t>تنجیزی</a:t>
            </a:r>
            <a:r>
              <a:rPr lang="fa-IR" sz="2800" dirty="0">
                <a:solidFill>
                  <a:schemeClr val="bg1"/>
                </a:solidFill>
                <a:latin typeface="Calibri" panose="020F0502020204030204" pitchFamily="34" charset="0"/>
                <a:ea typeface="Calibri" panose="020F0502020204030204" pitchFamily="34" charset="0"/>
                <a:cs typeface="2  Titr" panose="00000700000000000000" pitchFamily="2" charset="-78"/>
              </a:rPr>
              <a:t> صادر شده برای </a:t>
            </a:r>
            <a:r>
              <a:rPr lang="fa-IR" sz="2800" dirty="0" err="1">
                <a:solidFill>
                  <a:schemeClr val="bg1"/>
                </a:solidFill>
                <a:latin typeface="Calibri" panose="020F0502020204030204" pitchFamily="34" charset="0"/>
                <a:ea typeface="Calibri" panose="020F0502020204030204" pitchFamily="34" charset="0"/>
                <a:cs typeface="2  Titr" panose="00000700000000000000" pitchFamily="2" charset="-78"/>
              </a:rPr>
              <a:t>نظامات</a:t>
            </a:r>
            <a:r>
              <a:rPr lang="fa-IR" sz="2800" dirty="0">
                <a:solidFill>
                  <a:schemeClr val="bg1"/>
                </a:solidFill>
                <a:latin typeface="Calibri" panose="020F0502020204030204" pitchFamily="34" charset="0"/>
                <a:ea typeface="Calibri" panose="020F0502020204030204" pitchFamily="34" charset="0"/>
                <a:cs typeface="2  Titr" panose="00000700000000000000" pitchFamily="2" charset="-78"/>
              </a:rPr>
              <a:t> مختلف، متفاوت می شود، مثلا در لبنان به گونه ایست و در ایران به گونه دیگر، ولی در هر دو نظام یقین اجتماعی در جهت حاکمیت دین است. ممکن است نسخه ای که پزشک می نویسد برای یک بیماری خاص در دو شخص یا دو محیط متفاوت باشد، اما تفاوت نسخه به معنای تغییر پزشکی نیست.</a:t>
            </a:r>
            <a:endParaRPr lang="en-US" sz="2000" dirty="0">
              <a:solidFill>
                <a:schemeClr val="bg1"/>
              </a:solidFill>
              <a:latin typeface="Calibri" panose="020F0502020204030204" pitchFamily="34" charset="0"/>
              <a:ea typeface="Calibri" panose="020F0502020204030204" pitchFamily="34" charset="0"/>
              <a:cs typeface="2  Titr" panose="00000700000000000000" pitchFamily="2" charset="-78"/>
            </a:endParaRPr>
          </a:p>
          <a:p>
            <a:pPr marL="228600" algn="just" rtl="1">
              <a:lnSpc>
                <a:spcPct val="150000"/>
              </a:lnSpc>
              <a:spcAft>
                <a:spcPts val="0"/>
              </a:spcAft>
            </a:pPr>
            <a:r>
              <a:rPr lang="fa-IR" sz="2800" dirty="0">
                <a:solidFill>
                  <a:schemeClr val="bg1"/>
                </a:solidFill>
                <a:latin typeface="Calibri" panose="020F0502020204030204" pitchFamily="34" charset="0"/>
                <a:ea typeface="Calibri" panose="020F0502020204030204" pitchFamily="34" charset="0"/>
                <a:cs typeface="2  Titr" panose="00000700000000000000" pitchFamily="2" charset="-78"/>
              </a:rPr>
              <a:t> </a:t>
            </a:r>
            <a:endParaRPr lang="en-US" sz="2000" dirty="0">
              <a:solidFill>
                <a:schemeClr val="bg1"/>
              </a:solidFill>
              <a:latin typeface="Calibri" panose="020F0502020204030204" pitchFamily="34" charset="0"/>
              <a:ea typeface="Calibri" panose="020F0502020204030204" pitchFamily="34" charset="0"/>
              <a:cs typeface="2  Titr" panose="00000700000000000000" pitchFamily="2" charset="-78"/>
            </a:endParaRPr>
          </a:p>
        </p:txBody>
      </p:sp>
    </p:spTree>
    <p:extLst>
      <p:ext uri="{BB962C8B-B14F-4D97-AF65-F5344CB8AC3E}">
        <p14:creationId xmlns:p14="http://schemas.microsoft.com/office/powerpoint/2010/main" val="3483909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rgbClr val="FFFF66"/>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77517"/>
            <a:ext cx="8596668" cy="5463846"/>
          </a:xfrm>
        </p:spPr>
        <p:txBody>
          <a:bodyPr>
            <a:noAutofit/>
          </a:bodyPr>
          <a:lstStyle/>
          <a:p>
            <a:pPr marL="0" indent="0" algn="just" rtl="1">
              <a:lnSpc>
                <a:spcPct val="150000"/>
              </a:lnSpc>
              <a:buNone/>
            </a:pPr>
            <a:r>
              <a:rPr lang="fa-IR" sz="2200" dirty="0">
                <a:solidFill>
                  <a:schemeClr val="bg1"/>
                </a:solidFill>
                <a:latin typeface="Calibri" panose="020F0502020204030204" pitchFamily="34" charset="0"/>
                <a:ea typeface="Calibri" panose="020F0502020204030204" pitchFamily="34" charset="0"/>
                <a:cs typeface="2  Titr" panose="00000700000000000000" pitchFamily="2" charset="-78"/>
              </a:rPr>
              <a:t>پزشکی یک نظام مطلوب دارد، این نظام مطلوب در طب سوزنی با طب گیاهی متفاوت است. در همین پزشکی احکام تعلیقی ارائه می شود، مثلا می گویند اگر تعادل مایعات بدن این گونه بهم بخورد، باید فلان گونه درمان نمود، اینجا دیگر حکم کلی نیست، بلکه کل است، یعنی نظام شاخصه می دهد و هم نظام و هم شاخصه های آن و هم احکام صادره قاعده </a:t>
            </a:r>
            <a:r>
              <a:rPr lang="fa-IR" sz="2200" dirty="0" err="1">
                <a:solidFill>
                  <a:schemeClr val="bg1"/>
                </a:solidFill>
                <a:latin typeface="Calibri" panose="020F0502020204030204" pitchFamily="34" charset="0"/>
                <a:ea typeface="Calibri" panose="020F0502020204030204" pitchFamily="34" charset="0"/>
                <a:cs typeface="2  Titr" panose="00000700000000000000" pitchFamily="2" charset="-78"/>
              </a:rPr>
              <a:t>مند</a:t>
            </a:r>
            <a:r>
              <a:rPr lang="fa-IR" sz="2200" dirty="0">
                <a:solidFill>
                  <a:schemeClr val="bg1"/>
                </a:solidFill>
                <a:latin typeface="Calibri" panose="020F0502020204030204" pitchFamily="34" charset="0"/>
                <a:ea typeface="Calibri" panose="020F0502020204030204" pitchFamily="34" charset="0"/>
                <a:cs typeface="2  Titr" panose="00000700000000000000" pitchFamily="2" charset="-78"/>
              </a:rPr>
              <a:t> </a:t>
            </a:r>
            <a:r>
              <a:rPr lang="fa-IR" sz="2200" dirty="0" err="1">
                <a:solidFill>
                  <a:schemeClr val="bg1"/>
                </a:solidFill>
                <a:latin typeface="Calibri" panose="020F0502020204030204" pitchFamily="34" charset="0"/>
                <a:ea typeface="Calibri" panose="020F0502020204030204" pitchFamily="34" charset="0"/>
                <a:cs typeface="2  Titr" panose="00000700000000000000" pitchFamily="2" charset="-78"/>
              </a:rPr>
              <a:t>اند</a:t>
            </a:r>
            <a:r>
              <a:rPr lang="fa-IR" sz="2200" dirty="0">
                <a:solidFill>
                  <a:schemeClr val="bg1"/>
                </a:solidFill>
                <a:latin typeface="Calibri" panose="020F0502020204030204" pitchFamily="34" charset="0"/>
                <a:ea typeface="Calibri" panose="020F0502020204030204" pitchFamily="34" charset="0"/>
                <a:cs typeface="2  Titr" panose="00000700000000000000" pitchFamily="2" charset="-78"/>
              </a:rPr>
              <a:t>.</a:t>
            </a:r>
            <a:endParaRPr lang="en-US" sz="2200" dirty="0">
              <a:solidFill>
                <a:schemeClr val="bg1"/>
              </a:solidFill>
              <a:latin typeface="Calibri" panose="020F0502020204030204" pitchFamily="34" charset="0"/>
              <a:ea typeface="Calibri" panose="020F0502020204030204" pitchFamily="34" charset="0"/>
              <a:cs typeface="2  Titr" panose="00000700000000000000" pitchFamily="2" charset="-78"/>
            </a:endParaRPr>
          </a:p>
          <a:p>
            <a:pPr marL="0" indent="0" algn="just" rtl="1">
              <a:lnSpc>
                <a:spcPct val="150000"/>
              </a:lnSpc>
              <a:buNone/>
            </a:pPr>
            <a:r>
              <a:rPr lang="fa-IR" sz="2200" dirty="0">
                <a:solidFill>
                  <a:schemeClr val="bg1"/>
                </a:solidFill>
                <a:latin typeface="Calibri" panose="020F0502020204030204" pitchFamily="34" charset="0"/>
                <a:ea typeface="Calibri" panose="020F0502020204030204" pitchFamily="34" charset="0"/>
                <a:cs typeface="2  Titr" panose="00000700000000000000" pitchFamily="2" charset="-78"/>
              </a:rPr>
              <a:t>اما در نظام دینی ما به "کل" نپرداخته ایم و فقط احکام کلی صادر کرده ایم که حسد بد است، بخل </a:t>
            </a:r>
            <a:r>
              <a:rPr lang="fa-IR" sz="2200" dirty="0" err="1">
                <a:solidFill>
                  <a:schemeClr val="bg1"/>
                </a:solidFill>
                <a:latin typeface="Calibri" panose="020F0502020204030204" pitchFamily="34" charset="0"/>
                <a:ea typeface="Calibri" panose="020F0502020204030204" pitchFamily="34" charset="0"/>
                <a:cs typeface="2  Titr" panose="00000700000000000000" pitchFamily="2" charset="-78"/>
              </a:rPr>
              <a:t>مفسد</a:t>
            </a:r>
            <a:r>
              <a:rPr lang="fa-IR" sz="2200" dirty="0">
                <a:solidFill>
                  <a:schemeClr val="bg1"/>
                </a:solidFill>
                <a:latin typeface="Calibri" panose="020F0502020204030204" pitchFamily="34" charset="0"/>
                <a:ea typeface="Calibri" panose="020F0502020204030204" pitchFamily="34" charset="0"/>
                <a:cs typeface="2  Titr" panose="00000700000000000000" pitchFamily="2" charset="-78"/>
              </a:rPr>
              <a:t> قلب و ایمان است، اما اگر یک شخصی آمد گفت من دچار حسد هستم چه کنم، فقط به احکام کلی بسنده می کنیم. زیرا نظام و کل را در دست نداریم و فقط کلی </a:t>
            </a:r>
            <a:r>
              <a:rPr lang="fa-IR" sz="2200" dirty="0" err="1">
                <a:solidFill>
                  <a:schemeClr val="bg1"/>
                </a:solidFill>
                <a:latin typeface="Calibri" panose="020F0502020204030204" pitchFamily="34" charset="0"/>
                <a:ea typeface="Calibri" panose="020F0502020204030204" pitchFamily="34" charset="0"/>
                <a:cs typeface="2  Titr" panose="00000700000000000000" pitchFamily="2" charset="-78"/>
              </a:rPr>
              <a:t>هایی</a:t>
            </a:r>
            <a:r>
              <a:rPr lang="fa-IR" sz="2200" dirty="0">
                <a:solidFill>
                  <a:schemeClr val="bg1"/>
                </a:solidFill>
                <a:latin typeface="Calibri" panose="020F0502020204030204" pitchFamily="34" charset="0"/>
                <a:ea typeface="Calibri" panose="020F0502020204030204" pitchFamily="34" charset="0"/>
                <a:cs typeface="2  Titr" panose="00000700000000000000" pitchFamily="2" charset="-78"/>
              </a:rPr>
              <a:t> را از منابع استخراج نموده ایم.</a:t>
            </a:r>
            <a:endParaRPr lang="en-US" sz="2200" dirty="0">
              <a:solidFill>
                <a:schemeClr val="bg1"/>
              </a:solidFill>
              <a:latin typeface="Calibri" panose="020F0502020204030204" pitchFamily="34" charset="0"/>
              <a:ea typeface="Calibri" panose="020F0502020204030204" pitchFamily="34" charset="0"/>
              <a:cs typeface="2  Titr" panose="00000700000000000000" pitchFamily="2" charset="-78"/>
            </a:endParaRPr>
          </a:p>
          <a:p>
            <a:pPr marL="0" indent="0" algn="just">
              <a:lnSpc>
                <a:spcPct val="150000"/>
              </a:lnSpc>
              <a:buNone/>
            </a:pPr>
            <a:endParaRPr lang="en-US" sz="2200" dirty="0">
              <a:cs typeface="2  Titr" panose="00000700000000000000" pitchFamily="2" charset="-78"/>
            </a:endParaRPr>
          </a:p>
        </p:txBody>
      </p:sp>
    </p:spTree>
    <p:extLst>
      <p:ext uri="{BB962C8B-B14F-4D97-AF65-F5344CB8AC3E}">
        <p14:creationId xmlns:p14="http://schemas.microsoft.com/office/powerpoint/2010/main" val="1038761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rgbClr val="FFFF66"/>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77517"/>
            <a:ext cx="8596668" cy="5463846"/>
          </a:xfrm>
        </p:spPr>
        <p:txBody>
          <a:bodyPr>
            <a:noAutofit/>
          </a:bodyPr>
          <a:lstStyle/>
          <a:p>
            <a:pPr marL="0" indent="0" algn="just" rtl="1">
              <a:lnSpc>
                <a:spcPct val="150000"/>
              </a:lnSpc>
              <a:buNone/>
            </a:pPr>
            <a:r>
              <a:rPr lang="fa-IR" sz="2200" dirty="0">
                <a:solidFill>
                  <a:schemeClr val="accent1">
                    <a:lumMod val="75000"/>
                  </a:schemeClr>
                </a:solidFill>
                <a:cs typeface="2  Titr" panose="00000700000000000000" pitchFamily="2" charset="-78"/>
              </a:rPr>
              <a:t>دستگاه فقاهت و </a:t>
            </a:r>
            <a:r>
              <a:rPr lang="fa-IR" sz="2200" dirty="0" err="1">
                <a:solidFill>
                  <a:schemeClr val="accent1">
                    <a:lumMod val="75000"/>
                  </a:schemeClr>
                </a:solidFill>
                <a:cs typeface="2  Titr" panose="00000700000000000000" pitchFamily="2" charset="-78"/>
              </a:rPr>
              <a:t>تفقه</a:t>
            </a:r>
            <a:r>
              <a:rPr lang="fa-IR" sz="2200" dirty="0">
                <a:solidFill>
                  <a:schemeClr val="accent1">
                    <a:lumMod val="75000"/>
                  </a:schemeClr>
                </a:solidFill>
                <a:cs typeface="2  Titr" panose="00000700000000000000" pitchFamily="2" charset="-78"/>
              </a:rPr>
              <a:t> دینی </a:t>
            </a:r>
            <a:r>
              <a:rPr lang="fa-IR" sz="2200" dirty="0" smtClean="0">
                <a:solidFill>
                  <a:schemeClr val="accent1">
                    <a:lumMod val="75000"/>
                  </a:schemeClr>
                </a:solidFill>
                <a:cs typeface="2  Titr" panose="00000700000000000000" pitchFamily="2" charset="-78"/>
              </a:rPr>
              <a:t>ما باید </a:t>
            </a:r>
            <a:r>
              <a:rPr lang="fa-IR" sz="2200" dirty="0">
                <a:solidFill>
                  <a:schemeClr val="accent1">
                    <a:lumMod val="75000"/>
                  </a:schemeClr>
                </a:solidFill>
                <a:cs typeface="2  Titr" panose="00000700000000000000" pitchFamily="2" charset="-78"/>
              </a:rPr>
              <a:t>بتواند فهم خودش را به یک یقین اجتماعی تبدیل کند، چون </a:t>
            </a:r>
            <a:r>
              <a:rPr lang="fa-IR" sz="2200" dirty="0" err="1">
                <a:solidFill>
                  <a:schemeClr val="accent1">
                    <a:lumMod val="75000"/>
                  </a:schemeClr>
                </a:solidFill>
                <a:cs typeface="2  Titr" panose="00000700000000000000" pitchFamily="2" charset="-78"/>
              </a:rPr>
              <a:t>آنچیزی</a:t>
            </a:r>
            <a:r>
              <a:rPr lang="fa-IR" sz="2200" dirty="0">
                <a:solidFill>
                  <a:schemeClr val="accent1">
                    <a:lumMod val="75000"/>
                  </a:schemeClr>
                </a:solidFill>
                <a:cs typeface="2  Titr" panose="00000700000000000000" pitchFamily="2" charset="-78"/>
              </a:rPr>
              <a:t> که در جامعه موثر است و عمل می کند، یقین اجتماعی است، فهمی که قدرت ندارد یقین اجتماعی درست کند و عاجز از تاثیر در عینیت جامعه است، این فهم باید در </a:t>
            </a:r>
            <a:r>
              <a:rPr lang="fa-IR" sz="2200" dirty="0" err="1">
                <a:solidFill>
                  <a:schemeClr val="accent1">
                    <a:lumMod val="75000"/>
                  </a:schemeClr>
                </a:solidFill>
                <a:cs typeface="2  Titr" panose="00000700000000000000" pitchFamily="2" charset="-78"/>
              </a:rPr>
              <a:t>حجیت</a:t>
            </a:r>
            <a:r>
              <a:rPr lang="fa-IR" sz="2200" dirty="0">
                <a:solidFill>
                  <a:schemeClr val="accent1">
                    <a:lumMod val="75000"/>
                  </a:schemeClr>
                </a:solidFill>
                <a:cs typeface="2  Titr" panose="00000700000000000000" pitchFamily="2" charset="-78"/>
              </a:rPr>
              <a:t> خویش شک کند.</a:t>
            </a:r>
            <a:endParaRPr lang="en-US" sz="2200" dirty="0">
              <a:solidFill>
                <a:schemeClr val="accent1">
                  <a:lumMod val="75000"/>
                </a:schemeClr>
              </a:solidFill>
              <a:cs typeface="2  Titr" panose="00000700000000000000" pitchFamily="2" charset="-78"/>
            </a:endParaRPr>
          </a:p>
          <a:p>
            <a:pPr marL="0" indent="0" algn="just" rtl="1">
              <a:lnSpc>
                <a:spcPct val="150000"/>
              </a:lnSpc>
              <a:buNone/>
            </a:pPr>
            <a:r>
              <a:rPr lang="fa-IR" sz="2200" dirty="0">
                <a:solidFill>
                  <a:srgbClr val="FF0000"/>
                </a:solidFill>
                <a:cs typeface="2  Titr" panose="00000700000000000000" pitchFamily="2" charset="-78"/>
              </a:rPr>
              <a:t>بنده می گویم اگر </a:t>
            </a:r>
            <a:r>
              <a:rPr lang="fa-IR" sz="2200" dirty="0" err="1">
                <a:solidFill>
                  <a:srgbClr val="FF0000"/>
                </a:solidFill>
                <a:cs typeface="2  Titr" panose="00000700000000000000" pitchFamily="2" charset="-78"/>
              </a:rPr>
              <a:t>نمی</a:t>
            </a:r>
            <a:r>
              <a:rPr lang="fa-IR" sz="2200" dirty="0">
                <a:solidFill>
                  <a:srgbClr val="FF0000"/>
                </a:solidFill>
                <a:cs typeface="2  Titr" panose="00000700000000000000" pitchFamily="2" charset="-78"/>
              </a:rPr>
              <a:t> توانید با فهمی که از دین خدا دارید جامعه را اداره کنید، </a:t>
            </a:r>
            <a:r>
              <a:rPr lang="fa-IR" sz="2200" dirty="0" err="1">
                <a:solidFill>
                  <a:srgbClr val="FF0000"/>
                </a:solidFill>
                <a:cs typeface="2  Titr" panose="00000700000000000000" pitchFamily="2" charset="-78"/>
              </a:rPr>
              <a:t>برگردید</a:t>
            </a:r>
            <a:r>
              <a:rPr lang="fa-IR" sz="2200" dirty="0">
                <a:solidFill>
                  <a:srgbClr val="FF0000"/>
                </a:solidFill>
                <a:cs typeface="2  Titr" panose="00000700000000000000" pitchFamily="2" charset="-78"/>
              </a:rPr>
              <a:t> و در فهم خودتان اشکال کنید، چون دین قدرت اداره جامعه را دارد، پس در فهم من باید اشکال و تردید صورت گیرد. </a:t>
            </a:r>
            <a:r>
              <a:rPr lang="fa-IR" sz="2200" dirty="0">
                <a:solidFill>
                  <a:schemeClr val="bg1"/>
                </a:solidFill>
                <a:cs typeface="2  Titr" panose="00000700000000000000" pitchFamily="2" charset="-78"/>
              </a:rPr>
              <a:t>(273)</a:t>
            </a:r>
            <a:endParaRPr lang="en-US" sz="2200" dirty="0">
              <a:solidFill>
                <a:schemeClr val="bg1"/>
              </a:solidFill>
              <a:cs typeface="2  Titr" panose="00000700000000000000" pitchFamily="2" charset="-78"/>
            </a:endParaRPr>
          </a:p>
          <a:p>
            <a:pPr marL="0" indent="0" algn="just" rtl="1">
              <a:lnSpc>
                <a:spcPct val="150000"/>
              </a:lnSpc>
              <a:buNone/>
            </a:pPr>
            <a:r>
              <a:rPr lang="fa-IR" sz="2200" dirty="0">
                <a:solidFill>
                  <a:schemeClr val="bg1"/>
                </a:solidFill>
                <a:cs typeface="2  Titr" panose="00000700000000000000" pitchFamily="2" charset="-78"/>
              </a:rPr>
              <a:t> </a:t>
            </a:r>
            <a:endParaRPr lang="en-US" sz="2200" dirty="0">
              <a:solidFill>
                <a:schemeClr val="bg1"/>
              </a:solidFill>
              <a:cs typeface="2  Titr" panose="00000700000000000000" pitchFamily="2" charset="-78"/>
            </a:endParaRPr>
          </a:p>
          <a:p>
            <a:pPr marL="0" indent="0" algn="just" rtl="1">
              <a:lnSpc>
                <a:spcPct val="150000"/>
              </a:lnSpc>
              <a:buNone/>
            </a:pPr>
            <a:r>
              <a:rPr lang="fa-IR" sz="2200" dirty="0">
                <a:solidFill>
                  <a:schemeClr val="bg1"/>
                </a:solidFill>
                <a:cs typeface="2  Titr" panose="00000700000000000000" pitchFamily="2" charset="-78"/>
              </a:rPr>
              <a:t> </a:t>
            </a:r>
            <a:r>
              <a:rPr lang="fa-IR" sz="2200" dirty="0" smtClean="0">
                <a:solidFill>
                  <a:schemeClr val="bg1"/>
                </a:solidFill>
                <a:cs typeface="2  Titr" panose="00000700000000000000" pitchFamily="2" charset="-78"/>
              </a:rPr>
              <a:t>در </a:t>
            </a:r>
            <a:r>
              <a:rPr lang="fa-IR" sz="2200" dirty="0">
                <a:solidFill>
                  <a:schemeClr val="bg1"/>
                </a:solidFill>
                <a:cs typeface="2  Titr" panose="00000700000000000000" pitchFamily="2" charset="-78"/>
              </a:rPr>
              <a:t>جامعه محال است که همه احکام </a:t>
            </a:r>
            <a:r>
              <a:rPr lang="fa-IR" sz="2200" dirty="0" err="1">
                <a:solidFill>
                  <a:schemeClr val="bg1"/>
                </a:solidFill>
                <a:cs typeface="2  Titr" panose="00000700000000000000" pitchFamily="2" charset="-78"/>
              </a:rPr>
              <a:t>تنجیزی</a:t>
            </a:r>
            <a:r>
              <a:rPr lang="fa-IR" sz="2200" dirty="0">
                <a:solidFill>
                  <a:schemeClr val="bg1"/>
                </a:solidFill>
                <a:cs typeface="2  Titr" panose="00000700000000000000" pitchFamily="2" charset="-78"/>
              </a:rPr>
              <a:t> را یک نفر صادر کند، دستگاه کارشناسی مرتب نسخه برای عینیت می نویسد و فقیه که متصدی "کل" است، بخشی از تصمیم گیری ها را انجام می دهد نه همه آنها را. (232)</a:t>
            </a:r>
            <a:endParaRPr lang="en-US" sz="2200" dirty="0">
              <a:solidFill>
                <a:schemeClr val="bg1"/>
              </a:solidFill>
              <a:cs typeface="2  Titr" panose="00000700000000000000" pitchFamily="2" charset="-78"/>
            </a:endParaRPr>
          </a:p>
          <a:p>
            <a:pPr marL="0" indent="0" algn="just">
              <a:lnSpc>
                <a:spcPct val="150000"/>
              </a:lnSpc>
              <a:buNone/>
            </a:pPr>
            <a:endParaRPr lang="en-US" sz="2200" dirty="0">
              <a:solidFill>
                <a:schemeClr val="bg1"/>
              </a:solidFill>
              <a:cs typeface="2  Titr" panose="00000700000000000000" pitchFamily="2" charset="-78"/>
            </a:endParaRPr>
          </a:p>
        </p:txBody>
      </p:sp>
    </p:spTree>
    <p:extLst>
      <p:ext uri="{BB962C8B-B14F-4D97-AF65-F5344CB8AC3E}">
        <p14:creationId xmlns:p14="http://schemas.microsoft.com/office/powerpoint/2010/main" val="4141622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nodeType="clickEffect">
                                  <p:stCondLst>
                                    <p:cond delay="0"/>
                                  </p:stCondLst>
                                  <p:childTnLst>
                                    <p:animRot by="120000">
                                      <p:cBhvr>
                                        <p:cTn id="11" dur="100" fill="hold">
                                          <p:stCondLst>
                                            <p:cond delay="0"/>
                                          </p:stCondLst>
                                        </p:cTn>
                                        <p:tgtEl>
                                          <p:spTgt spid="3">
                                            <p:txEl>
                                              <p:pRg st="1" end="1"/>
                                            </p:txEl>
                                          </p:spTgt>
                                        </p:tgtEl>
                                        <p:attrNameLst>
                                          <p:attrName>r</p:attrName>
                                        </p:attrNameLst>
                                      </p:cBhvr>
                                    </p:animRot>
                                    <p:animRot by="-240000">
                                      <p:cBhvr>
                                        <p:cTn id="12" dur="200" fill="hold">
                                          <p:stCondLst>
                                            <p:cond delay="200"/>
                                          </p:stCondLst>
                                        </p:cTn>
                                        <p:tgtEl>
                                          <p:spTgt spid="3">
                                            <p:txEl>
                                              <p:pRg st="1" end="1"/>
                                            </p:txEl>
                                          </p:spTgt>
                                        </p:tgtEl>
                                        <p:attrNameLst>
                                          <p:attrName>r</p:attrName>
                                        </p:attrNameLst>
                                      </p:cBhvr>
                                    </p:animRot>
                                    <p:animRot by="240000">
                                      <p:cBhvr>
                                        <p:cTn id="13" dur="200" fill="hold">
                                          <p:stCondLst>
                                            <p:cond delay="400"/>
                                          </p:stCondLst>
                                        </p:cTn>
                                        <p:tgtEl>
                                          <p:spTgt spid="3">
                                            <p:txEl>
                                              <p:pRg st="1" end="1"/>
                                            </p:txEl>
                                          </p:spTgt>
                                        </p:tgtEl>
                                        <p:attrNameLst>
                                          <p:attrName>r</p:attrName>
                                        </p:attrNameLst>
                                      </p:cBhvr>
                                    </p:animRot>
                                    <p:animRot by="-240000">
                                      <p:cBhvr>
                                        <p:cTn id="14" dur="200" fill="hold">
                                          <p:stCondLst>
                                            <p:cond delay="600"/>
                                          </p:stCondLst>
                                        </p:cTn>
                                        <p:tgtEl>
                                          <p:spTgt spid="3">
                                            <p:txEl>
                                              <p:pRg st="1" end="1"/>
                                            </p:txEl>
                                          </p:spTgt>
                                        </p:tgtEl>
                                        <p:attrNameLst>
                                          <p:attrName>r</p:attrName>
                                        </p:attrNameLst>
                                      </p:cBhvr>
                                    </p:animRot>
                                    <p:animRot by="120000">
                                      <p:cBhvr>
                                        <p:cTn id="15" dur="200" fill="hold">
                                          <p:stCondLst>
                                            <p:cond delay="80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rgbClr val="FFFF66"/>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9207" y="548362"/>
            <a:ext cx="8596668" cy="6090977"/>
          </a:xfrm>
        </p:spPr>
        <p:txBody>
          <a:bodyPr>
            <a:noAutofit/>
          </a:bodyPr>
          <a:lstStyle/>
          <a:p>
            <a:pPr marL="0" indent="0" algn="just" rtl="1">
              <a:lnSpc>
                <a:spcPct val="200000"/>
              </a:lnSpc>
              <a:buNone/>
            </a:pPr>
            <a:r>
              <a:rPr lang="fa-IR" sz="2400" dirty="0">
                <a:solidFill>
                  <a:schemeClr val="accent2">
                    <a:lumMod val="75000"/>
                  </a:schemeClr>
                </a:solidFill>
                <a:cs typeface="EntezareZohoor B4" panose="00000700000000000000" pitchFamily="2" charset="-78"/>
              </a:rPr>
              <a:t>تحولات </a:t>
            </a:r>
            <a:r>
              <a:rPr lang="fa-IR" sz="2400" dirty="0" err="1">
                <a:solidFill>
                  <a:schemeClr val="accent2">
                    <a:lumMod val="75000"/>
                  </a:schemeClr>
                </a:solidFill>
                <a:cs typeface="EntezareZohoor B4" panose="00000700000000000000" pitchFamily="2" charset="-78"/>
              </a:rPr>
              <a:t>بنیادینی</a:t>
            </a:r>
            <a:r>
              <a:rPr lang="fa-IR" sz="2400" dirty="0">
                <a:solidFill>
                  <a:schemeClr val="accent2">
                    <a:lumMod val="75000"/>
                  </a:schemeClr>
                </a:solidFill>
                <a:cs typeface="EntezareZohoor B4" panose="00000700000000000000" pitchFamily="2" charset="-78"/>
              </a:rPr>
              <a:t> که در برخی مباحث اصول فقه لازم است پدید آید :</a:t>
            </a:r>
            <a:endParaRPr lang="en-US" sz="2400" dirty="0">
              <a:solidFill>
                <a:schemeClr val="accent2">
                  <a:lumMod val="75000"/>
                </a:schemeClr>
              </a:solidFill>
              <a:cs typeface="EntezareZohoor B4" panose="00000700000000000000" pitchFamily="2" charset="-78"/>
            </a:endParaRPr>
          </a:p>
          <a:p>
            <a:pPr marL="636588" lvl="0" indent="0" algn="just" rtl="1">
              <a:lnSpc>
                <a:spcPct val="150000"/>
              </a:lnSpc>
              <a:buNone/>
            </a:pPr>
            <a:r>
              <a:rPr lang="fa-IR" sz="2400" dirty="0" smtClean="0">
                <a:solidFill>
                  <a:schemeClr val="bg1"/>
                </a:solidFill>
                <a:cs typeface="2  Titr" panose="00000700000000000000" pitchFamily="2" charset="-78"/>
              </a:rPr>
              <a:t>1. مدیریت </a:t>
            </a:r>
            <a:r>
              <a:rPr lang="fa-IR" sz="2400" dirty="0">
                <a:solidFill>
                  <a:schemeClr val="bg1"/>
                </a:solidFill>
                <a:cs typeface="2  Titr" panose="00000700000000000000" pitchFamily="2" charset="-78"/>
              </a:rPr>
              <a:t>اجتماعی بر عقل عملی جامعه تاثیر دارد و لذا بنای </a:t>
            </a:r>
            <a:r>
              <a:rPr lang="fa-IR" sz="2400" dirty="0" err="1">
                <a:solidFill>
                  <a:schemeClr val="bg1"/>
                </a:solidFill>
                <a:cs typeface="2  Titr" panose="00000700000000000000" pitchFamily="2" charset="-78"/>
              </a:rPr>
              <a:t>عقلای</a:t>
            </a:r>
            <a:r>
              <a:rPr lang="fa-IR" sz="2400" dirty="0">
                <a:solidFill>
                  <a:schemeClr val="bg1"/>
                </a:solidFill>
                <a:cs typeface="2  Titr" panose="00000700000000000000" pitchFamily="2" charset="-78"/>
              </a:rPr>
              <a:t> پرورش یافته در دستگاه کفر اصلا </a:t>
            </a:r>
            <a:r>
              <a:rPr lang="fa-IR" sz="2400" dirty="0" err="1">
                <a:solidFill>
                  <a:schemeClr val="bg1"/>
                </a:solidFill>
                <a:cs typeface="2  Titr" panose="00000700000000000000" pitchFamily="2" charset="-78"/>
              </a:rPr>
              <a:t>حجیت</a:t>
            </a:r>
            <a:r>
              <a:rPr lang="fa-IR" sz="2400" dirty="0">
                <a:solidFill>
                  <a:schemeClr val="bg1"/>
                </a:solidFill>
                <a:cs typeface="2  Titr" panose="00000700000000000000" pitchFamily="2" charset="-78"/>
              </a:rPr>
              <a:t> ندارد. </a:t>
            </a:r>
            <a:r>
              <a:rPr lang="fa-IR" sz="2400" dirty="0" smtClean="0">
                <a:solidFill>
                  <a:schemeClr val="bg1"/>
                </a:solidFill>
                <a:cs typeface="2  Titr" panose="00000700000000000000" pitchFamily="2" charset="-78"/>
              </a:rPr>
              <a:t>(ص240</a:t>
            </a:r>
            <a:r>
              <a:rPr lang="fa-IR" sz="2400" dirty="0">
                <a:solidFill>
                  <a:schemeClr val="bg1"/>
                </a:solidFill>
                <a:cs typeface="2  Titr" panose="00000700000000000000" pitchFamily="2" charset="-78"/>
              </a:rPr>
              <a:t>) و ادراکات </a:t>
            </a:r>
            <a:r>
              <a:rPr lang="fa-IR" sz="2400" dirty="0" err="1">
                <a:solidFill>
                  <a:schemeClr val="bg1"/>
                </a:solidFill>
                <a:cs typeface="2  Titr" panose="00000700000000000000" pitchFamily="2" charset="-78"/>
              </a:rPr>
              <a:t>عقلایی</a:t>
            </a:r>
            <a:r>
              <a:rPr lang="fa-IR" sz="2400" dirty="0">
                <a:solidFill>
                  <a:schemeClr val="bg1"/>
                </a:solidFill>
                <a:cs typeface="2  Titr" panose="00000700000000000000" pitchFamily="2" charset="-78"/>
              </a:rPr>
              <a:t> در نظام </a:t>
            </a:r>
            <a:r>
              <a:rPr lang="fa-IR" sz="2400" dirty="0" err="1">
                <a:solidFill>
                  <a:schemeClr val="bg1"/>
                </a:solidFill>
                <a:cs typeface="2  Titr" panose="00000700000000000000" pitchFamily="2" charset="-78"/>
              </a:rPr>
              <a:t>سکولار</a:t>
            </a:r>
            <a:r>
              <a:rPr lang="fa-IR" sz="2400" dirty="0">
                <a:solidFill>
                  <a:schemeClr val="bg1"/>
                </a:solidFill>
                <a:cs typeface="2  Titr" panose="00000700000000000000" pitchFamily="2" charset="-78"/>
              </a:rPr>
              <a:t> را باید ادراکات </a:t>
            </a:r>
            <a:r>
              <a:rPr lang="fa-IR" sz="2400" dirty="0" err="1">
                <a:solidFill>
                  <a:schemeClr val="bg1"/>
                </a:solidFill>
                <a:cs typeface="2  Titr" panose="00000700000000000000" pitchFamily="2" charset="-78"/>
              </a:rPr>
              <a:t>سفهایی</a:t>
            </a:r>
            <a:r>
              <a:rPr lang="fa-IR" sz="2400" dirty="0">
                <a:solidFill>
                  <a:schemeClr val="bg1"/>
                </a:solidFill>
                <a:cs typeface="2  Titr" panose="00000700000000000000" pitchFamily="2" charset="-78"/>
              </a:rPr>
              <a:t> نامید. </a:t>
            </a:r>
            <a:r>
              <a:rPr lang="fa-IR" sz="2400" dirty="0" smtClean="0">
                <a:solidFill>
                  <a:schemeClr val="bg1"/>
                </a:solidFill>
                <a:cs typeface="2  Titr" panose="00000700000000000000" pitchFamily="2" charset="-78"/>
              </a:rPr>
              <a:t>(ص404) </a:t>
            </a:r>
            <a:r>
              <a:rPr lang="fa-IR" sz="2400" dirty="0">
                <a:solidFill>
                  <a:schemeClr val="bg1"/>
                </a:solidFill>
                <a:cs typeface="2  Titr" panose="00000700000000000000" pitchFamily="2" charset="-78"/>
              </a:rPr>
              <a:t>و لذا بنای </a:t>
            </a:r>
            <a:r>
              <a:rPr lang="fa-IR" sz="2400" dirty="0" err="1" smtClean="0">
                <a:solidFill>
                  <a:schemeClr val="bg1"/>
                </a:solidFill>
                <a:cs typeface="2  Titr" panose="00000700000000000000" pitchFamily="2" charset="-78"/>
              </a:rPr>
              <a:t>عقلاء</a:t>
            </a:r>
            <a:r>
              <a:rPr lang="fa-IR" sz="2400" dirty="0" smtClean="0">
                <a:solidFill>
                  <a:schemeClr val="bg1"/>
                </a:solidFill>
                <a:cs typeface="2  Titr" panose="00000700000000000000" pitchFamily="2" charset="-78"/>
              </a:rPr>
              <a:t> </a:t>
            </a:r>
            <a:r>
              <a:rPr lang="fa-IR" sz="2400" dirty="0">
                <a:solidFill>
                  <a:schemeClr val="bg1"/>
                </a:solidFill>
                <a:cs typeface="2  Titr" panose="00000700000000000000" pitchFamily="2" charset="-78"/>
              </a:rPr>
              <a:t>تنها در قالب فرهنگ </a:t>
            </a:r>
            <a:r>
              <a:rPr lang="fa-IR" sz="2400" dirty="0" err="1">
                <a:solidFill>
                  <a:schemeClr val="bg1"/>
                </a:solidFill>
                <a:cs typeface="2  Titr" panose="00000700000000000000" pitchFamily="2" charset="-78"/>
              </a:rPr>
              <a:t>متشرعه</a:t>
            </a:r>
            <a:r>
              <a:rPr lang="fa-IR" sz="2400" dirty="0">
                <a:solidFill>
                  <a:schemeClr val="bg1"/>
                </a:solidFill>
                <a:cs typeface="2  Titr" panose="00000700000000000000" pitchFamily="2" charset="-78"/>
              </a:rPr>
              <a:t> پذیرفتنی است. </a:t>
            </a:r>
            <a:r>
              <a:rPr lang="fa-IR" sz="2400" dirty="0" smtClean="0">
                <a:solidFill>
                  <a:schemeClr val="bg1"/>
                </a:solidFill>
                <a:cs typeface="2  Titr" panose="00000700000000000000" pitchFamily="2" charset="-78"/>
              </a:rPr>
              <a:t>(ص364)</a:t>
            </a:r>
          </a:p>
          <a:p>
            <a:pPr marL="1093788" lvl="0" indent="-457200" algn="just" rtl="1">
              <a:lnSpc>
                <a:spcPct val="150000"/>
              </a:lnSpc>
              <a:buAutoNum type="arabicPeriod"/>
            </a:pPr>
            <a:endParaRPr lang="en-US" sz="2400" dirty="0">
              <a:solidFill>
                <a:schemeClr val="bg1"/>
              </a:solidFill>
              <a:cs typeface="2  Titr" panose="00000700000000000000" pitchFamily="2" charset="-78"/>
            </a:endParaRPr>
          </a:p>
          <a:p>
            <a:pPr marL="636588" lvl="0" indent="0" algn="just" rtl="1">
              <a:lnSpc>
                <a:spcPct val="150000"/>
              </a:lnSpc>
              <a:buNone/>
            </a:pPr>
            <a:r>
              <a:rPr lang="fa-IR" sz="2400" dirty="0" smtClean="0">
                <a:solidFill>
                  <a:schemeClr val="bg1"/>
                </a:solidFill>
                <a:cs typeface="2  Titr" panose="00000700000000000000" pitchFamily="2" charset="-78"/>
              </a:rPr>
              <a:t>2. فرهنگ </a:t>
            </a:r>
            <a:r>
              <a:rPr lang="fa-IR" sz="2400" dirty="0" err="1">
                <a:solidFill>
                  <a:schemeClr val="bg1"/>
                </a:solidFill>
                <a:cs typeface="2  Titr" panose="00000700000000000000" pitchFamily="2" charset="-78"/>
              </a:rPr>
              <a:t>عقلایی</a:t>
            </a:r>
            <a:r>
              <a:rPr lang="fa-IR" sz="2400" dirty="0">
                <a:solidFill>
                  <a:schemeClr val="bg1"/>
                </a:solidFill>
                <a:cs typeface="2  Titr" panose="00000700000000000000" pitchFamily="2" charset="-78"/>
              </a:rPr>
              <a:t> اکابر شیعه را باید جایگزین اجماع نمود. </a:t>
            </a:r>
            <a:r>
              <a:rPr lang="fa-IR" sz="2400" dirty="0" smtClean="0">
                <a:solidFill>
                  <a:schemeClr val="bg1"/>
                </a:solidFill>
                <a:cs typeface="2  Titr" panose="00000700000000000000" pitchFamily="2" charset="-78"/>
              </a:rPr>
              <a:t>(ص403</a:t>
            </a:r>
            <a:r>
              <a:rPr lang="fa-IR" sz="2400" dirty="0">
                <a:solidFill>
                  <a:schemeClr val="bg1"/>
                </a:solidFill>
                <a:cs typeface="2  Titr" panose="00000700000000000000" pitchFamily="2" charset="-78"/>
              </a:rPr>
              <a:t>)</a:t>
            </a:r>
            <a:endParaRPr lang="en-US" sz="2400" dirty="0">
              <a:solidFill>
                <a:schemeClr val="bg1"/>
              </a:solidFill>
              <a:cs typeface="2  Titr" panose="00000700000000000000" pitchFamily="2" charset="-78"/>
            </a:endParaRPr>
          </a:p>
          <a:p>
            <a:pPr marL="0" indent="0" algn="just">
              <a:buNone/>
            </a:pPr>
            <a:endParaRPr lang="en-US" sz="2200" dirty="0">
              <a:solidFill>
                <a:schemeClr val="bg1"/>
              </a:solidFill>
              <a:cs typeface="2  Titr" panose="00000700000000000000" pitchFamily="2" charset="-78"/>
            </a:endParaRPr>
          </a:p>
        </p:txBody>
      </p:sp>
    </p:spTree>
    <p:extLst>
      <p:ext uri="{BB962C8B-B14F-4D97-AF65-F5344CB8AC3E}">
        <p14:creationId xmlns:p14="http://schemas.microsoft.com/office/powerpoint/2010/main" val="27723070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pattFill prst="pct90">
          <a:fgClr>
            <a:srgbClr val="FFFF66"/>
          </a:fgClr>
          <a:bgClr>
            <a:schemeClr val="bg1"/>
          </a:bgClr>
        </a:pattFill>
        <a:effectLst/>
      </p:bgPr>
    </p:bg>
    <p:spTree>
      <p:nvGrpSpPr>
        <p:cNvPr id="1" name=""/>
        <p:cNvGrpSpPr/>
        <p:nvPr/>
      </p:nvGrpSpPr>
      <p:grpSpPr>
        <a:xfrm>
          <a:off x="0" y="0"/>
          <a:ext cx="0" cy="0"/>
          <a:chOff x="0" y="0"/>
          <a:chExt cx="0" cy="0"/>
        </a:xfrm>
      </p:grpSpPr>
      <p:sp>
        <p:nvSpPr>
          <p:cNvPr id="5" name="Rectangle 4"/>
          <p:cNvSpPr/>
          <p:nvPr/>
        </p:nvSpPr>
        <p:spPr>
          <a:xfrm>
            <a:off x="239486" y="-21762"/>
            <a:ext cx="8904514" cy="6647974"/>
          </a:xfrm>
          <a:prstGeom prst="rect">
            <a:avLst/>
          </a:prstGeom>
        </p:spPr>
        <p:txBody>
          <a:bodyPr wrap="square">
            <a:spAutoFit/>
          </a:bodyPr>
          <a:lstStyle/>
          <a:p>
            <a:pPr lvl="0" algn="just" rtl="1">
              <a:lnSpc>
                <a:spcPct val="200000"/>
              </a:lnSpc>
            </a:pPr>
            <a:r>
              <a:rPr lang="fa-IR" sz="2400" dirty="0">
                <a:solidFill>
                  <a:schemeClr val="bg1"/>
                </a:solidFill>
                <a:cs typeface="2  Titr" panose="00000700000000000000" pitchFamily="2" charset="-78"/>
              </a:rPr>
              <a:t>3. عقل نه در حکم حکومتی و نه در کشف جعل شرعی، دخالت ندارد و منبع استنباط نیست بلکه صرفاً ابزار کشف است و آن عقلی که در روایات حجت قرار داده شده است، آن عقلی است آن </a:t>
            </a:r>
            <a:r>
              <a:rPr lang="fa-IR" sz="2400" dirty="0" err="1">
                <a:solidFill>
                  <a:schemeClr val="bg1"/>
                </a:solidFill>
                <a:cs typeface="2  Titr" panose="00000700000000000000" pitchFamily="2" charset="-78"/>
              </a:rPr>
              <a:t>جنود</a:t>
            </a:r>
            <a:r>
              <a:rPr lang="fa-IR" sz="2400" dirty="0">
                <a:solidFill>
                  <a:schemeClr val="bg1"/>
                </a:solidFill>
                <a:cs typeface="2  Titr" panose="00000700000000000000" pitchFamily="2" charset="-78"/>
              </a:rPr>
              <a:t> 75 گانه مذکور در دیگر روایات را داشته باشد، و لذا حضرت در ذیل حدیث شریف می فرمایند همه </a:t>
            </a:r>
            <a:r>
              <a:rPr lang="fa-IR" sz="2400" dirty="0" err="1">
                <a:solidFill>
                  <a:schemeClr val="bg1"/>
                </a:solidFill>
                <a:cs typeface="2  Titr" panose="00000700000000000000" pitchFamily="2" charset="-78"/>
              </a:rPr>
              <a:t>جنود</a:t>
            </a:r>
            <a:r>
              <a:rPr lang="fa-IR" sz="2400" dirty="0">
                <a:solidFill>
                  <a:schemeClr val="bg1"/>
                </a:solidFill>
                <a:cs typeface="2  Titr" panose="00000700000000000000" pitchFamily="2" charset="-78"/>
              </a:rPr>
              <a:t> فقط در سه دسته انسانها موجود است : 1. انبیاء 2. </a:t>
            </a:r>
            <a:r>
              <a:rPr lang="fa-IR" sz="2400" dirty="0" err="1">
                <a:solidFill>
                  <a:schemeClr val="bg1"/>
                </a:solidFill>
                <a:cs typeface="2  Titr" panose="00000700000000000000" pitchFamily="2" charset="-78"/>
              </a:rPr>
              <a:t>اوصیاء</a:t>
            </a:r>
            <a:r>
              <a:rPr lang="fa-IR" sz="2400" dirty="0">
                <a:solidFill>
                  <a:schemeClr val="bg1"/>
                </a:solidFill>
                <a:cs typeface="2  Titr" panose="00000700000000000000" pitchFamily="2" charset="-78"/>
              </a:rPr>
              <a:t> و 3. </a:t>
            </a:r>
            <a:r>
              <a:rPr lang="fa-IR" sz="2400" dirty="0" err="1">
                <a:solidFill>
                  <a:schemeClr val="bg1"/>
                </a:solidFill>
                <a:cs typeface="2  Titr" panose="00000700000000000000" pitchFamily="2" charset="-78"/>
              </a:rPr>
              <a:t>مومنین</a:t>
            </a:r>
            <a:r>
              <a:rPr lang="fa-IR" sz="2400" dirty="0">
                <a:solidFill>
                  <a:schemeClr val="bg1"/>
                </a:solidFill>
                <a:cs typeface="2  Titr" panose="00000700000000000000" pitchFamily="2" charset="-78"/>
              </a:rPr>
              <a:t> </a:t>
            </a:r>
            <a:r>
              <a:rPr lang="fa-IR" sz="2400" dirty="0" err="1">
                <a:solidFill>
                  <a:schemeClr val="bg1"/>
                </a:solidFill>
                <a:cs typeface="2  Titr" panose="00000700000000000000" pitchFamily="2" charset="-78"/>
              </a:rPr>
              <a:t>ممتحن</a:t>
            </a:r>
            <a:r>
              <a:rPr lang="fa-IR" sz="2400" dirty="0">
                <a:solidFill>
                  <a:schemeClr val="bg1"/>
                </a:solidFill>
                <a:cs typeface="2  Titr" panose="00000700000000000000" pitchFamily="2" charset="-78"/>
              </a:rPr>
              <a:t> به ایمان </a:t>
            </a:r>
            <a:r>
              <a:rPr lang="fa-IR" sz="2400" dirty="0" smtClean="0">
                <a:solidFill>
                  <a:schemeClr val="bg1"/>
                </a:solidFill>
                <a:cs typeface="2  Titr" panose="00000700000000000000" pitchFamily="2" charset="-78"/>
              </a:rPr>
              <a:t>(ص261و </a:t>
            </a:r>
            <a:r>
              <a:rPr lang="fa-IR" sz="2400" dirty="0">
                <a:solidFill>
                  <a:schemeClr val="bg1"/>
                </a:solidFill>
                <a:cs typeface="2  Titr" panose="00000700000000000000" pitchFamily="2" charset="-78"/>
              </a:rPr>
              <a:t>273)</a:t>
            </a:r>
            <a:endParaRPr lang="en-US" sz="2400" dirty="0">
              <a:solidFill>
                <a:schemeClr val="bg1"/>
              </a:solidFill>
              <a:cs typeface="2  Titr" panose="00000700000000000000" pitchFamily="2" charset="-78"/>
            </a:endParaRPr>
          </a:p>
          <a:p>
            <a:pPr algn="just" rtl="1">
              <a:lnSpc>
                <a:spcPct val="200000"/>
              </a:lnSpc>
            </a:pPr>
            <a:r>
              <a:rPr lang="en-US" sz="2400" dirty="0">
                <a:solidFill>
                  <a:schemeClr val="bg1"/>
                </a:solidFill>
                <a:cs typeface="2  Titr" panose="00000700000000000000" pitchFamily="2" charset="-78"/>
              </a:rPr>
              <a:t> </a:t>
            </a:r>
          </a:p>
          <a:p>
            <a:pPr lvl="0" algn="just" rtl="1">
              <a:lnSpc>
                <a:spcPct val="200000"/>
              </a:lnSpc>
            </a:pPr>
            <a:r>
              <a:rPr lang="fa-IR" sz="2400" dirty="0" smtClean="0">
                <a:solidFill>
                  <a:schemeClr val="bg1"/>
                </a:solidFill>
                <a:cs typeface="2  Titr" panose="00000700000000000000" pitchFamily="2" charset="-78"/>
              </a:rPr>
              <a:t>4. عرف </a:t>
            </a:r>
            <a:r>
              <a:rPr lang="fa-IR" sz="2400" dirty="0">
                <a:solidFill>
                  <a:schemeClr val="bg1"/>
                </a:solidFill>
                <a:cs typeface="2  Titr" panose="00000700000000000000" pitchFamily="2" charset="-78"/>
              </a:rPr>
              <a:t>معتبر در مباحث فقهی، نه عرف زمان </a:t>
            </a:r>
            <a:r>
              <a:rPr lang="fa-IR" sz="2400" dirty="0" err="1">
                <a:solidFill>
                  <a:schemeClr val="bg1"/>
                </a:solidFill>
                <a:cs typeface="2  Titr" panose="00000700000000000000" pitchFamily="2" charset="-78"/>
              </a:rPr>
              <a:t>تخاطب</a:t>
            </a:r>
            <a:r>
              <a:rPr lang="fa-IR" sz="2400" dirty="0">
                <a:solidFill>
                  <a:schemeClr val="bg1"/>
                </a:solidFill>
                <a:cs typeface="2  Titr" panose="00000700000000000000" pitchFamily="2" charset="-78"/>
              </a:rPr>
              <a:t> است و نه عرف حاضر، بلکه عرف تخصصی </a:t>
            </a:r>
            <a:r>
              <a:rPr lang="fa-IR" sz="2400" dirty="0" err="1">
                <a:solidFill>
                  <a:schemeClr val="bg1"/>
                </a:solidFill>
                <a:cs typeface="2  Titr" panose="00000700000000000000" pitchFamily="2" charset="-78"/>
              </a:rPr>
              <a:t>فقهاء</a:t>
            </a:r>
            <a:r>
              <a:rPr lang="fa-IR" sz="2400" dirty="0">
                <a:solidFill>
                  <a:schemeClr val="bg1"/>
                </a:solidFill>
                <a:cs typeface="2  Titr" panose="00000700000000000000" pitchFamily="2" charset="-78"/>
              </a:rPr>
              <a:t> در طول تاریخ است</a:t>
            </a:r>
            <a:r>
              <a:rPr lang="fa-IR" sz="2400" dirty="0" smtClean="0">
                <a:solidFill>
                  <a:schemeClr val="bg1"/>
                </a:solidFill>
                <a:cs typeface="2  Titr" panose="00000700000000000000" pitchFamily="2" charset="-78"/>
              </a:rPr>
              <a:t>.(ص373) و  شارع </a:t>
            </a:r>
            <a:r>
              <a:rPr lang="fa-IR" sz="2400" dirty="0">
                <a:solidFill>
                  <a:schemeClr val="bg1"/>
                </a:solidFill>
                <a:cs typeface="2  Titr" panose="00000700000000000000" pitchFamily="2" charset="-78"/>
              </a:rPr>
              <a:t>عرف زمان </a:t>
            </a:r>
            <a:r>
              <a:rPr lang="fa-IR" sz="2400" dirty="0" err="1">
                <a:solidFill>
                  <a:schemeClr val="bg1"/>
                </a:solidFill>
                <a:cs typeface="2  Titr" panose="00000700000000000000" pitchFamily="2" charset="-78"/>
              </a:rPr>
              <a:t>تخاطب</a:t>
            </a:r>
            <a:r>
              <a:rPr lang="fa-IR" sz="2400" dirty="0">
                <a:solidFill>
                  <a:schemeClr val="bg1"/>
                </a:solidFill>
                <a:cs typeface="2  Titr" panose="00000700000000000000" pitchFamily="2" charset="-78"/>
              </a:rPr>
              <a:t> را تنها به عنوان ضرورت تفاهم پذیرفته است. </a:t>
            </a:r>
            <a:r>
              <a:rPr lang="fa-IR" sz="2400" dirty="0" smtClean="0">
                <a:solidFill>
                  <a:schemeClr val="bg1"/>
                </a:solidFill>
                <a:cs typeface="2  Titr" panose="00000700000000000000" pitchFamily="2" charset="-78"/>
              </a:rPr>
              <a:t>(ص380)</a:t>
            </a:r>
            <a:endParaRPr lang="en-US" sz="2400" dirty="0">
              <a:solidFill>
                <a:schemeClr val="bg1"/>
              </a:solidFill>
              <a:cs typeface="2  Titr" panose="00000700000000000000" pitchFamily="2" charset="-78"/>
            </a:endParaRPr>
          </a:p>
        </p:txBody>
      </p:sp>
    </p:spTree>
    <p:extLst>
      <p:ext uri="{BB962C8B-B14F-4D97-AF65-F5344CB8AC3E}">
        <p14:creationId xmlns:p14="http://schemas.microsoft.com/office/powerpoint/2010/main" val="1639967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pattFill prst="pct90">
          <a:fgClr>
            <a:srgbClr val="FFFF66"/>
          </a:fgClr>
          <a:bgClr>
            <a:schemeClr val="bg1"/>
          </a:bgClr>
        </a:pattFill>
        <a:effectLst/>
      </p:bgPr>
    </p:bg>
    <p:spTree>
      <p:nvGrpSpPr>
        <p:cNvPr id="1" name=""/>
        <p:cNvGrpSpPr/>
        <p:nvPr/>
      </p:nvGrpSpPr>
      <p:grpSpPr>
        <a:xfrm>
          <a:off x="0" y="0"/>
          <a:ext cx="0" cy="0"/>
          <a:chOff x="0" y="0"/>
          <a:chExt cx="0" cy="0"/>
        </a:xfrm>
      </p:grpSpPr>
      <p:sp>
        <p:nvSpPr>
          <p:cNvPr id="4" name="TextBox 3"/>
          <p:cNvSpPr txBox="1"/>
          <p:nvPr/>
        </p:nvSpPr>
        <p:spPr>
          <a:xfrm>
            <a:off x="478971" y="631371"/>
            <a:ext cx="8621486" cy="6247864"/>
          </a:xfrm>
          <a:prstGeom prst="rect">
            <a:avLst/>
          </a:prstGeom>
          <a:noFill/>
        </p:spPr>
        <p:txBody>
          <a:bodyPr wrap="square" rtlCol="0">
            <a:spAutoFit/>
          </a:bodyPr>
          <a:lstStyle/>
          <a:p>
            <a:pPr algn="just" rtl="1">
              <a:lnSpc>
                <a:spcPct val="200000"/>
              </a:lnSpc>
            </a:pPr>
            <a:r>
              <a:rPr lang="fa-IR" sz="2800" dirty="0" smtClean="0">
                <a:solidFill>
                  <a:schemeClr val="bg1"/>
                </a:solidFill>
                <a:cs typeface="B Titr" panose="00000700000000000000" pitchFamily="2" charset="-78"/>
              </a:rPr>
              <a:t>این بود خلاصه ای از نظرات استاد عالیقدر، حجت </a:t>
            </a:r>
            <a:r>
              <a:rPr lang="fa-IR" sz="2800" dirty="0" err="1" smtClean="0">
                <a:solidFill>
                  <a:schemeClr val="bg1"/>
                </a:solidFill>
                <a:cs typeface="B Titr" panose="00000700000000000000" pitchFamily="2" charset="-78"/>
              </a:rPr>
              <a:t>الاسلام</a:t>
            </a:r>
            <a:r>
              <a:rPr lang="fa-IR" sz="2800" dirty="0" smtClean="0">
                <a:solidFill>
                  <a:schemeClr val="bg1"/>
                </a:solidFill>
                <a:cs typeface="B Titr" panose="00000700000000000000" pitchFamily="2" charset="-78"/>
              </a:rPr>
              <a:t> میرباقری در باب اصول فقه حکومتی.</a:t>
            </a:r>
          </a:p>
          <a:p>
            <a:pPr algn="just" rtl="1">
              <a:lnSpc>
                <a:spcPct val="200000"/>
              </a:lnSpc>
            </a:pPr>
            <a:endParaRPr lang="fa-IR" sz="2400" dirty="0" smtClean="0">
              <a:solidFill>
                <a:schemeClr val="bg1"/>
              </a:solidFill>
              <a:cs typeface="B Titr" panose="00000700000000000000" pitchFamily="2" charset="-78"/>
            </a:endParaRPr>
          </a:p>
          <a:p>
            <a:pPr algn="just" rtl="1">
              <a:lnSpc>
                <a:spcPct val="200000"/>
              </a:lnSpc>
            </a:pPr>
            <a:endParaRPr lang="fa-IR" sz="2400" dirty="0">
              <a:solidFill>
                <a:schemeClr val="bg1"/>
              </a:solidFill>
              <a:cs typeface="B Titr" panose="00000700000000000000" pitchFamily="2" charset="-78"/>
            </a:endParaRPr>
          </a:p>
          <a:p>
            <a:pPr algn="just" rtl="1">
              <a:lnSpc>
                <a:spcPct val="200000"/>
              </a:lnSpc>
            </a:pPr>
            <a:endParaRPr lang="fa-IR" sz="2400" dirty="0" smtClean="0">
              <a:solidFill>
                <a:schemeClr val="bg1"/>
              </a:solidFill>
              <a:cs typeface="B Titr" panose="00000700000000000000" pitchFamily="2" charset="-78"/>
            </a:endParaRPr>
          </a:p>
          <a:p>
            <a:pPr algn="just" rtl="1">
              <a:lnSpc>
                <a:spcPct val="200000"/>
              </a:lnSpc>
            </a:pPr>
            <a:endParaRPr lang="fa-IR" sz="2400" dirty="0">
              <a:solidFill>
                <a:schemeClr val="bg1"/>
              </a:solidFill>
              <a:cs typeface="B Titr" panose="00000700000000000000" pitchFamily="2" charset="-78"/>
            </a:endParaRPr>
          </a:p>
          <a:p>
            <a:pPr rtl="1">
              <a:lnSpc>
                <a:spcPct val="200000"/>
              </a:lnSpc>
            </a:pPr>
            <a:r>
              <a:rPr lang="fa-IR" sz="2400" dirty="0" err="1" smtClean="0">
                <a:solidFill>
                  <a:schemeClr val="bg1"/>
                </a:solidFill>
                <a:cs typeface="B Titr" panose="00000700000000000000" pitchFamily="2" charset="-78"/>
              </a:rPr>
              <a:t>والسـلام</a:t>
            </a:r>
            <a:r>
              <a:rPr lang="fa-IR" sz="2400" dirty="0" smtClean="0">
                <a:solidFill>
                  <a:schemeClr val="bg1"/>
                </a:solidFill>
                <a:cs typeface="B Titr" panose="00000700000000000000" pitchFamily="2" charset="-78"/>
              </a:rPr>
              <a:t> </a:t>
            </a:r>
          </a:p>
          <a:p>
            <a:pPr algn="just" rtl="1">
              <a:lnSpc>
                <a:spcPct val="200000"/>
              </a:lnSpc>
            </a:pPr>
            <a:endParaRPr lang="en-US" sz="2400" dirty="0">
              <a:solidFill>
                <a:schemeClr val="bg1"/>
              </a:solidFill>
              <a:cs typeface="B Titr" panose="00000700000000000000" pitchFamily="2" charset="-78"/>
            </a:endParaRPr>
          </a:p>
        </p:txBody>
      </p:sp>
    </p:spTree>
    <p:extLst>
      <p:ext uri="{BB962C8B-B14F-4D97-AF65-F5344CB8AC3E}">
        <p14:creationId xmlns:p14="http://schemas.microsoft.com/office/powerpoint/2010/main" val="1593442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90">
          <a:fgClr>
            <a:srgbClr val="FFFF66"/>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247862" y="291552"/>
            <a:ext cx="4048296" cy="741218"/>
          </a:xfrm>
        </p:spPr>
        <p:txBody>
          <a:bodyPr>
            <a:normAutofit/>
          </a:bodyPr>
          <a:lstStyle/>
          <a:p>
            <a:pPr marL="571500" indent="-571500" algn="r" rtl="1">
              <a:buFont typeface="Wingdings" panose="05000000000000000000" pitchFamily="2" charset="2"/>
              <a:buChar char="ü"/>
            </a:pPr>
            <a:r>
              <a:rPr lang="fa-IR" dirty="0" err="1">
                <a:solidFill>
                  <a:schemeClr val="accent2">
                    <a:lumMod val="75000"/>
                  </a:schemeClr>
                </a:solidFill>
                <a:latin typeface="+mn-lt"/>
                <a:ea typeface="+mn-ea"/>
                <a:cs typeface="EntezareZohoor B4" panose="00000700000000000000" pitchFamily="2" charset="-78"/>
              </a:rPr>
              <a:t>مقدّمه</a:t>
            </a:r>
            <a:r>
              <a:rPr lang="fa-IR" dirty="0">
                <a:solidFill>
                  <a:schemeClr val="accent2">
                    <a:lumMod val="75000"/>
                  </a:schemeClr>
                </a:solidFill>
                <a:latin typeface="+mn-lt"/>
                <a:ea typeface="+mn-ea"/>
                <a:cs typeface="EntezareZohoor B4" panose="00000700000000000000" pitchFamily="2" charset="-78"/>
              </a:rPr>
              <a:t> </a:t>
            </a:r>
            <a:r>
              <a:rPr lang="fa-IR" dirty="0" smtClean="0">
                <a:solidFill>
                  <a:schemeClr val="accent2">
                    <a:lumMod val="75000"/>
                  </a:schemeClr>
                </a:solidFill>
                <a:latin typeface="+mn-lt"/>
                <a:ea typeface="+mn-ea"/>
                <a:cs typeface="EntezareZohoor B4" panose="00000700000000000000" pitchFamily="2" charset="-78"/>
              </a:rPr>
              <a:t>:  علم اصول</a:t>
            </a:r>
            <a:endParaRPr lang="en-US" dirty="0">
              <a:solidFill>
                <a:schemeClr val="accent2">
                  <a:lumMod val="75000"/>
                </a:schemeClr>
              </a:solidFill>
              <a:latin typeface="+mn-lt"/>
              <a:ea typeface="+mn-ea"/>
              <a:cs typeface="EntezareZohoor B4" panose="00000700000000000000" pitchFamily="2" charset="-78"/>
            </a:endParaRPr>
          </a:p>
        </p:txBody>
      </p:sp>
      <p:sp>
        <p:nvSpPr>
          <p:cNvPr id="3" name="TextBox 2"/>
          <p:cNvSpPr txBox="1"/>
          <p:nvPr/>
        </p:nvSpPr>
        <p:spPr>
          <a:xfrm>
            <a:off x="528195" y="1064911"/>
            <a:ext cx="8357388" cy="5493812"/>
          </a:xfrm>
          <a:prstGeom prst="rect">
            <a:avLst/>
          </a:prstGeom>
          <a:noFill/>
        </p:spPr>
        <p:txBody>
          <a:bodyPr wrap="square" rtlCol="0">
            <a:spAutoFit/>
          </a:bodyPr>
          <a:lstStyle/>
          <a:p>
            <a:pPr marL="457200" indent="-457200" algn="just" rtl="1">
              <a:lnSpc>
                <a:spcPct val="150000"/>
              </a:lnSpc>
              <a:buFont typeface="Wingdings" panose="05000000000000000000" pitchFamily="2" charset="2"/>
              <a:buChar char="§"/>
            </a:pPr>
            <a:r>
              <a:rPr lang="fa-IR" sz="2600" dirty="0">
                <a:solidFill>
                  <a:srgbClr val="FF0000"/>
                </a:solidFill>
                <a:cs typeface="2  Titr" panose="00000700000000000000" pitchFamily="2" charset="-78"/>
              </a:rPr>
              <a:t>علم </a:t>
            </a:r>
            <a:r>
              <a:rPr lang="fa-IR" sz="2600" dirty="0" smtClean="0">
                <a:solidFill>
                  <a:srgbClr val="FF0000"/>
                </a:solidFill>
                <a:cs typeface="2  Titr" panose="00000700000000000000" pitchFamily="2" charset="-78"/>
              </a:rPr>
              <a:t>اصول</a:t>
            </a:r>
            <a:r>
              <a:rPr lang="fa-IR" sz="2600" dirty="0" smtClean="0">
                <a:solidFill>
                  <a:schemeClr val="bg1"/>
                </a:solidFill>
                <a:cs typeface="2  Titr" panose="00000700000000000000" pitchFamily="2" charset="-78"/>
              </a:rPr>
              <a:t> </a:t>
            </a:r>
            <a:r>
              <a:rPr lang="fa-IR" sz="2600" dirty="0">
                <a:solidFill>
                  <a:schemeClr val="bg1"/>
                </a:solidFill>
                <a:cs typeface="2  Titr" panose="00000700000000000000" pitchFamily="2" charset="-78"/>
              </a:rPr>
              <a:t>یکی از علوم مهم و ابزارهای اصلی </a:t>
            </a:r>
            <a:r>
              <a:rPr lang="fa-IR" sz="2600" dirty="0" smtClean="0">
                <a:solidFill>
                  <a:schemeClr val="bg1"/>
                </a:solidFill>
                <a:cs typeface="2  Titr" panose="00000700000000000000" pitchFamily="2" charset="-78"/>
              </a:rPr>
              <a:t>جهت دستیابی </a:t>
            </a:r>
            <a:r>
              <a:rPr lang="fa-IR" sz="2600" dirty="0">
                <a:solidFill>
                  <a:schemeClr val="bg1"/>
                </a:solidFill>
                <a:cs typeface="2  Titr" panose="00000700000000000000" pitchFamily="2" charset="-78"/>
              </a:rPr>
              <a:t>به قوانین خداوند متعال برای زندگی بشر </a:t>
            </a:r>
            <a:r>
              <a:rPr lang="fa-IR" sz="2600" dirty="0" smtClean="0">
                <a:solidFill>
                  <a:schemeClr val="bg1"/>
                </a:solidFill>
                <a:cs typeface="2  Titr" panose="00000700000000000000" pitchFamily="2" charset="-78"/>
              </a:rPr>
              <a:t>است.</a:t>
            </a:r>
            <a:endParaRPr lang="en-US" sz="2600" dirty="0">
              <a:solidFill>
                <a:schemeClr val="bg1"/>
              </a:solidFill>
              <a:cs typeface="2  Titr" panose="00000700000000000000" pitchFamily="2" charset="-78"/>
            </a:endParaRPr>
          </a:p>
          <a:p>
            <a:pPr marL="457200" indent="-457200" algn="just" rtl="1">
              <a:lnSpc>
                <a:spcPct val="150000"/>
              </a:lnSpc>
              <a:buFont typeface="Wingdings" panose="05000000000000000000" pitchFamily="2" charset="2"/>
              <a:buChar char="§"/>
            </a:pPr>
            <a:endParaRPr lang="fa-IR" sz="2600" dirty="0" smtClean="0">
              <a:solidFill>
                <a:schemeClr val="bg1"/>
              </a:solidFill>
              <a:cs typeface="2  Titr" panose="00000700000000000000" pitchFamily="2" charset="-78"/>
            </a:endParaRPr>
          </a:p>
          <a:p>
            <a:pPr marL="457200" indent="-457200" algn="just" rtl="1">
              <a:lnSpc>
                <a:spcPct val="150000"/>
              </a:lnSpc>
              <a:buFont typeface="Wingdings" panose="05000000000000000000" pitchFamily="2" charset="2"/>
              <a:buChar char="§"/>
            </a:pPr>
            <a:r>
              <a:rPr lang="fa-IR" sz="2600" dirty="0" smtClean="0">
                <a:solidFill>
                  <a:schemeClr val="bg1"/>
                </a:solidFill>
                <a:cs typeface="2  Titr" panose="00000700000000000000" pitchFamily="2" charset="-78"/>
              </a:rPr>
              <a:t>این </a:t>
            </a:r>
            <a:r>
              <a:rPr lang="fa-IR" sz="2600" dirty="0">
                <a:solidFill>
                  <a:schemeClr val="bg1"/>
                </a:solidFill>
                <a:cs typeface="2  Titr" panose="00000700000000000000" pitchFamily="2" charset="-78"/>
              </a:rPr>
              <a:t>علم در طول زمان و به مناسبت نیازهای مختلفی که برای فهم قانون الهی به دستگاه فقاهت عرضه شده، </a:t>
            </a:r>
            <a:r>
              <a:rPr lang="fa-IR" sz="2600" dirty="0">
                <a:solidFill>
                  <a:schemeClr val="accent2">
                    <a:lumMod val="75000"/>
                  </a:schemeClr>
                </a:solidFill>
                <a:cs typeface="2  Titr" panose="00000700000000000000" pitchFamily="2" charset="-78"/>
              </a:rPr>
              <a:t>تکامل </a:t>
            </a:r>
            <a:r>
              <a:rPr lang="fa-IR" sz="2600" dirty="0">
                <a:solidFill>
                  <a:schemeClr val="bg1"/>
                </a:solidFill>
                <a:cs typeface="2  Titr" panose="00000700000000000000" pitchFamily="2" charset="-78"/>
              </a:rPr>
              <a:t>و</a:t>
            </a:r>
            <a:r>
              <a:rPr lang="fa-IR" sz="2600" dirty="0">
                <a:solidFill>
                  <a:schemeClr val="accent2">
                    <a:lumMod val="75000"/>
                  </a:schemeClr>
                </a:solidFill>
                <a:cs typeface="2  Titr" panose="00000700000000000000" pitchFamily="2" charset="-78"/>
              </a:rPr>
              <a:t> توسعه </a:t>
            </a:r>
            <a:r>
              <a:rPr lang="fa-IR" sz="2600" dirty="0">
                <a:solidFill>
                  <a:schemeClr val="bg1"/>
                </a:solidFill>
                <a:cs typeface="2  Titr" panose="00000700000000000000" pitchFamily="2" charset="-78"/>
              </a:rPr>
              <a:t>یافته است.</a:t>
            </a:r>
            <a:endParaRPr lang="en-US" sz="2600" dirty="0">
              <a:solidFill>
                <a:schemeClr val="bg1"/>
              </a:solidFill>
              <a:cs typeface="2  Titr" panose="00000700000000000000" pitchFamily="2" charset="-78"/>
            </a:endParaRPr>
          </a:p>
          <a:p>
            <a:pPr marL="457200" indent="-457200" algn="just" rtl="1">
              <a:lnSpc>
                <a:spcPct val="150000"/>
              </a:lnSpc>
              <a:buFont typeface="Wingdings" panose="05000000000000000000" pitchFamily="2" charset="2"/>
              <a:buChar char="§"/>
            </a:pPr>
            <a:endParaRPr lang="fa-IR" sz="2600" dirty="0" smtClean="0">
              <a:solidFill>
                <a:schemeClr val="bg1"/>
              </a:solidFill>
              <a:cs typeface="2  Titr" panose="00000700000000000000" pitchFamily="2" charset="-78"/>
            </a:endParaRPr>
          </a:p>
          <a:p>
            <a:pPr marL="457200" indent="-457200" algn="just" rtl="1">
              <a:lnSpc>
                <a:spcPct val="150000"/>
              </a:lnSpc>
              <a:buFont typeface="Wingdings" panose="05000000000000000000" pitchFamily="2" charset="2"/>
              <a:buChar char="§"/>
            </a:pPr>
            <a:r>
              <a:rPr lang="fa-IR" sz="2600" dirty="0" smtClean="0">
                <a:solidFill>
                  <a:schemeClr val="bg1"/>
                </a:solidFill>
                <a:cs typeface="2  Titr" panose="00000700000000000000" pitchFamily="2" charset="-78"/>
              </a:rPr>
              <a:t>امروزه </a:t>
            </a:r>
            <a:r>
              <a:rPr lang="fa-IR" sz="2600" dirty="0">
                <a:solidFill>
                  <a:schemeClr val="bg1"/>
                </a:solidFill>
                <a:cs typeface="2  Titr" panose="00000700000000000000" pitchFamily="2" charset="-78"/>
              </a:rPr>
              <a:t>نیز ضرورت </a:t>
            </a:r>
            <a:r>
              <a:rPr lang="fa-IR" sz="2600" dirty="0">
                <a:solidFill>
                  <a:schemeClr val="accent2">
                    <a:lumMod val="75000"/>
                  </a:schemeClr>
                </a:solidFill>
                <a:cs typeface="2  Titr" panose="00000700000000000000" pitchFamily="2" charset="-78"/>
              </a:rPr>
              <a:t>ترمیم، تکمیل، بازپروری و یا تحول </a:t>
            </a:r>
            <a:r>
              <a:rPr lang="fa-IR" sz="2600" dirty="0" err="1">
                <a:solidFill>
                  <a:schemeClr val="accent2">
                    <a:lumMod val="75000"/>
                  </a:schemeClr>
                </a:solidFill>
                <a:cs typeface="2  Titr" panose="00000700000000000000" pitchFamily="2" charset="-78"/>
              </a:rPr>
              <a:t>بنیادینِ</a:t>
            </a:r>
            <a:r>
              <a:rPr lang="fa-IR" sz="2600" dirty="0">
                <a:solidFill>
                  <a:schemeClr val="accent2">
                    <a:lumMod val="75000"/>
                  </a:schemeClr>
                </a:solidFill>
                <a:cs typeface="2  Titr" panose="00000700000000000000" pitchFamily="2" charset="-78"/>
              </a:rPr>
              <a:t> </a:t>
            </a:r>
            <a:r>
              <a:rPr lang="fa-IR" sz="2600" dirty="0">
                <a:solidFill>
                  <a:schemeClr val="bg1"/>
                </a:solidFill>
                <a:cs typeface="2  Titr" panose="00000700000000000000" pitchFamily="2" charset="-78"/>
              </a:rPr>
              <a:t>آن برای رسیدن به فقه مطلوب به طور اجمال پذیرفته شده است</a:t>
            </a:r>
            <a:r>
              <a:rPr lang="fa-IR" sz="2600" dirty="0" smtClean="0">
                <a:solidFill>
                  <a:schemeClr val="bg1"/>
                </a:solidFill>
                <a:cs typeface="2  Titr" panose="00000700000000000000" pitchFamily="2" charset="-78"/>
              </a:rPr>
              <a:t>.</a:t>
            </a:r>
          </a:p>
          <a:p>
            <a:pPr algn="just" rtl="1">
              <a:lnSpc>
                <a:spcPct val="150000"/>
              </a:lnSpc>
            </a:pPr>
            <a:endParaRPr lang="en-US" sz="2600" dirty="0">
              <a:solidFill>
                <a:schemeClr val="bg1"/>
              </a:solidFill>
              <a:cs typeface="2  Titr" panose="00000700000000000000" pitchFamily="2" charset="-78"/>
            </a:endParaRPr>
          </a:p>
        </p:txBody>
      </p:sp>
    </p:spTree>
    <p:extLst>
      <p:ext uri="{BB962C8B-B14F-4D97-AF65-F5344CB8AC3E}">
        <p14:creationId xmlns:p14="http://schemas.microsoft.com/office/powerpoint/2010/main" val="77987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2000" fill="hold"/>
                                        <p:tgtEl>
                                          <p:spTgt spid="2"/>
                                        </p:tgtEl>
                                        <p:attrNameLst>
                                          <p:attrName>stroke.color</p:attrName>
                                        </p:attrNameLst>
                                      </p:cBhvr>
                                      <p:to>
                                        <a:schemeClr val="accent2"/>
                                      </p:to>
                                    </p:animClr>
                                    <p:set>
                                      <p:cBhvr>
                                        <p:cTn id="7" dur="2000" fill="hold"/>
                                        <p:tgtEl>
                                          <p:spTgt spid="2"/>
                                        </p:tgtEl>
                                        <p:attrNameLst>
                                          <p:attrName>stroke.on</p:attrName>
                                        </p:attrNameLst>
                                      </p:cBhvr>
                                      <p:to>
                                        <p:strVal val="true"/>
                                      </p:to>
                                    </p:se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90">
          <a:fgClr>
            <a:srgbClr val="FFFF66"/>
          </a:fgClr>
          <a:bgClr>
            <a:schemeClr val="bg1"/>
          </a:bgClr>
        </a:pattFill>
        <a:effectLst/>
      </p:bgPr>
    </p:bg>
    <p:spTree>
      <p:nvGrpSpPr>
        <p:cNvPr id="1" name=""/>
        <p:cNvGrpSpPr/>
        <p:nvPr/>
      </p:nvGrpSpPr>
      <p:grpSpPr>
        <a:xfrm>
          <a:off x="0" y="0"/>
          <a:ext cx="0" cy="0"/>
          <a:chOff x="0" y="0"/>
          <a:chExt cx="0" cy="0"/>
        </a:xfrm>
      </p:grpSpPr>
      <p:sp>
        <p:nvSpPr>
          <p:cNvPr id="5" name="TextBox 4"/>
          <p:cNvSpPr txBox="1"/>
          <p:nvPr/>
        </p:nvSpPr>
        <p:spPr>
          <a:xfrm>
            <a:off x="516835" y="787181"/>
            <a:ext cx="9017574" cy="5124480"/>
          </a:xfrm>
          <a:prstGeom prst="rect">
            <a:avLst/>
          </a:prstGeom>
          <a:noFill/>
        </p:spPr>
        <p:txBody>
          <a:bodyPr wrap="square" rtlCol="0">
            <a:spAutoFit/>
          </a:bodyPr>
          <a:lstStyle/>
          <a:p>
            <a:pPr algn="just" rtl="1">
              <a:lnSpc>
                <a:spcPct val="150000"/>
              </a:lnSpc>
            </a:pPr>
            <a:r>
              <a:rPr lang="fa-IR" sz="2400" dirty="0" smtClean="0">
                <a:solidFill>
                  <a:schemeClr val="bg1"/>
                </a:solidFill>
                <a:cs typeface="2  Titr" panose="00000700000000000000" pitchFamily="2" charset="-78"/>
              </a:rPr>
              <a:t>پس </a:t>
            </a:r>
            <a:r>
              <a:rPr lang="fa-IR" sz="2400" dirty="0">
                <a:solidFill>
                  <a:schemeClr val="bg1"/>
                </a:solidFill>
                <a:cs typeface="2  Titr" panose="00000700000000000000" pitchFamily="2" charset="-78"/>
              </a:rPr>
              <a:t>از </a:t>
            </a:r>
            <a:r>
              <a:rPr lang="fa-IR" sz="2400" dirty="0" err="1">
                <a:solidFill>
                  <a:schemeClr val="bg1"/>
                </a:solidFill>
                <a:cs typeface="2  Titr" panose="00000700000000000000" pitchFamily="2" charset="-78"/>
              </a:rPr>
              <a:t>پیرزوی</a:t>
            </a:r>
            <a:r>
              <a:rPr lang="fa-IR" sz="2400" dirty="0">
                <a:solidFill>
                  <a:schemeClr val="bg1"/>
                </a:solidFill>
                <a:cs typeface="2  Titr" panose="00000700000000000000" pitchFamily="2" charset="-78"/>
              </a:rPr>
              <a:t> انقلاب شکوهمند اسلامی و استقرار نظامی بر پایه احکام الهی، حکومت نیاز جدی و ضروری به فقه یافته است چرا که </a:t>
            </a:r>
            <a:r>
              <a:rPr lang="fa-IR" sz="2400" dirty="0" smtClean="0">
                <a:solidFill>
                  <a:schemeClr val="bg1"/>
                </a:solidFill>
                <a:cs typeface="2  Titr" panose="00000700000000000000" pitchFamily="2" charset="-78"/>
              </a:rPr>
              <a:t>«</a:t>
            </a:r>
            <a:r>
              <a:rPr lang="fa-IR" sz="2400" dirty="0" smtClean="0">
                <a:solidFill>
                  <a:srgbClr val="C00000"/>
                </a:solidFill>
                <a:cs typeface="2  Titr" panose="00000700000000000000" pitchFamily="2" charset="-78"/>
              </a:rPr>
              <a:t>حکومت </a:t>
            </a:r>
            <a:r>
              <a:rPr lang="fa-IR" sz="2400" dirty="0">
                <a:solidFill>
                  <a:srgbClr val="C00000"/>
                </a:solidFill>
                <a:cs typeface="2  Titr" panose="00000700000000000000" pitchFamily="2" charset="-78"/>
              </a:rPr>
              <a:t>در نظر مجتهد واقعی فلسفه عملی تمام فقه در تمام زوایای زندگی بشریت </a:t>
            </a:r>
            <a:r>
              <a:rPr lang="fa-IR" sz="2400" dirty="0" smtClean="0">
                <a:solidFill>
                  <a:srgbClr val="C00000"/>
                </a:solidFill>
                <a:cs typeface="2  Titr" panose="00000700000000000000" pitchFamily="2" charset="-78"/>
              </a:rPr>
              <a:t>است</a:t>
            </a:r>
            <a:r>
              <a:rPr lang="fa-IR" sz="2400" dirty="0" smtClean="0">
                <a:solidFill>
                  <a:schemeClr val="bg1"/>
                </a:solidFill>
                <a:cs typeface="2  Titr" panose="00000700000000000000" pitchFamily="2" charset="-78"/>
              </a:rPr>
              <a:t>»</a:t>
            </a:r>
          </a:p>
          <a:p>
            <a:pPr algn="just" rtl="1">
              <a:lnSpc>
                <a:spcPct val="150000"/>
              </a:lnSpc>
            </a:pPr>
            <a:r>
              <a:rPr lang="fa-IR" sz="2000" dirty="0" smtClean="0">
                <a:solidFill>
                  <a:schemeClr val="bg1"/>
                </a:solidFill>
                <a:cs typeface="2  Titr" panose="00000700000000000000" pitchFamily="2" charset="-78"/>
              </a:rPr>
              <a:t>(</a:t>
            </a:r>
            <a:r>
              <a:rPr lang="fa-IR" sz="2000" dirty="0">
                <a:solidFill>
                  <a:schemeClr val="bg1"/>
                </a:solidFill>
                <a:cs typeface="2  Titr" panose="00000700000000000000" pitchFamily="2" charset="-78"/>
              </a:rPr>
              <a:t>امام خمینی، صحیفه نور، جلد 21، ص98)</a:t>
            </a:r>
            <a:endParaRPr lang="en-US" sz="2000" dirty="0">
              <a:solidFill>
                <a:schemeClr val="bg1"/>
              </a:solidFill>
              <a:cs typeface="2  Titr" panose="00000700000000000000" pitchFamily="2" charset="-78"/>
            </a:endParaRPr>
          </a:p>
          <a:p>
            <a:pPr algn="just" rtl="1">
              <a:lnSpc>
                <a:spcPct val="150000"/>
              </a:lnSpc>
            </a:pPr>
            <a:r>
              <a:rPr lang="fa-IR" sz="2600" dirty="0">
                <a:solidFill>
                  <a:schemeClr val="bg1"/>
                </a:solidFill>
                <a:cs typeface="2  Titr" panose="00000700000000000000" pitchFamily="2" charset="-78"/>
              </a:rPr>
              <a:t> </a:t>
            </a:r>
          </a:p>
          <a:p>
            <a:pPr algn="just" rtl="1">
              <a:lnSpc>
                <a:spcPct val="150000"/>
              </a:lnSpc>
            </a:pPr>
            <a:r>
              <a:rPr lang="fa-IR" sz="2400" dirty="0">
                <a:solidFill>
                  <a:schemeClr val="bg1"/>
                </a:solidFill>
                <a:cs typeface="2  Titr" panose="00000700000000000000" pitchFamily="2" charset="-78"/>
              </a:rPr>
              <a:t>به تبع توسعه نیاز به </a:t>
            </a:r>
            <a:r>
              <a:rPr lang="fa-IR" sz="2400" dirty="0">
                <a:solidFill>
                  <a:schemeClr val="accent1">
                    <a:lumMod val="75000"/>
                  </a:schemeClr>
                </a:solidFill>
                <a:cs typeface="2  Titr" panose="00000700000000000000" pitchFamily="2" charset="-78"/>
              </a:rPr>
              <a:t>فقه</a:t>
            </a:r>
            <a:r>
              <a:rPr lang="fa-IR" sz="2400" dirty="0">
                <a:solidFill>
                  <a:schemeClr val="bg1"/>
                </a:solidFill>
                <a:cs typeface="2  Titr" panose="00000700000000000000" pitchFamily="2" charset="-78"/>
              </a:rPr>
              <a:t>، نیاز به علم </a:t>
            </a:r>
            <a:r>
              <a:rPr lang="fa-IR" sz="2400" dirty="0">
                <a:solidFill>
                  <a:schemeClr val="accent1">
                    <a:lumMod val="75000"/>
                  </a:schemeClr>
                </a:solidFill>
                <a:cs typeface="2  Titr" panose="00000700000000000000" pitchFamily="2" charset="-78"/>
              </a:rPr>
              <a:t>اصول</a:t>
            </a:r>
            <a:r>
              <a:rPr lang="fa-IR" sz="2400" dirty="0">
                <a:solidFill>
                  <a:schemeClr val="bg1"/>
                </a:solidFill>
                <a:cs typeface="2  Titr" panose="00000700000000000000" pitchFamily="2" charset="-78"/>
              </a:rPr>
              <a:t> نیز گستره بسیار وسیع تری یافته </a:t>
            </a:r>
            <a:r>
              <a:rPr lang="fa-IR" sz="2400" dirty="0" smtClean="0">
                <a:solidFill>
                  <a:schemeClr val="bg1"/>
                </a:solidFill>
                <a:cs typeface="2  Titr" panose="00000700000000000000" pitchFamily="2" charset="-78"/>
              </a:rPr>
              <a:t>است زیرا «</a:t>
            </a:r>
            <a:r>
              <a:rPr lang="fa-IR" sz="2400" dirty="0">
                <a:solidFill>
                  <a:srgbClr val="C00000"/>
                </a:solidFill>
                <a:cs typeface="2  Titr" panose="00000700000000000000" pitchFamily="2" charset="-78"/>
              </a:rPr>
              <a:t>هدف اصلی ما این است که چگونه می خواهیم اصول محکم فقه را در عمل فرد و جامعه پیاده کنیم و برای معضلات جواب داشته باشیم</a:t>
            </a:r>
            <a:r>
              <a:rPr lang="fa-IR" sz="2400" dirty="0" smtClean="0">
                <a:solidFill>
                  <a:schemeClr val="bg1"/>
                </a:solidFill>
                <a:cs typeface="2  Titr" panose="00000700000000000000" pitchFamily="2" charset="-78"/>
              </a:rPr>
              <a:t>» و این پاسخگویی مستلزم توسعه بهره برداری از علم اصول است.</a:t>
            </a:r>
          </a:p>
        </p:txBody>
      </p:sp>
    </p:spTree>
    <p:extLst>
      <p:ext uri="{BB962C8B-B14F-4D97-AF65-F5344CB8AC3E}">
        <p14:creationId xmlns:p14="http://schemas.microsoft.com/office/powerpoint/2010/main" val="49710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5">
                                            <p:txEl>
                                              <p:pRg st="0" end="0"/>
                                            </p:txEl>
                                          </p:spTgt>
                                        </p:tgtEl>
                                        <p:attrNameLst>
                                          <p:attrName>style.color</p:attrName>
                                        </p:attrNameLst>
                                      </p:cBhvr>
                                      <p:to>
                                        <a:schemeClr val="bg1"/>
                                      </p:to>
                                    </p:animClr>
                                    <p:animClr clrSpc="rgb" dir="cw">
                                      <p:cBhvr>
                                        <p:cTn id="7" dur="250" autoRev="1" fill="remove"/>
                                        <p:tgtEl>
                                          <p:spTgt spid="5">
                                            <p:txEl>
                                              <p:pRg st="0" end="0"/>
                                            </p:txEl>
                                          </p:spTgt>
                                        </p:tgtEl>
                                        <p:attrNameLst>
                                          <p:attrName>fillcolor</p:attrName>
                                        </p:attrNameLst>
                                      </p:cBhvr>
                                      <p:to>
                                        <a:schemeClr val="bg1"/>
                                      </p:to>
                                    </p:animClr>
                                    <p:set>
                                      <p:cBhvr>
                                        <p:cTn id="8" dur="250" autoRev="1" fill="remove"/>
                                        <p:tgtEl>
                                          <p:spTgt spid="5">
                                            <p:txEl>
                                              <p:pRg st="0" end="0"/>
                                            </p:txEl>
                                          </p:spTgt>
                                        </p:tgtEl>
                                        <p:attrNameLst>
                                          <p:attrName>fill.type</p:attrName>
                                        </p:attrNameLst>
                                      </p:cBhvr>
                                      <p:to>
                                        <p:strVal val="solid"/>
                                      </p:to>
                                    </p:set>
                                    <p:set>
                                      <p:cBhvr>
                                        <p:cTn id="9" dur="250" autoRev="1" fill="remove"/>
                                        <p:tgtEl>
                                          <p:spTgt spid="5">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remove" nodeType="clickEffect">
                                  <p:stCondLst>
                                    <p:cond delay="0"/>
                                  </p:stCondLst>
                                  <p:childTnLst>
                                    <p:animClr clrSpc="rgb" dir="cw">
                                      <p:cBhvr override="childStyle">
                                        <p:cTn id="13" dur="250" autoRev="1" fill="remove"/>
                                        <p:tgtEl>
                                          <p:spTgt spid="5">
                                            <p:txEl>
                                              <p:pRg st="3" end="3"/>
                                            </p:txEl>
                                          </p:spTgt>
                                        </p:tgtEl>
                                        <p:attrNameLst>
                                          <p:attrName>style.color</p:attrName>
                                        </p:attrNameLst>
                                      </p:cBhvr>
                                      <p:to>
                                        <a:schemeClr val="bg1"/>
                                      </p:to>
                                    </p:animClr>
                                    <p:animClr clrSpc="rgb" dir="cw">
                                      <p:cBhvr>
                                        <p:cTn id="14" dur="250" autoRev="1" fill="remove"/>
                                        <p:tgtEl>
                                          <p:spTgt spid="5">
                                            <p:txEl>
                                              <p:pRg st="3" end="3"/>
                                            </p:txEl>
                                          </p:spTgt>
                                        </p:tgtEl>
                                        <p:attrNameLst>
                                          <p:attrName>fillcolor</p:attrName>
                                        </p:attrNameLst>
                                      </p:cBhvr>
                                      <p:to>
                                        <a:schemeClr val="bg1"/>
                                      </p:to>
                                    </p:animClr>
                                    <p:set>
                                      <p:cBhvr>
                                        <p:cTn id="15" dur="250" autoRev="1" fill="remove"/>
                                        <p:tgtEl>
                                          <p:spTgt spid="5">
                                            <p:txEl>
                                              <p:pRg st="3" end="3"/>
                                            </p:txEl>
                                          </p:spTgt>
                                        </p:tgtEl>
                                        <p:attrNameLst>
                                          <p:attrName>fill.type</p:attrName>
                                        </p:attrNameLst>
                                      </p:cBhvr>
                                      <p:to>
                                        <p:strVal val="solid"/>
                                      </p:to>
                                    </p:set>
                                    <p:set>
                                      <p:cBhvr>
                                        <p:cTn id="16" dur="250" autoRev="1" fill="remove"/>
                                        <p:tgtEl>
                                          <p:spTgt spid="5">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90">
          <a:fgClr>
            <a:srgbClr val="FFFF66"/>
          </a:fgClr>
          <a:bgClr>
            <a:schemeClr val="bg1"/>
          </a:bgClr>
        </a:pattFill>
        <a:effectLst/>
      </p:bgPr>
    </p:bg>
    <p:spTree>
      <p:nvGrpSpPr>
        <p:cNvPr id="1" name=""/>
        <p:cNvGrpSpPr/>
        <p:nvPr/>
      </p:nvGrpSpPr>
      <p:grpSpPr>
        <a:xfrm>
          <a:off x="0" y="0"/>
          <a:ext cx="0" cy="0"/>
          <a:chOff x="0" y="0"/>
          <a:chExt cx="0" cy="0"/>
        </a:xfrm>
      </p:grpSpPr>
      <p:sp>
        <p:nvSpPr>
          <p:cNvPr id="2" name="TextBox 1"/>
          <p:cNvSpPr txBox="1"/>
          <p:nvPr/>
        </p:nvSpPr>
        <p:spPr>
          <a:xfrm>
            <a:off x="3220279" y="457200"/>
            <a:ext cx="5963478" cy="646331"/>
          </a:xfrm>
          <a:prstGeom prst="rect">
            <a:avLst/>
          </a:prstGeom>
          <a:noFill/>
        </p:spPr>
        <p:txBody>
          <a:bodyPr wrap="square" rtlCol="0">
            <a:spAutoFit/>
          </a:bodyPr>
          <a:lstStyle/>
          <a:p>
            <a:pPr marL="571500" indent="-571500" algn="r" rtl="1">
              <a:spcBef>
                <a:spcPct val="0"/>
              </a:spcBef>
              <a:buFont typeface="Wingdings" panose="05000000000000000000" pitchFamily="2" charset="2"/>
              <a:buChar char="ü"/>
            </a:pPr>
            <a:r>
              <a:rPr lang="fa-IR" sz="3600" dirty="0">
                <a:solidFill>
                  <a:schemeClr val="accent2">
                    <a:lumMod val="75000"/>
                  </a:schemeClr>
                </a:solidFill>
                <a:cs typeface="EntezareZohoor B4" panose="00000700000000000000" pitchFamily="2" charset="-78"/>
              </a:rPr>
              <a:t>پرسش اصلی بحث</a:t>
            </a:r>
            <a:endParaRPr lang="en-US" sz="3600" dirty="0">
              <a:solidFill>
                <a:schemeClr val="accent2">
                  <a:lumMod val="75000"/>
                </a:schemeClr>
              </a:solidFill>
              <a:cs typeface="EntezareZohoor B4" panose="00000700000000000000" pitchFamily="2" charset="-78"/>
            </a:endParaRPr>
          </a:p>
        </p:txBody>
      </p:sp>
      <p:sp>
        <p:nvSpPr>
          <p:cNvPr id="3" name="TextBox 2"/>
          <p:cNvSpPr txBox="1"/>
          <p:nvPr/>
        </p:nvSpPr>
        <p:spPr>
          <a:xfrm>
            <a:off x="735498" y="1311965"/>
            <a:ext cx="8050696" cy="3477875"/>
          </a:xfrm>
          <a:prstGeom prst="rect">
            <a:avLst/>
          </a:prstGeom>
          <a:noFill/>
        </p:spPr>
        <p:txBody>
          <a:bodyPr wrap="square" rtlCol="0">
            <a:spAutoFit/>
          </a:bodyPr>
          <a:lstStyle/>
          <a:p>
            <a:pPr algn="just" rtl="1">
              <a:lnSpc>
                <a:spcPct val="150000"/>
              </a:lnSpc>
            </a:pPr>
            <a:r>
              <a:rPr lang="fa-IR" sz="2200" dirty="0">
                <a:solidFill>
                  <a:schemeClr val="bg1"/>
                </a:solidFill>
                <a:cs typeface="2  Titr" panose="00000700000000000000" pitchFamily="2" charset="-78"/>
              </a:rPr>
              <a:t>پرسش اصلی ما در این نوشتار این است که با گسترش مسائل فقه حکومتی و لزوم پاسخگویی روش </a:t>
            </a:r>
            <a:r>
              <a:rPr lang="fa-IR" sz="2200" dirty="0" err="1">
                <a:solidFill>
                  <a:schemeClr val="bg1"/>
                </a:solidFill>
                <a:cs typeface="2  Titr" panose="00000700000000000000" pitchFamily="2" charset="-78"/>
              </a:rPr>
              <a:t>مند</a:t>
            </a:r>
            <a:r>
              <a:rPr lang="fa-IR" sz="2200" dirty="0">
                <a:solidFill>
                  <a:schemeClr val="bg1"/>
                </a:solidFill>
                <a:cs typeface="2  Titr" panose="00000700000000000000" pitchFamily="2" charset="-78"/>
              </a:rPr>
              <a:t> به آنها: </a:t>
            </a:r>
            <a:endParaRPr lang="en-US" sz="2200" dirty="0">
              <a:solidFill>
                <a:schemeClr val="bg1"/>
              </a:solidFill>
              <a:cs typeface="2  Titr" panose="00000700000000000000" pitchFamily="2" charset="-78"/>
            </a:endParaRPr>
          </a:p>
          <a:p>
            <a:pPr marL="457200" lvl="0" indent="-457200" algn="just" rtl="1">
              <a:lnSpc>
                <a:spcPct val="200000"/>
              </a:lnSpc>
              <a:buFont typeface="Wingdings" panose="05000000000000000000" pitchFamily="2" charset="2"/>
              <a:buChar char="§"/>
            </a:pPr>
            <a:r>
              <a:rPr lang="fa-IR" sz="2200" dirty="0">
                <a:solidFill>
                  <a:schemeClr val="bg1"/>
                </a:solidFill>
                <a:cs typeface="2  Titr" panose="00000700000000000000" pitchFamily="2" charset="-78"/>
              </a:rPr>
              <a:t>آیا </a:t>
            </a:r>
            <a:r>
              <a:rPr lang="fa-IR" sz="2200" dirty="0">
                <a:solidFill>
                  <a:srgbClr val="FF0000"/>
                </a:solidFill>
                <a:cs typeface="2  Titr" panose="00000700000000000000" pitchFamily="2" charset="-78"/>
              </a:rPr>
              <a:t>همین اصول فقه </a:t>
            </a:r>
            <a:r>
              <a:rPr lang="fa-IR" sz="2200" dirty="0">
                <a:solidFill>
                  <a:schemeClr val="bg1"/>
                </a:solidFill>
                <a:cs typeface="2  Titr" panose="00000700000000000000" pitchFamily="2" charset="-78"/>
              </a:rPr>
              <a:t>موجود می تواند پاسخگوی نیازهای حکومت اسلامی باشد و صرفاً تعمق بیشتری در مباحث آن لازم است؟</a:t>
            </a:r>
            <a:endParaRPr lang="en-US" sz="2200" dirty="0">
              <a:solidFill>
                <a:schemeClr val="bg1"/>
              </a:solidFill>
              <a:cs typeface="2  Titr" panose="00000700000000000000" pitchFamily="2" charset="-78"/>
            </a:endParaRPr>
          </a:p>
          <a:p>
            <a:pPr marL="457200" lvl="0" indent="-457200" algn="just" rtl="1">
              <a:lnSpc>
                <a:spcPct val="200000"/>
              </a:lnSpc>
              <a:buFont typeface="Wingdings" panose="05000000000000000000" pitchFamily="2" charset="2"/>
              <a:buChar char="§"/>
            </a:pPr>
            <a:r>
              <a:rPr lang="fa-IR" sz="2200" dirty="0">
                <a:solidFill>
                  <a:schemeClr val="bg1"/>
                </a:solidFill>
                <a:cs typeface="2  Titr" panose="00000700000000000000" pitchFamily="2" charset="-78"/>
              </a:rPr>
              <a:t>یا اساساً بایستی </a:t>
            </a:r>
            <a:r>
              <a:rPr lang="fa-IR" sz="2200" dirty="0">
                <a:solidFill>
                  <a:srgbClr val="FF0000"/>
                </a:solidFill>
                <a:cs typeface="2  Titr" panose="00000700000000000000" pitchFamily="2" charset="-78"/>
              </a:rPr>
              <a:t>اصول و ضوابطی مستقل </a:t>
            </a:r>
            <a:r>
              <a:rPr lang="fa-IR" sz="2200" dirty="0">
                <a:solidFill>
                  <a:schemeClr val="bg1"/>
                </a:solidFill>
                <a:cs typeface="2  Titr" panose="00000700000000000000" pitchFamily="2" charset="-78"/>
              </a:rPr>
              <a:t>از اصول متعارف تهیه گردد؟</a:t>
            </a:r>
            <a:endParaRPr lang="en-US" sz="2200" dirty="0">
              <a:solidFill>
                <a:schemeClr val="bg1"/>
              </a:solidFill>
              <a:cs typeface="2  Titr" panose="00000700000000000000" pitchFamily="2" charset="-78"/>
            </a:endParaRPr>
          </a:p>
          <a:p>
            <a:endParaRPr lang="en-US" sz="2200" dirty="0"/>
          </a:p>
        </p:txBody>
      </p:sp>
      <p:sp>
        <p:nvSpPr>
          <p:cNvPr id="5" name="TextBox 4"/>
          <p:cNvSpPr txBox="1"/>
          <p:nvPr/>
        </p:nvSpPr>
        <p:spPr>
          <a:xfrm>
            <a:off x="735498" y="4789218"/>
            <a:ext cx="7851911" cy="1938992"/>
          </a:xfrm>
          <a:prstGeom prst="rect">
            <a:avLst/>
          </a:prstGeom>
          <a:noFill/>
        </p:spPr>
        <p:txBody>
          <a:bodyPr wrap="square" rtlCol="0">
            <a:spAutoFit/>
          </a:bodyPr>
          <a:lstStyle/>
          <a:p>
            <a:pPr algn="just" rtl="1">
              <a:lnSpc>
                <a:spcPct val="150000"/>
              </a:lnSpc>
            </a:pPr>
            <a:r>
              <a:rPr lang="fa-IR" sz="2000" dirty="0">
                <a:solidFill>
                  <a:schemeClr val="bg1"/>
                </a:solidFill>
                <a:cs typeface="2  Titr" panose="00000700000000000000" pitchFamily="2" charset="-78"/>
              </a:rPr>
              <a:t>در پاسخ به این پرسش نظرات مختلفی مطرح گردیده که </a:t>
            </a:r>
            <a:r>
              <a:rPr lang="fa-IR" sz="2000" dirty="0" err="1">
                <a:solidFill>
                  <a:schemeClr val="accent1">
                    <a:lumMod val="75000"/>
                  </a:schemeClr>
                </a:solidFill>
                <a:cs typeface="2  Titr" panose="00000700000000000000" pitchFamily="2" charset="-78"/>
              </a:rPr>
              <a:t>طیفی</a:t>
            </a:r>
            <a:r>
              <a:rPr lang="fa-IR" sz="2000" dirty="0">
                <a:solidFill>
                  <a:schemeClr val="accent1">
                    <a:lumMod val="75000"/>
                  </a:schemeClr>
                </a:solidFill>
                <a:cs typeface="2  Titr" panose="00000700000000000000" pitchFamily="2" charset="-78"/>
              </a:rPr>
              <a:t> از </a:t>
            </a:r>
            <a:r>
              <a:rPr lang="fa-IR" sz="2000" dirty="0" err="1">
                <a:solidFill>
                  <a:schemeClr val="accent1">
                    <a:lumMod val="75000"/>
                  </a:schemeClr>
                </a:solidFill>
                <a:cs typeface="2  Titr" panose="00000700000000000000" pitchFamily="2" charset="-78"/>
              </a:rPr>
              <a:t>بساطت</a:t>
            </a:r>
            <a:r>
              <a:rPr lang="fa-IR" sz="2000" dirty="0">
                <a:solidFill>
                  <a:schemeClr val="accent1">
                    <a:lumMod val="75000"/>
                  </a:schemeClr>
                </a:solidFill>
                <a:cs typeface="2  Titr" panose="00000700000000000000" pitchFamily="2" charset="-78"/>
              </a:rPr>
              <a:t> تا پیچیدگی</a:t>
            </a:r>
            <a:r>
              <a:rPr lang="fa-IR" sz="2000" dirty="0">
                <a:solidFill>
                  <a:schemeClr val="bg1"/>
                </a:solidFill>
                <a:cs typeface="2  Titr" panose="00000700000000000000" pitchFamily="2" charset="-78"/>
              </a:rPr>
              <a:t> بسیار را شکل داده </a:t>
            </a:r>
            <a:r>
              <a:rPr lang="fa-IR" sz="2000" dirty="0" err="1">
                <a:solidFill>
                  <a:schemeClr val="bg1"/>
                </a:solidFill>
                <a:cs typeface="2  Titr" panose="00000700000000000000" pitchFamily="2" charset="-78"/>
              </a:rPr>
              <a:t>اند</a:t>
            </a:r>
            <a:r>
              <a:rPr lang="fa-IR" sz="2000" dirty="0">
                <a:solidFill>
                  <a:schemeClr val="bg1"/>
                </a:solidFill>
                <a:cs typeface="2  Titr" panose="00000700000000000000" pitchFamily="2" charset="-78"/>
              </a:rPr>
              <a:t>.</a:t>
            </a:r>
            <a:endParaRPr lang="en-US" sz="2000" dirty="0">
              <a:solidFill>
                <a:schemeClr val="bg1"/>
              </a:solidFill>
              <a:cs typeface="2  Titr" panose="00000700000000000000" pitchFamily="2" charset="-78"/>
            </a:endParaRPr>
          </a:p>
          <a:p>
            <a:pPr algn="just" rtl="1">
              <a:lnSpc>
                <a:spcPct val="150000"/>
              </a:lnSpc>
            </a:pPr>
            <a:r>
              <a:rPr lang="fa-IR" sz="2000" dirty="0">
                <a:solidFill>
                  <a:schemeClr val="bg1"/>
                </a:solidFill>
                <a:cs typeface="2  Titr" panose="00000700000000000000" pitchFamily="2" charset="-78"/>
              </a:rPr>
              <a:t>ما در این نوشتار مختصر به بیان آراء و نظرات </a:t>
            </a:r>
            <a:r>
              <a:rPr lang="fa-IR" sz="2000" u="sng" dirty="0" err="1">
                <a:solidFill>
                  <a:schemeClr val="accent1">
                    <a:lumMod val="75000"/>
                  </a:schemeClr>
                </a:solidFill>
                <a:cs typeface="2  Titr" panose="00000700000000000000" pitchFamily="2" charset="-78"/>
              </a:rPr>
              <a:t>حجۀ</a:t>
            </a:r>
            <a:r>
              <a:rPr lang="fa-IR" sz="2000" u="sng" dirty="0">
                <a:solidFill>
                  <a:schemeClr val="accent1">
                    <a:lumMod val="75000"/>
                  </a:schemeClr>
                </a:solidFill>
                <a:cs typeface="2  Titr" panose="00000700000000000000" pitchFamily="2" charset="-78"/>
              </a:rPr>
              <a:t> </a:t>
            </a:r>
            <a:r>
              <a:rPr lang="fa-IR" sz="2000" u="sng" dirty="0" err="1">
                <a:solidFill>
                  <a:schemeClr val="accent1">
                    <a:lumMod val="75000"/>
                  </a:schemeClr>
                </a:solidFill>
                <a:cs typeface="2  Titr" panose="00000700000000000000" pitchFamily="2" charset="-78"/>
              </a:rPr>
              <a:t>الاسلام</a:t>
            </a:r>
            <a:r>
              <a:rPr lang="fa-IR" sz="2000" u="sng" dirty="0">
                <a:solidFill>
                  <a:schemeClr val="accent1">
                    <a:lumMod val="75000"/>
                  </a:schemeClr>
                </a:solidFill>
                <a:cs typeface="2  Titr" panose="00000700000000000000" pitchFamily="2" charset="-78"/>
              </a:rPr>
              <a:t> </a:t>
            </a:r>
            <a:r>
              <a:rPr lang="fa-IR" sz="2000" u="sng" dirty="0" smtClean="0">
                <a:solidFill>
                  <a:schemeClr val="accent1">
                    <a:lumMod val="75000"/>
                  </a:schemeClr>
                </a:solidFill>
                <a:cs typeface="2  Titr" panose="00000700000000000000" pitchFamily="2" charset="-78"/>
              </a:rPr>
              <a:t>میرباقری</a:t>
            </a:r>
            <a:r>
              <a:rPr lang="fa-IR" sz="2000" u="sng" dirty="0" smtClean="0">
                <a:solidFill>
                  <a:schemeClr val="bg1"/>
                </a:solidFill>
                <a:cs typeface="2  Titr" panose="00000700000000000000" pitchFamily="2" charset="-78"/>
              </a:rPr>
              <a:t> </a:t>
            </a:r>
            <a:r>
              <a:rPr lang="fa-IR" sz="2000" dirty="0">
                <a:solidFill>
                  <a:schemeClr val="bg1"/>
                </a:solidFill>
                <a:cs typeface="2  Titr" panose="00000700000000000000" pitchFamily="2" charset="-78"/>
              </a:rPr>
              <a:t>در پاسخ به پرسش و برخی مقدمات لازم آن می پردازیم</a:t>
            </a:r>
            <a:r>
              <a:rPr lang="fa-IR" sz="2000" dirty="0" smtClean="0">
                <a:solidFill>
                  <a:schemeClr val="bg1"/>
                </a:solidFill>
                <a:cs typeface="2  Titr" panose="00000700000000000000" pitchFamily="2" charset="-78"/>
              </a:rPr>
              <a:t>.</a:t>
            </a:r>
            <a:endParaRPr lang="en-US" sz="2000" dirty="0">
              <a:solidFill>
                <a:schemeClr val="bg1"/>
              </a:solidFill>
              <a:cs typeface="2  Titr" panose="00000700000000000000" pitchFamily="2" charset="-78"/>
            </a:endParaRPr>
          </a:p>
        </p:txBody>
      </p:sp>
    </p:spTree>
    <p:extLst>
      <p:ext uri="{BB962C8B-B14F-4D97-AF65-F5344CB8AC3E}">
        <p14:creationId xmlns:p14="http://schemas.microsoft.com/office/powerpoint/2010/main" val="95514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2" presetClass="emph" presetSubtype="0" fill="hold" nodeType="clickEffect">
                                  <p:stCondLst>
                                    <p:cond delay="0"/>
                                  </p:stCondLst>
                                  <p:childTnLst>
                                    <p:animRot by="120000">
                                      <p:cBhvr>
                                        <p:cTn id="19" dur="100" fill="hold">
                                          <p:stCondLst>
                                            <p:cond delay="0"/>
                                          </p:stCondLst>
                                        </p:cTn>
                                        <p:tgtEl>
                                          <p:spTgt spid="3">
                                            <p:txEl>
                                              <p:pRg st="1" end="1"/>
                                            </p:txEl>
                                          </p:spTgt>
                                        </p:tgtEl>
                                        <p:attrNameLst>
                                          <p:attrName>r</p:attrName>
                                        </p:attrNameLst>
                                      </p:cBhvr>
                                    </p:animRot>
                                    <p:animRot by="-240000">
                                      <p:cBhvr>
                                        <p:cTn id="20" dur="200" fill="hold">
                                          <p:stCondLst>
                                            <p:cond delay="200"/>
                                          </p:stCondLst>
                                        </p:cTn>
                                        <p:tgtEl>
                                          <p:spTgt spid="3">
                                            <p:txEl>
                                              <p:pRg st="1" end="1"/>
                                            </p:txEl>
                                          </p:spTgt>
                                        </p:tgtEl>
                                        <p:attrNameLst>
                                          <p:attrName>r</p:attrName>
                                        </p:attrNameLst>
                                      </p:cBhvr>
                                    </p:animRot>
                                    <p:animRot by="240000">
                                      <p:cBhvr>
                                        <p:cTn id="21" dur="200" fill="hold">
                                          <p:stCondLst>
                                            <p:cond delay="400"/>
                                          </p:stCondLst>
                                        </p:cTn>
                                        <p:tgtEl>
                                          <p:spTgt spid="3">
                                            <p:txEl>
                                              <p:pRg st="1" end="1"/>
                                            </p:txEl>
                                          </p:spTgt>
                                        </p:tgtEl>
                                        <p:attrNameLst>
                                          <p:attrName>r</p:attrName>
                                        </p:attrNameLst>
                                      </p:cBhvr>
                                    </p:animRot>
                                    <p:animRot by="-240000">
                                      <p:cBhvr>
                                        <p:cTn id="22" dur="200" fill="hold">
                                          <p:stCondLst>
                                            <p:cond delay="600"/>
                                          </p:stCondLst>
                                        </p:cTn>
                                        <p:tgtEl>
                                          <p:spTgt spid="3">
                                            <p:txEl>
                                              <p:pRg st="1" end="1"/>
                                            </p:txEl>
                                          </p:spTgt>
                                        </p:tgtEl>
                                        <p:attrNameLst>
                                          <p:attrName>r</p:attrName>
                                        </p:attrNameLst>
                                      </p:cBhvr>
                                    </p:animRot>
                                    <p:animRot by="120000">
                                      <p:cBhvr>
                                        <p:cTn id="23" dur="200" fill="hold">
                                          <p:stCondLst>
                                            <p:cond delay="800"/>
                                          </p:stCondLst>
                                        </p:cTn>
                                        <p:tgtEl>
                                          <p:spTgt spid="3">
                                            <p:txEl>
                                              <p:pRg st="1" end="1"/>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32" presetClass="emph" presetSubtype="0" fill="hold" nodeType="clickEffect">
                                  <p:stCondLst>
                                    <p:cond delay="0"/>
                                  </p:stCondLst>
                                  <p:childTnLst>
                                    <p:animRot by="120000">
                                      <p:cBhvr>
                                        <p:cTn id="27" dur="100" fill="hold">
                                          <p:stCondLst>
                                            <p:cond delay="0"/>
                                          </p:stCondLst>
                                        </p:cTn>
                                        <p:tgtEl>
                                          <p:spTgt spid="3">
                                            <p:txEl>
                                              <p:pRg st="2" end="2"/>
                                            </p:txEl>
                                          </p:spTgt>
                                        </p:tgtEl>
                                        <p:attrNameLst>
                                          <p:attrName>r</p:attrName>
                                        </p:attrNameLst>
                                      </p:cBhvr>
                                    </p:animRot>
                                    <p:animRot by="-240000">
                                      <p:cBhvr>
                                        <p:cTn id="28" dur="200" fill="hold">
                                          <p:stCondLst>
                                            <p:cond delay="200"/>
                                          </p:stCondLst>
                                        </p:cTn>
                                        <p:tgtEl>
                                          <p:spTgt spid="3">
                                            <p:txEl>
                                              <p:pRg st="2" end="2"/>
                                            </p:txEl>
                                          </p:spTgt>
                                        </p:tgtEl>
                                        <p:attrNameLst>
                                          <p:attrName>r</p:attrName>
                                        </p:attrNameLst>
                                      </p:cBhvr>
                                    </p:animRot>
                                    <p:animRot by="240000">
                                      <p:cBhvr>
                                        <p:cTn id="29" dur="200" fill="hold">
                                          <p:stCondLst>
                                            <p:cond delay="400"/>
                                          </p:stCondLst>
                                        </p:cTn>
                                        <p:tgtEl>
                                          <p:spTgt spid="3">
                                            <p:txEl>
                                              <p:pRg st="2" end="2"/>
                                            </p:txEl>
                                          </p:spTgt>
                                        </p:tgtEl>
                                        <p:attrNameLst>
                                          <p:attrName>r</p:attrName>
                                        </p:attrNameLst>
                                      </p:cBhvr>
                                    </p:animRot>
                                    <p:animRot by="-240000">
                                      <p:cBhvr>
                                        <p:cTn id="30" dur="200" fill="hold">
                                          <p:stCondLst>
                                            <p:cond delay="600"/>
                                          </p:stCondLst>
                                        </p:cTn>
                                        <p:tgtEl>
                                          <p:spTgt spid="3">
                                            <p:txEl>
                                              <p:pRg st="2" end="2"/>
                                            </p:txEl>
                                          </p:spTgt>
                                        </p:tgtEl>
                                        <p:attrNameLst>
                                          <p:attrName>r</p:attrName>
                                        </p:attrNameLst>
                                      </p:cBhvr>
                                    </p:animRot>
                                    <p:animRot by="120000">
                                      <p:cBhvr>
                                        <p:cTn id="31" dur="200" fill="hold">
                                          <p:stCondLst>
                                            <p:cond delay="800"/>
                                          </p:stCondLst>
                                        </p:cTn>
                                        <p:tgtEl>
                                          <p:spTgt spid="3">
                                            <p:txEl>
                                              <p:pRg st="2" end="2"/>
                                            </p:txEl>
                                          </p:spTgt>
                                        </p:tgtEl>
                                        <p:attrNameLst>
                                          <p:attrName>r</p:attrName>
                                        </p:attrNameLst>
                                      </p:cBhvr>
                                    </p:animRo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randombar(horizontal)">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90">
          <a:fgClr>
            <a:srgbClr val="FFFF66"/>
          </a:fgClr>
          <a:bgClr>
            <a:schemeClr val="bg1"/>
          </a:bgClr>
        </a:pattFill>
        <a:effectLst/>
      </p:bgPr>
    </p:bg>
    <p:spTree>
      <p:nvGrpSpPr>
        <p:cNvPr id="1" name=""/>
        <p:cNvGrpSpPr/>
        <p:nvPr/>
      </p:nvGrpSpPr>
      <p:grpSpPr>
        <a:xfrm>
          <a:off x="0" y="0"/>
          <a:ext cx="0" cy="0"/>
          <a:chOff x="0" y="0"/>
          <a:chExt cx="0" cy="0"/>
        </a:xfrm>
      </p:grpSpPr>
      <p:sp>
        <p:nvSpPr>
          <p:cNvPr id="5" name="TextBox 4"/>
          <p:cNvSpPr txBox="1"/>
          <p:nvPr/>
        </p:nvSpPr>
        <p:spPr>
          <a:xfrm>
            <a:off x="1763486" y="3592283"/>
            <a:ext cx="7075714" cy="523220"/>
          </a:xfrm>
          <a:prstGeom prst="rect">
            <a:avLst/>
          </a:prstGeom>
          <a:noFill/>
        </p:spPr>
        <p:txBody>
          <a:bodyPr wrap="square" rtlCol="0">
            <a:spAutoFit/>
          </a:bodyPr>
          <a:lstStyle/>
          <a:p>
            <a:endParaRPr lang="en-US" sz="2800" dirty="0">
              <a:solidFill>
                <a:schemeClr val="bg1"/>
              </a:solidFill>
              <a:cs typeface="2  Titr" panose="00000700000000000000" pitchFamily="2" charset="-78"/>
            </a:endParaRPr>
          </a:p>
        </p:txBody>
      </p:sp>
      <p:sp>
        <p:nvSpPr>
          <p:cNvPr id="6" name="TextBox 5"/>
          <p:cNvSpPr txBox="1"/>
          <p:nvPr/>
        </p:nvSpPr>
        <p:spPr>
          <a:xfrm>
            <a:off x="2522661" y="482759"/>
            <a:ext cx="6923314" cy="646331"/>
          </a:xfrm>
          <a:prstGeom prst="rect">
            <a:avLst/>
          </a:prstGeom>
          <a:noFill/>
        </p:spPr>
        <p:txBody>
          <a:bodyPr wrap="square" rtlCol="0">
            <a:spAutoFit/>
          </a:bodyPr>
          <a:lstStyle/>
          <a:p>
            <a:pPr marL="571500" indent="-571500" algn="r" rtl="1">
              <a:buFont typeface="Wingdings" panose="05000000000000000000" pitchFamily="2" charset="2"/>
              <a:buChar char="ü"/>
            </a:pPr>
            <a:r>
              <a:rPr lang="fa-IR" sz="3600" dirty="0">
                <a:solidFill>
                  <a:schemeClr val="accent2">
                    <a:lumMod val="75000"/>
                  </a:schemeClr>
                </a:solidFill>
                <a:cs typeface="EntezareZohoor B4" panose="00000700000000000000" pitchFamily="2" charset="-78"/>
              </a:rPr>
              <a:t>خلاصه </a:t>
            </a:r>
            <a:r>
              <a:rPr lang="fa-IR" sz="3600" dirty="0" err="1" smtClean="0">
                <a:solidFill>
                  <a:schemeClr val="accent2">
                    <a:lumMod val="75000"/>
                  </a:schemeClr>
                </a:solidFill>
                <a:cs typeface="EntezareZohoor B4" panose="00000700000000000000" pitchFamily="2" charset="-78"/>
              </a:rPr>
              <a:t>مدّعـا</a:t>
            </a:r>
            <a:endParaRPr lang="en-US" sz="3600" dirty="0">
              <a:solidFill>
                <a:schemeClr val="accent2">
                  <a:lumMod val="75000"/>
                </a:schemeClr>
              </a:solidFill>
              <a:cs typeface="EntezareZohoor B4" panose="00000700000000000000" pitchFamily="2" charset="-78"/>
            </a:endParaRPr>
          </a:p>
        </p:txBody>
      </p:sp>
      <p:sp>
        <p:nvSpPr>
          <p:cNvPr id="7" name="TextBox 6"/>
          <p:cNvSpPr txBox="1"/>
          <p:nvPr/>
        </p:nvSpPr>
        <p:spPr>
          <a:xfrm>
            <a:off x="484650" y="1405582"/>
            <a:ext cx="8500324" cy="3477875"/>
          </a:xfrm>
          <a:prstGeom prst="rect">
            <a:avLst/>
          </a:prstGeom>
          <a:noFill/>
        </p:spPr>
        <p:txBody>
          <a:bodyPr wrap="square" rtlCol="0">
            <a:spAutoFit/>
          </a:bodyPr>
          <a:lstStyle/>
          <a:p>
            <a:pPr algn="just" rtl="1">
              <a:lnSpc>
                <a:spcPct val="200000"/>
              </a:lnSpc>
            </a:pPr>
            <a:r>
              <a:rPr lang="fa-IR" sz="2200" dirty="0">
                <a:solidFill>
                  <a:schemeClr val="bg1"/>
                </a:solidFill>
                <a:cs typeface="2  Titr" panose="00000700000000000000" pitchFamily="2" charset="-78"/>
              </a:rPr>
              <a:t>به طور خلاصه مدعای </a:t>
            </a:r>
            <a:r>
              <a:rPr lang="fa-IR" sz="2200" dirty="0" smtClean="0">
                <a:solidFill>
                  <a:schemeClr val="bg1"/>
                </a:solidFill>
                <a:cs typeface="2  Titr" panose="00000700000000000000" pitchFamily="2" charset="-78"/>
              </a:rPr>
              <a:t>ایشان این </a:t>
            </a:r>
            <a:r>
              <a:rPr lang="fa-IR" sz="2200" dirty="0">
                <a:solidFill>
                  <a:schemeClr val="bg1"/>
                </a:solidFill>
                <a:cs typeface="2  Titr" panose="00000700000000000000" pitchFamily="2" charset="-78"/>
              </a:rPr>
              <a:t>است که نه تنها اصول فقه موجود برای پاسخگویی به مسائل فقه حکومتی کافی نیست بلکه </a:t>
            </a:r>
            <a:r>
              <a:rPr lang="fa-IR" sz="2200" dirty="0">
                <a:solidFill>
                  <a:srgbClr val="FF0000"/>
                </a:solidFill>
                <a:cs typeface="2  Titr" panose="00000700000000000000" pitchFamily="2" charset="-78"/>
              </a:rPr>
              <a:t>اساساً دستگاه فقه و </a:t>
            </a:r>
            <a:r>
              <a:rPr lang="fa-IR" sz="2200" dirty="0" err="1" smtClean="0">
                <a:solidFill>
                  <a:srgbClr val="FF0000"/>
                </a:solidFill>
                <a:cs typeface="2  Titr" panose="00000700000000000000" pitchFamily="2" charset="-78"/>
              </a:rPr>
              <a:t>تفقّه</a:t>
            </a:r>
            <a:r>
              <a:rPr lang="fa-IR" sz="2200" dirty="0" smtClean="0">
                <a:solidFill>
                  <a:srgbClr val="FF0000"/>
                </a:solidFill>
                <a:cs typeface="2  Titr" panose="00000700000000000000" pitchFamily="2" charset="-78"/>
              </a:rPr>
              <a:t> </a:t>
            </a:r>
            <a:r>
              <a:rPr lang="fa-IR" sz="2200" dirty="0">
                <a:solidFill>
                  <a:srgbClr val="FF0000"/>
                </a:solidFill>
                <a:cs typeface="2  Titr" panose="00000700000000000000" pitchFamily="2" charset="-78"/>
              </a:rPr>
              <a:t>ما ظرفیت لازم برای پاسخگویی به مسائل زمانه را ندارد</a:t>
            </a:r>
            <a:r>
              <a:rPr lang="fa-IR" sz="2200" dirty="0">
                <a:solidFill>
                  <a:schemeClr val="bg1"/>
                </a:solidFill>
                <a:cs typeface="2  Titr" panose="00000700000000000000" pitchFamily="2" charset="-78"/>
              </a:rPr>
              <a:t> و این بخاطر </a:t>
            </a:r>
            <a:r>
              <a:rPr lang="fa-IR" sz="2200" dirty="0">
                <a:solidFill>
                  <a:schemeClr val="accent1">
                    <a:lumMod val="75000"/>
                  </a:schemeClr>
                </a:solidFill>
                <a:cs typeface="2  Titr" panose="00000700000000000000" pitchFamily="2" charset="-78"/>
              </a:rPr>
              <a:t>نقیصه های مبنایی و روشی </a:t>
            </a:r>
            <a:r>
              <a:rPr lang="fa-IR" sz="2200" dirty="0">
                <a:solidFill>
                  <a:schemeClr val="bg1"/>
                </a:solidFill>
                <a:cs typeface="2  Titr" panose="00000700000000000000" pitchFamily="2" charset="-78"/>
              </a:rPr>
              <a:t>است که در فقه و به تبع آن در اصول فقه وجود دارد.</a:t>
            </a:r>
            <a:endParaRPr lang="en-US" sz="2200" dirty="0">
              <a:solidFill>
                <a:schemeClr val="bg1"/>
              </a:solidFill>
              <a:cs typeface="2  Titr" panose="00000700000000000000" pitchFamily="2" charset="-78"/>
            </a:endParaRPr>
          </a:p>
          <a:p>
            <a:pPr algn="just" rtl="1">
              <a:lnSpc>
                <a:spcPct val="200000"/>
              </a:lnSpc>
            </a:pPr>
            <a:r>
              <a:rPr lang="fa-IR" sz="2200" dirty="0">
                <a:solidFill>
                  <a:schemeClr val="bg1"/>
                </a:solidFill>
                <a:cs typeface="2  Titr" panose="00000700000000000000" pitchFamily="2" charset="-78"/>
              </a:rPr>
              <a:t>در ادامه به </a:t>
            </a:r>
            <a:r>
              <a:rPr lang="fa-IR" sz="2200" dirty="0" err="1" smtClean="0">
                <a:solidFill>
                  <a:schemeClr val="bg1"/>
                </a:solidFill>
                <a:cs typeface="2  Titr" panose="00000700000000000000" pitchFamily="2" charset="-78"/>
              </a:rPr>
              <a:t>خشی</a:t>
            </a:r>
            <a:r>
              <a:rPr lang="fa-IR" sz="2200" dirty="0" smtClean="0">
                <a:solidFill>
                  <a:schemeClr val="bg1"/>
                </a:solidFill>
                <a:cs typeface="2  Titr" panose="00000700000000000000" pitchFamily="2" charset="-78"/>
              </a:rPr>
              <a:t> از نظرات ایشان </a:t>
            </a:r>
            <a:r>
              <a:rPr lang="fa-IR" sz="2200" dirty="0">
                <a:solidFill>
                  <a:schemeClr val="bg1"/>
                </a:solidFill>
                <a:cs typeface="2  Titr" panose="00000700000000000000" pitchFamily="2" charset="-78"/>
              </a:rPr>
              <a:t>اشاره می </a:t>
            </a:r>
            <a:r>
              <a:rPr lang="fa-IR" sz="2200" dirty="0" err="1">
                <a:solidFill>
                  <a:schemeClr val="bg1"/>
                </a:solidFill>
                <a:cs typeface="2  Titr" panose="00000700000000000000" pitchFamily="2" charset="-78"/>
              </a:rPr>
              <a:t>نمائیم</a:t>
            </a:r>
            <a:r>
              <a:rPr lang="fa-IR" sz="2200" dirty="0">
                <a:solidFill>
                  <a:schemeClr val="bg1"/>
                </a:solidFill>
                <a:cs typeface="2  Titr" panose="00000700000000000000" pitchFamily="2" charset="-78"/>
              </a:rPr>
              <a:t>.</a:t>
            </a:r>
            <a:endParaRPr lang="en-US" sz="2200" dirty="0">
              <a:solidFill>
                <a:schemeClr val="bg1"/>
              </a:solidFill>
              <a:cs typeface="2  Titr" panose="00000700000000000000" pitchFamily="2" charset="-78"/>
            </a:endParaRPr>
          </a:p>
        </p:txBody>
      </p:sp>
    </p:spTree>
    <p:extLst>
      <p:ext uri="{BB962C8B-B14F-4D97-AF65-F5344CB8AC3E}">
        <p14:creationId xmlns:p14="http://schemas.microsoft.com/office/powerpoint/2010/main" val="2244751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pct90">
          <a:fgClr>
            <a:srgbClr val="FFFF66"/>
          </a:fgClr>
          <a:bgClr>
            <a:schemeClr val="bg1"/>
          </a:bgClr>
        </a:pattFill>
        <a:effectLst/>
      </p:bgPr>
    </p:bg>
    <p:spTree>
      <p:nvGrpSpPr>
        <p:cNvPr id="1" name=""/>
        <p:cNvGrpSpPr/>
        <p:nvPr/>
      </p:nvGrpSpPr>
      <p:grpSpPr>
        <a:xfrm>
          <a:off x="0" y="0"/>
          <a:ext cx="0" cy="0"/>
          <a:chOff x="0" y="0"/>
          <a:chExt cx="0" cy="0"/>
        </a:xfrm>
      </p:grpSpPr>
      <p:sp>
        <p:nvSpPr>
          <p:cNvPr id="4" name="TextBox 3"/>
          <p:cNvSpPr txBox="1"/>
          <p:nvPr/>
        </p:nvSpPr>
        <p:spPr>
          <a:xfrm>
            <a:off x="1868553" y="345847"/>
            <a:ext cx="7553731" cy="646331"/>
          </a:xfrm>
          <a:prstGeom prst="rect">
            <a:avLst/>
          </a:prstGeom>
          <a:noFill/>
        </p:spPr>
        <p:txBody>
          <a:bodyPr wrap="square" rtlCol="0">
            <a:spAutoFit/>
          </a:bodyPr>
          <a:lstStyle/>
          <a:p>
            <a:pPr marL="571500" lvl="0" indent="-571500" rtl="1">
              <a:buFont typeface="Wingdings" panose="05000000000000000000" pitchFamily="2" charset="2"/>
              <a:buChar char="ü"/>
            </a:pPr>
            <a:r>
              <a:rPr lang="fa-IR" sz="3600" dirty="0">
                <a:solidFill>
                  <a:schemeClr val="accent2">
                    <a:lumMod val="75000"/>
                  </a:schemeClr>
                </a:solidFill>
                <a:cs typeface="EntezareZohoor B4" panose="00000700000000000000" pitchFamily="2" charset="-78"/>
              </a:rPr>
              <a:t>ماهیت فقه حکومتی و جایگاه آن در تقسیمات </a:t>
            </a:r>
            <a:r>
              <a:rPr lang="fa-IR" sz="3600" dirty="0" smtClean="0">
                <a:solidFill>
                  <a:schemeClr val="accent2">
                    <a:lumMod val="75000"/>
                  </a:schemeClr>
                </a:solidFill>
                <a:cs typeface="EntezareZohoor B4" panose="00000700000000000000" pitchFamily="2" charset="-78"/>
              </a:rPr>
              <a:t>فقه </a:t>
            </a:r>
            <a:endParaRPr lang="en-US" sz="2800" dirty="0"/>
          </a:p>
        </p:txBody>
      </p:sp>
      <p:sp>
        <p:nvSpPr>
          <p:cNvPr id="5" name="TextBox 4"/>
          <p:cNvSpPr txBox="1"/>
          <p:nvPr/>
        </p:nvSpPr>
        <p:spPr>
          <a:xfrm>
            <a:off x="827312" y="1311055"/>
            <a:ext cx="8177540" cy="3647152"/>
          </a:xfrm>
          <a:prstGeom prst="rect">
            <a:avLst/>
          </a:prstGeom>
          <a:noFill/>
        </p:spPr>
        <p:txBody>
          <a:bodyPr wrap="square" rtlCol="0">
            <a:spAutoFit/>
          </a:bodyPr>
          <a:lstStyle/>
          <a:p>
            <a:pPr algn="just" rtl="1">
              <a:lnSpc>
                <a:spcPct val="150000"/>
              </a:lnSpc>
            </a:pPr>
            <a:r>
              <a:rPr lang="fa-IR" sz="2200" dirty="0">
                <a:solidFill>
                  <a:schemeClr val="bg1"/>
                </a:solidFill>
                <a:cs typeface="2  Titr" panose="00000700000000000000" pitchFamily="2" charset="-78"/>
              </a:rPr>
              <a:t>فقه حکومتی به دو معنا قابل مطالعه و بررسی است </a:t>
            </a:r>
            <a:r>
              <a:rPr lang="fa-IR" sz="2200" dirty="0" smtClean="0">
                <a:solidFill>
                  <a:schemeClr val="bg1"/>
                </a:solidFill>
                <a:cs typeface="2  Titr" panose="00000700000000000000" pitchFamily="2" charset="-78"/>
              </a:rPr>
              <a:t>:</a:t>
            </a:r>
          </a:p>
          <a:p>
            <a:pPr algn="just" rtl="1">
              <a:lnSpc>
                <a:spcPct val="150000"/>
              </a:lnSpc>
            </a:pPr>
            <a:endParaRPr lang="en-US" sz="2200" dirty="0">
              <a:solidFill>
                <a:schemeClr val="bg1"/>
              </a:solidFill>
              <a:cs typeface="2  Titr" panose="00000700000000000000" pitchFamily="2" charset="-78"/>
            </a:endParaRPr>
          </a:p>
          <a:p>
            <a:pPr marL="457200" lvl="0" indent="-457200" algn="just" rtl="1">
              <a:lnSpc>
                <a:spcPct val="150000"/>
              </a:lnSpc>
              <a:buFont typeface="+mj-lt"/>
              <a:buAutoNum type="arabicPeriod"/>
            </a:pPr>
            <a:r>
              <a:rPr lang="fa-IR" sz="2200" dirty="0" smtClean="0">
                <a:solidFill>
                  <a:srgbClr val="FF0000"/>
                </a:solidFill>
                <a:cs typeface="2  Titr" panose="00000700000000000000" pitchFamily="2" charset="-78"/>
              </a:rPr>
              <a:t>فقه </a:t>
            </a:r>
            <a:r>
              <a:rPr lang="fa-IR" sz="2200" dirty="0">
                <a:solidFill>
                  <a:srgbClr val="FF0000"/>
                </a:solidFill>
                <a:cs typeface="2  Titr" panose="00000700000000000000" pitchFamily="2" charset="-78"/>
              </a:rPr>
              <a:t>احکام حکومتی </a:t>
            </a:r>
            <a:r>
              <a:rPr lang="fa-IR" sz="2200" dirty="0">
                <a:solidFill>
                  <a:schemeClr val="bg1"/>
                </a:solidFill>
                <a:cs typeface="2  Titr" panose="00000700000000000000" pitchFamily="2" charset="-78"/>
              </a:rPr>
              <a:t>که حاکم از موضع حکم رانی خود صادر می کند و از مقوله </a:t>
            </a:r>
            <a:r>
              <a:rPr lang="fa-IR" sz="2200" dirty="0">
                <a:solidFill>
                  <a:schemeClr val="accent1">
                    <a:lumMod val="75000"/>
                  </a:schemeClr>
                </a:solidFill>
                <a:cs typeface="2  Titr" panose="00000700000000000000" pitchFamily="2" charset="-78"/>
              </a:rPr>
              <a:t>انشاء</a:t>
            </a:r>
            <a:r>
              <a:rPr lang="fa-IR" sz="2200" dirty="0">
                <a:solidFill>
                  <a:schemeClr val="bg1"/>
                </a:solidFill>
                <a:cs typeface="2  Titr" panose="00000700000000000000" pitchFamily="2" charset="-78"/>
              </a:rPr>
              <a:t> است.</a:t>
            </a:r>
            <a:endParaRPr lang="en-US" sz="2200" dirty="0">
              <a:solidFill>
                <a:schemeClr val="bg1"/>
              </a:solidFill>
              <a:cs typeface="2  Titr" panose="00000700000000000000" pitchFamily="2" charset="-78"/>
            </a:endParaRPr>
          </a:p>
          <a:p>
            <a:pPr marL="457200" lvl="0" indent="-457200" algn="just" rtl="1">
              <a:lnSpc>
                <a:spcPct val="150000"/>
              </a:lnSpc>
              <a:buFont typeface="+mj-lt"/>
              <a:buAutoNum type="arabicPeriod"/>
            </a:pPr>
            <a:r>
              <a:rPr lang="fa-IR" sz="2200" dirty="0">
                <a:solidFill>
                  <a:srgbClr val="FF0000"/>
                </a:solidFill>
                <a:cs typeface="2  Titr" panose="00000700000000000000" pitchFamily="2" charset="-78"/>
              </a:rPr>
              <a:t>فقه سیاسی و اجتماعی اسلام </a:t>
            </a:r>
            <a:r>
              <a:rPr lang="fa-IR" sz="2200" dirty="0">
                <a:solidFill>
                  <a:schemeClr val="bg1"/>
                </a:solidFill>
                <a:cs typeface="2  Titr" panose="00000700000000000000" pitchFamily="2" charset="-78"/>
              </a:rPr>
              <a:t>که در لابلای کتاب </a:t>
            </a:r>
            <a:r>
              <a:rPr lang="fa-IR" sz="2200" dirty="0" err="1">
                <a:solidFill>
                  <a:schemeClr val="bg1"/>
                </a:solidFill>
                <a:cs typeface="2  Titr" panose="00000700000000000000" pitchFamily="2" charset="-78"/>
              </a:rPr>
              <a:t>القضاء</a:t>
            </a:r>
            <a:r>
              <a:rPr lang="fa-IR" sz="2200" dirty="0">
                <a:solidFill>
                  <a:schemeClr val="bg1"/>
                </a:solidFill>
                <a:cs typeface="2  Titr" panose="00000700000000000000" pitchFamily="2" charset="-78"/>
              </a:rPr>
              <a:t> و کتاب </a:t>
            </a:r>
            <a:r>
              <a:rPr lang="fa-IR" sz="2200" dirty="0" err="1">
                <a:solidFill>
                  <a:schemeClr val="bg1"/>
                </a:solidFill>
                <a:cs typeface="2  Titr" panose="00000700000000000000" pitchFamily="2" charset="-78"/>
              </a:rPr>
              <a:t>الجهاد</a:t>
            </a:r>
            <a:r>
              <a:rPr lang="fa-IR" sz="2200" dirty="0">
                <a:solidFill>
                  <a:schemeClr val="bg1"/>
                </a:solidFill>
                <a:cs typeface="2  Titr" panose="00000700000000000000" pitchFamily="2" charset="-78"/>
              </a:rPr>
              <a:t> و کتاب </a:t>
            </a:r>
            <a:r>
              <a:rPr lang="fa-IR" sz="2200" dirty="0" err="1">
                <a:solidFill>
                  <a:schemeClr val="bg1"/>
                </a:solidFill>
                <a:cs typeface="2  Titr" panose="00000700000000000000" pitchFamily="2" charset="-78"/>
              </a:rPr>
              <a:t>الحدود</a:t>
            </a:r>
            <a:r>
              <a:rPr lang="fa-IR" sz="2200" dirty="0">
                <a:solidFill>
                  <a:schemeClr val="bg1"/>
                </a:solidFill>
                <a:cs typeface="2  Titr" panose="00000700000000000000" pitchFamily="2" charset="-78"/>
              </a:rPr>
              <a:t> و ... متجلی می شود و از مقوله </a:t>
            </a:r>
            <a:r>
              <a:rPr lang="fa-IR" sz="2200" dirty="0">
                <a:solidFill>
                  <a:schemeClr val="accent1">
                    <a:lumMod val="75000"/>
                  </a:schemeClr>
                </a:solidFill>
                <a:cs typeface="2  Titr" panose="00000700000000000000" pitchFamily="2" charset="-78"/>
              </a:rPr>
              <a:t>اخبار</a:t>
            </a:r>
            <a:r>
              <a:rPr lang="fa-IR" sz="2200" dirty="0">
                <a:solidFill>
                  <a:schemeClr val="bg1"/>
                </a:solidFill>
                <a:cs typeface="2  Titr" panose="00000700000000000000" pitchFamily="2" charset="-78"/>
              </a:rPr>
              <a:t> است (</a:t>
            </a:r>
            <a:r>
              <a:rPr lang="fa-IR" sz="2200" dirty="0" err="1">
                <a:solidFill>
                  <a:schemeClr val="bg1"/>
                </a:solidFill>
                <a:cs typeface="2  Titr" panose="00000700000000000000" pitchFamily="2" charset="-78"/>
              </a:rPr>
              <a:t>فتوای</a:t>
            </a:r>
            <a:r>
              <a:rPr lang="fa-IR" sz="2200" dirty="0">
                <a:solidFill>
                  <a:schemeClr val="bg1"/>
                </a:solidFill>
                <a:cs typeface="2  Titr" panose="00000700000000000000" pitchFamily="2" charset="-78"/>
              </a:rPr>
              <a:t> مجتهد خبر حدسی از حکم واقعی است)</a:t>
            </a:r>
            <a:endParaRPr lang="en-US" sz="2200" dirty="0">
              <a:solidFill>
                <a:schemeClr val="bg1"/>
              </a:solidFill>
              <a:cs typeface="2  Titr" panose="00000700000000000000" pitchFamily="2" charset="-78"/>
            </a:endParaRPr>
          </a:p>
        </p:txBody>
      </p:sp>
      <p:sp>
        <p:nvSpPr>
          <p:cNvPr id="2" name="TextBox 1"/>
          <p:cNvSpPr txBox="1"/>
          <p:nvPr/>
        </p:nvSpPr>
        <p:spPr>
          <a:xfrm>
            <a:off x="198784" y="5307496"/>
            <a:ext cx="8507898" cy="769441"/>
          </a:xfrm>
          <a:prstGeom prst="rect">
            <a:avLst/>
          </a:prstGeom>
          <a:noFill/>
        </p:spPr>
        <p:txBody>
          <a:bodyPr wrap="square" rtlCol="0">
            <a:spAutoFit/>
          </a:bodyPr>
          <a:lstStyle/>
          <a:p>
            <a:pPr algn="r"/>
            <a:r>
              <a:rPr lang="fa-IR" sz="2200" dirty="0">
                <a:solidFill>
                  <a:schemeClr val="bg1"/>
                </a:solidFill>
                <a:cs typeface="2  Titr" panose="00000700000000000000" pitchFamily="2" charset="-78"/>
              </a:rPr>
              <a:t>این دو معنی ارائه شده از فقه حکومتی، یکی مجرای </a:t>
            </a:r>
            <a:r>
              <a:rPr lang="fa-IR" sz="2200" dirty="0">
                <a:solidFill>
                  <a:schemeClr val="accent1">
                    <a:lumMod val="75000"/>
                  </a:schemeClr>
                </a:solidFill>
                <a:cs typeface="2  Titr" panose="00000700000000000000" pitchFamily="2" charset="-78"/>
              </a:rPr>
              <a:t>حکم</a:t>
            </a:r>
            <a:r>
              <a:rPr lang="fa-IR" sz="2200" dirty="0">
                <a:solidFill>
                  <a:schemeClr val="bg1"/>
                </a:solidFill>
                <a:cs typeface="2  Titr" panose="00000700000000000000" pitchFamily="2" charset="-78"/>
              </a:rPr>
              <a:t> است و یکی مجرای </a:t>
            </a:r>
            <a:r>
              <a:rPr lang="fa-IR" sz="2200" dirty="0">
                <a:solidFill>
                  <a:schemeClr val="accent1">
                    <a:lumMod val="75000"/>
                  </a:schemeClr>
                </a:solidFill>
                <a:cs typeface="2  Titr" panose="00000700000000000000" pitchFamily="2" charset="-78"/>
              </a:rPr>
              <a:t>فتوا</a:t>
            </a:r>
            <a:r>
              <a:rPr lang="fa-IR" sz="2200" dirty="0">
                <a:solidFill>
                  <a:schemeClr val="bg1"/>
                </a:solidFill>
                <a:cs typeface="2  Titr" panose="00000700000000000000" pitchFamily="2" charset="-78"/>
              </a:rPr>
              <a:t>.</a:t>
            </a:r>
            <a:endParaRPr lang="en-US" sz="2200" dirty="0">
              <a:solidFill>
                <a:schemeClr val="bg1"/>
              </a:solidFill>
              <a:cs typeface="2  Titr" panose="00000700000000000000" pitchFamily="2" charset="-78"/>
            </a:endParaRPr>
          </a:p>
          <a:p>
            <a:pPr algn="r"/>
            <a:endParaRPr lang="en-US" sz="2200" dirty="0">
              <a:solidFill>
                <a:schemeClr val="bg1"/>
              </a:solidFill>
              <a:cs typeface="2  Titr" panose="00000700000000000000" pitchFamily="2" charset="-78"/>
            </a:endParaRPr>
          </a:p>
        </p:txBody>
      </p:sp>
    </p:spTree>
    <p:extLst>
      <p:ext uri="{BB962C8B-B14F-4D97-AF65-F5344CB8AC3E}">
        <p14:creationId xmlns:p14="http://schemas.microsoft.com/office/powerpoint/2010/main" val="2874824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nodeType="clickEffect">
                                  <p:stCondLst>
                                    <p:cond delay="0"/>
                                  </p:stCondLst>
                                  <p:childTnLst>
                                    <p:animRot by="120000">
                                      <p:cBhvr>
                                        <p:cTn id="11" dur="100" fill="hold">
                                          <p:stCondLst>
                                            <p:cond delay="0"/>
                                          </p:stCondLst>
                                        </p:cTn>
                                        <p:tgtEl>
                                          <p:spTgt spid="5">
                                            <p:txEl>
                                              <p:pRg st="2" end="2"/>
                                            </p:txEl>
                                          </p:spTgt>
                                        </p:tgtEl>
                                        <p:attrNameLst>
                                          <p:attrName>r</p:attrName>
                                        </p:attrNameLst>
                                      </p:cBhvr>
                                    </p:animRot>
                                    <p:animRot by="-240000">
                                      <p:cBhvr>
                                        <p:cTn id="12" dur="200" fill="hold">
                                          <p:stCondLst>
                                            <p:cond delay="200"/>
                                          </p:stCondLst>
                                        </p:cTn>
                                        <p:tgtEl>
                                          <p:spTgt spid="5">
                                            <p:txEl>
                                              <p:pRg st="2" end="2"/>
                                            </p:txEl>
                                          </p:spTgt>
                                        </p:tgtEl>
                                        <p:attrNameLst>
                                          <p:attrName>r</p:attrName>
                                        </p:attrNameLst>
                                      </p:cBhvr>
                                    </p:animRot>
                                    <p:animRot by="240000">
                                      <p:cBhvr>
                                        <p:cTn id="13" dur="200" fill="hold">
                                          <p:stCondLst>
                                            <p:cond delay="400"/>
                                          </p:stCondLst>
                                        </p:cTn>
                                        <p:tgtEl>
                                          <p:spTgt spid="5">
                                            <p:txEl>
                                              <p:pRg st="2" end="2"/>
                                            </p:txEl>
                                          </p:spTgt>
                                        </p:tgtEl>
                                        <p:attrNameLst>
                                          <p:attrName>r</p:attrName>
                                        </p:attrNameLst>
                                      </p:cBhvr>
                                    </p:animRot>
                                    <p:animRot by="-240000">
                                      <p:cBhvr>
                                        <p:cTn id="14" dur="200" fill="hold">
                                          <p:stCondLst>
                                            <p:cond delay="600"/>
                                          </p:stCondLst>
                                        </p:cTn>
                                        <p:tgtEl>
                                          <p:spTgt spid="5">
                                            <p:txEl>
                                              <p:pRg st="2" end="2"/>
                                            </p:txEl>
                                          </p:spTgt>
                                        </p:tgtEl>
                                        <p:attrNameLst>
                                          <p:attrName>r</p:attrName>
                                        </p:attrNameLst>
                                      </p:cBhvr>
                                    </p:animRot>
                                    <p:animRot by="120000">
                                      <p:cBhvr>
                                        <p:cTn id="15" dur="200" fill="hold">
                                          <p:stCondLst>
                                            <p:cond delay="800"/>
                                          </p:stCondLst>
                                        </p:cTn>
                                        <p:tgtEl>
                                          <p:spTgt spid="5">
                                            <p:txEl>
                                              <p:pRg st="2" end="2"/>
                                            </p:txEl>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32" presetClass="emph" presetSubtype="0" fill="hold" nodeType="clickEffect">
                                  <p:stCondLst>
                                    <p:cond delay="0"/>
                                  </p:stCondLst>
                                  <p:childTnLst>
                                    <p:animRot by="120000">
                                      <p:cBhvr>
                                        <p:cTn id="19" dur="100" fill="hold">
                                          <p:stCondLst>
                                            <p:cond delay="0"/>
                                          </p:stCondLst>
                                        </p:cTn>
                                        <p:tgtEl>
                                          <p:spTgt spid="5">
                                            <p:txEl>
                                              <p:pRg st="3" end="3"/>
                                            </p:txEl>
                                          </p:spTgt>
                                        </p:tgtEl>
                                        <p:attrNameLst>
                                          <p:attrName>r</p:attrName>
                                        </p:attrNameLst>
                                      </p:cBhvr>
                                    </p:animRot>
                                    <p:animRot by="-240000">
                                      <p:cBhvr>
                                        <p:cTn id="20" dur="200" fill="hold">
                                          <p:stCondLst>
                                            <p:cond delay="200"/>
                                          </p:stCondLst>
                                        </p:cTn>
                                        <p:tgtEl>
                                          <p:spTgt spid="5">
                                            <p:txEl>
                                              <p:pRg st="3" end="3"/>
                                            </p:txEl>
                                          </p:spTgt>
                                        </p:tgtEl>
                                        <p:attrNameLst>
                                          <p:attrName>r</p:attrName>
                                        </p:attrNameLst>
                                      </p:cBhvr>
                                    </p:animRot>
                                    <p:animRot by="240000">
                                      <p:cBhvr>
                                        <p:cTn id="21" dur="200" fill="hold">
                                          <p:stCondLst>
                                            <p:cond delay="400"/>
                                          </p:stCondLst>
                                        </p:cTn>
                                        <p:tgtEl>
                                          <p:spTgt spid="5">
                                            <p:txEl>
                                              <p:pRg st="3" end="3"/>
                                            </p:txEl>
                                          </p:spTgt>
                                        </p:tgtEl>
                                        <p:attrNameLst>
                                          <p:attrName>r</p:attrName>
                                        </p:attrNameLst>
                                      </p:cBhvr>
                                    </p:animRot>
                                    <p:animRot by="-240000">
                                      <p:cBhvr>
                                        <p:cTn id="22" dur="200" fill="hold">
                                          <p:stCondLst>
                                            <p:cond delay="600"/>
                                          </p:stCondLst>
                                        </p:cTn>
                                        <p:tgtEl>
                                          <p:spTgt spid="5">
                                            <p:txEl>
                                              <p:pRg st="3" end="3"/>
                                            </p:txEl>
                                          </p:spTgt>
                                        </p:tgtEl>
                                        <p:attrNameLst>
                                          <p:attrName>r</p:attrName>
                                        </p:attrNameLst>
                                      </p:cBhvr>
                                    </p:animRot>
                                    <p:animRot by="120000">
                                      <p:cBhvr>
                                        <p:cTn id="23" dur="200" fill="hold">
                                          <p:stCondLst>
                                            <p:cond delay="800"/>
                                          </p:stCondLst>
                                        </p:cTn>
                                        <p:tgtEl>
                                          <p:spTgt spid="5">
                                            <p:txEl>
                                              <p:pRg st="3" end="3"/>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down)">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pct90">
          <a:fgClr>
            <a:srgbClr val="FFFF66"/>
          </a:fgClr>
          <a:bgClr>
            <a:schemeClr val="bg1"/>
          </a:bgClr>
        </a:pattFill>
        <a:effectLst/>
      </p:bgPr>
    </p:bg>
    <p:spTree>
      <p:nvGrpSpPr>
        <p:cNvPr id="1" name=""/>
        <p:cNvGrpSpPr/>
        <p:nvPr/>
      </p:nvGrpSpPr>
      <p:grpSpPr>
        <a:xfrm>
          <a:off x="0" y="0"/>
          <a:ext cx="0" cy="0"/>
          <a:chOff x="0" y="0"/>
          <a:chExt cx="0" cy="0"/>
        </a:xfrm>
      </p:grpSpPr>
      <p:sp>
        <p:nvSpPr>
          <p:cNvPr id="4" name="TextBox 3"/>
          <p:cNvSpPr txBox="1"/>
          <p:nvPr/>
        </p:nvSpPr>
        <p:spPr>
          <a:xfrm>
            <a:off x="239486" y="466059"/>
            <a:ext cx="8860978" cy="6186309"/>
          </a:xfrm>
          <a:prstGeom prst="rect">
            <a:avLst/>
          </a:prstGeom>
          <a:noFill/>
        </p:spPr>
        <p:txBody>
          <a:bodyPr wrap="square" rtlCol="0">
            <a:spAutoFit/>
          </a:bodyPr>
          <a:lstStyle/>
          <a:p>
            <a:pPr algn="just" rtl="1">
              <a:lnSpc>
                <a:spcPct val="150000"/>
              </a:lnSpc>
            </a:pPr>
            <a:r>
              <a:rPr lang="fa-IR" sz="2800" dirty="0">
                <a:solidFill>
                  <a:schemeClr val="accent2">
                    <a:lumMod val="75000"/>
                  </a:schemeClr>
                </a:solidFill>
                <a:cs typeface="EntezareZohoor B4" panose="00000700000000000000" pitchFamily="2" charset="-78"/>
              </a:rPr>
              <a:t>صاحب جواهر </a:t>
            </a:r>
            <a:r>
              <a:rPr lang="fa-IR" sz="2800" dirty="0" smtClean="0">
                <a:solidFill>
                  <a:schemeClr val="accent2">
                    <a:lumMod val="75000"/>
                  </a:schemeClr>
                </a:solidFill>
                <a:cs typeface="EntezareZohoor B4" panose="00000700000000000000" pitchFamily="2" charset="-78"/>
              </a:rPr>
              <a:t>(ره) در </a:t>
            </a:r>
            <a:r>
              <a:rPr lang="fa-IR" sz="2800" dirty="0">
                <a:solidFill>
                  <a:schemeClr val="accent2">
                    <a:lumMod val="75000"/>
                  </a:schemeClr>
                </a:solidFill>
                <a:cs typeface="EntezareZohoor B4" panose="00000700000000000000" pitchFamily="2" charset="-78"/>
              </a:rPr>
              <a:t>تفاوت حکم و فتوا اینگونه تقریر نموده </a:t>
            </a:r>
            <a:r>
              <a:rPr lang="fa-IR" sz="2800" dirty="0" smtClean="0">
                <a:solidFill>
                  <a:schemeClr val="accent2">
                    <a:lumMod val="75000"/>
                  </a:schemeClr>
                </a:solidFill>
                <a:cs typeface="EntezareZohoor B4" panose="00000700000000000000" pitchFamily="2" charset="-78"/>
              </a:rPr>
              <a:t>است : </a:t>
            </a:r>
            <a:endParaRPr lang="en-US" sz="2200" dirty="0">
              <a:solidFill>
                <a:schemeClr val="bg1"/>
              </a:solidFill>
              <a:cs typeface="2  Titr" panose="00000700000000000000" pitchFamily="2" charset="-78"/>
            </a:endParaRPr>
          </a:p>
          <a:p>
            <a:pPr algn="just" rtl="1">
              <a:lnSpc>
                <a:spcPct val="150000"/>
              </a:lnSpc>
            </a:pPr>
            <a:endParaRPr lang="fa-IR" sz="2200" dirty="0" smtClean="0">
              <a:solidFill>
                <a:schemeClr val="bg1"/>
              </a:solidFill>
              <a:cs typeface="2  Titr" panose="00000700000000000000" pitchFamily="2" charset="-78"/>
            </a:endParaRPr>
          </a:p>
          <a:p>
            <a:pPr algn="just" rtl="1">
              <a:lnSpc>
                <a:spcPct val="150000"/>
              </a:lnSpc>
            </a:pPr>
            <a:r>
              <a:rPr lang="fa-IR" sz="2400" dirty="0" smtClean="0">
                <a:solidFill>
                  <a:srgbClr val="FF0000"/>
                </a:solidFill>
                <a:cs typeface="2  Titr" panose="00000700000000000000" pitchFamily="2" charset="-78"/>
              </a:rPr>
              <a:t>فتوا</a:t>
            </a:r>
            <a:r>
              <a:rPr lang="fa-IR" sz="2400" dirty="0" smtClean="0">
                <a:solidFill>
                  <a:schemeClr val="bg1"/>
                </a:solidFill>
                <a:cs typeface="2  Titr" panose="00000700000000000000" pitchFamily="2" charset="-78"/>
              </a:rPr>
              <a:t> </a:t>
            </a:r>
            <a:r>
              <a:rPr lang="fa-IR" sz="2200" dirty="0">
                <a:solidFill>
                  <a:schemeClr val="bg1"/>
                </a:solidFill>
                <a:cs typeface="2  Titr" panose="00000700000000000000" pitchFamily="2" charset="-78"/>
              </a:rPr>
              <a:t>: خبر دادن از آن حکم شرعی است که نزد خداوند ثابت است و به</a:t>
            </a:r>
            <a:r>
              <a:rPr lang="fa-IR" sz="2200" dirty="0">
                <a:solidFill>
                  <a:schemeClr val="accent2"/>
                </a:solidFill>
                <a:cs typeface="2  Titr" panose="00000700000000000000" pitchFamily="2" charset="-78"/>
              </a:rPr>
              <a:t> موضوع کلی </a:t>
            </a:r>
            <a:r>
              <a:rPr lang="fa-IR" sz="2200" dirty="0">
                <a:solidFill>
                  <a:schemeClr val="bg1"/>
                </a:solidFill>
                <a:cs typeface="2  Titr" panose="00000700000000000000" pitchFamily="2" charset="-78"/>
              </a:rPr>
              <a:t>تعلق می گیرد؛ مثلا : </a:t>
            </a:r>
            <a:r>
              <a:rPr lang="fa-IR" sz="2200" dirty="0" err="1">
                <a:solidFill>
                  <a:schemeClr val="bg1"/>
                </a:solidFill>
                <a:cs typeface="2  Titr" panose="00000700000000000000" pitchFamily="2" charset="-78"/>
              </a:rPr>
              <a:t>ملاقی</a:t>
            </a:r>
            <a:r>
              <a:rPr lang="fa-IR" sz="2200" dirty="0">
                <a:solidFill>
                  <a:schemeClr val="bg1"/>
                </a:solidFill>
                <a:cs typeface="2  Titr" panose="00000700000000000000" pitchFamily="2" charset="-78"/>
              </a:rPr>
              <a:t> خمر یا بول نجس است</a:t>
            </a:r>
            <a:r>
              <a:rPr lang="fa-IR" sz="2200" dirty="0" smtClean="0">
                <a:solidFill>
                  <a:schemeClr val="bg1"/>
                </a:solidFill>
                <a:cs typeface="2  Titr" panose="00000700000000000000" pitchFamily="2" charset="-78"/>
              </a:rPr>
              <a:t>.</a:t>
            </a:r>
          </a:p>
          <a:p>
            <a:pPr algn="just" rtl="1">
              <a:lnSpc>
                <a:spcPct val="150000"/>
              </a:lnSpc>
            </a:pPr>
            <a:endParaRPr lang="en-US" sz="1200" dirty="0">
              <a:solidFill>
                <a:schemeClr val="bg1"/>
              </a:solidFill>
              <a:cs typeface="2  Titr" panose="00000700000000000000" pitchFamily="2" charset="-78"/>
            </a:endParaRPr>
          </a:p>
          <a:p>
            <a:pPr algn="just" rtl="1">
              <a:lnSpc>
                <a:spcPct val="150000"/>
              </a:lnSpc>
            </a:pPr>
            <a:r>
              <a:rPr lang="fa-IR" sz="2200" dirty="0">
                <a:solidFill>
                  <a:schemeClr val="bg1"/>
                </a:solidFill>
                <a:cs typeface="2  Titr" panose="00000700000000000000" pitchFamily="2" charset="-78"/>
              </a:rPr>
              <a:t>لذا اگر فقیه از حکمی خبر دهد که به موضوع جزیی تعلق گرفته مثل اینکه بگوید این ظرف نجس است</a:t>
            </a:r>
            <a:r>
              <a:rPr lang="fa-IR" sz="2200" dirty="0" smtClean="0">
                <a:solidFill>
                  <a:schemeClr val="bg1"/>
                </a:solidFill>
                <a:cs typeface="2  Titr" panose="00000700000000000000" pitchFamily="2" charset="-78"/>
              </a:rPr>
              <a:t>، این فتوا </a:t>
            </a:r>
            <a:r>
              <a:rPr lang="fa-IR" sz="2200" dirty="0" err="1">
                <a:solidFill>
                  <a:schemeClr val="bg1"/>
                </a:solidFill>
                <a:cs typeface="2  Titr" panose="00000700000000000000" pitchFamily="2" charset="-78"/>
              </a:rPr>
              <a:t>نمی</a:t>
            </a:r>
            <a:r>
              <a:rPr lang="fa-IR" sz="2200" dirty="0">
                <a:solidFill>
                  <a:schemeClr val="bg1"/>
                </a:solidFill>
                <a:cs typeface="2  Titr" panose="00000700000000000000" pitchFamily="2" charset="-78"/>
              </a:rPr>
              <a:t> باشد و اطلاق فتوا بر آن تسامحی است</a:t>
            </a:r>
            <a:r>
              <a:rPr lang="fa-IR" sz="2200" dirty="0" smtClean="0">
                <a:solidFill>
                  <a:schemeClr val="bg1"/>
                </a:solidFill>
                <a:cs typeface="2  Titr" panose="00000700000000000000" pitchFamily="2" charset="-78"/>
              </a:rPr>
              <a:t>.</a:t>
            </a:r>
          </a:p>
          <a:p>
            <a:pPr algn="just" rtl="1">
              <a:lnSpc>
                <a:spcPct val="150000"/>
              </a:lnSpc>
            </a:pPr>
            <a:endParaRPr lang="en-US" sz="2200" dirty="0">
              <a:solidFill>
                <a:schemeClr val="bg1"/>
              </a:solidFill>
              <a:cs typeface="2  Titr" panose="00000700000000000000" pitchFamily="2" charset="-78"/>
            </a:endParaRPr>
          </a:p>
          <a:p>
            <a:pPr algn="just" rtl="1">
              <a:lnSpc>
                <a:spcPct val="150000"/>
              </a:lnSpc>
            </a:pPr>
            <a:r>
              <a:rPr lang="fa-IR" sz="2400" dirty="0">
                <a:solidFill>
                  <a:srgbClr val="FF0000"/>
                </a:solidFill>
                <a:cs typeface="2  Titr" panose="00000700000000000000" pitchFamily="2" charset="-78"/>
              </a:rPr>
              <a:t>حکم</a:t>
            </a:r>
            <a:r>
              <a:rPr lang="fa-IR" sz="2400" dirty="0">
                <a:solidFill>
                  <a:schemeClr val="bg1"/>
                </a:solidFill>
                <a:cs typeface="2  Titr" panose="00000700000000000000" pitchFamily="2" charset="-78"/>
              </a:rPr>
              <a:t> </a:t>
            </a:r>
            <a:r>
              <a:rPr lang="fa-IR" sz="2200" dirty="0">
                <a:solidFill>
                  <a:schemeClr val="bg1"/>
                </a:solidFill>
                <a:cs typeface="2  Titr" panose="00000700000000000000" pitchFamily="2" charset="-78"/>
              </a:rPr>
              <a:t>: </a:t>
            </a:r>
            <a:r>
              <a:rPr lang="fa-IR" sz="2200" dirty="0" err="1">
                <a:solidFill>
                  <a:schemeClr val="bg1"/>
                </a:solidFill>
                <a:cs typeface="2  Titr" panose="00000700000000000000" pitchFamily="2" charset="-78"/>
              </a:rPr>
              <a:t>انشایی</a:t>
            </a:r>
            <a:r>
              <a:rPr lang="fa-IR" sz="2200" dirty="0">
                <a:solidFill>
                  <a:schemeClr val="bg1"/>
                </a:solidFill>
                <a:cs typeface="2  Titr" panose="00000700000000000000" pitchFamily="2" charset="-78"/>
              </a:rPr>
              <a:t> که برای نفوذ بخشیدن (اجرایی کردن) یک حکم تکلیفی یا وضعی یا موضوع هر یک از آنها، در </a:t>
            </a:r>
            <a:r>
              <a:rPr lang="fa-IR" sz="2200" dirty="0">
                <a:solidFill>
                  <a:schemeClr val="accent2"/>
                </a:solidFill>
                <a:cs typeface="2  Titr" panose="00000700000000000000" pitchFamily="2" charset="-78"/>
              </a:rPr>
              <a:t>موردی خاص</a:t>
            </a:r>
            <a:r>
              <a:rPr lang="fa-IR" sz="2200" dirty="0">
                <a:solidFill>
                  <a:schemeClr val="bg1"/>
                </a:solidFill>
                <a:cs typeface="2  Titr" panose="00000700000000000000" pitchFamily="2" charset="-78"/>
              </a:rPr>
              <a:t>، از </a:t>
            </a:r>
            <a:r>
              <a:rPr lang="fa-IR" sz="2200" dirty="0">
                <a:solidFill>
                  <a:schemeClr val="accent2"/>
                </a:solidFill>
                <a:cs typeface="2  Titr" panose="00000700000000000000" pitchFamily="2" charset="-78"/>
              </a:rPr>
              <a:t>سوی حاکم </a:t>
            </a:r>
            <a:r>
              <a:rPr lang="fa-IR" sz="2200" dirty="0">
                <a:solidFill>
                  <a:schemeClr val="bg1"/>
                </a:solidFill>
                <a:cs typeface="2  Titr" panose="00000700000000000000" pitchFamily="2" charset="-78"/>
              </a:rPr>
              <a:t>و نه خداوند متعال، صادر می شود</a:t>
            </a:r>
            <a:r>
              <a:rPr lang="fa-IR" sz="2200" dirty="0" smtClean="0">
                <a:solidFill>
                  <a:schemeClr val="bg1"/>
                </a:solidFill>
                <a:cs typeface="2  Titr" panose="00000700000000000000" pitchFamily="2" charset="-78"/>
              </a:rPr>
              <a:t>.</a:t>
            </a:r>
          </a:p>
          <a:p>
            <a:pPr algn="just" rtl="1">
              <a:lnSpc>
                <a:spcPct val="150000"/>
              </a:lnSpc>
            </a:pPr>
            <a:endParaRPr lang="en-US" sz="1400" dirty="0">
              <a:solidFill>
                <a:schemeClr val="bg1"/>
              </a:solidFill>
              <a:cs typeface="2  Titr" panose="00000700000000000000" pitchFamily="2" charset="-78"/>
            </a:endParaRPr>
          </a:p>
          <a:p>
            <a:pPr algn="just" rtl="1">
              <a:lnSpc>
                <a:spcPct val="150000"/>
              </a:lnSpc>
            </a:pPr>
            <a:r>
              <a:rPr lang="fa-IR" sz="2200" dirty="0">
                <a:solidFill>
                  <a:schemeClr val="bg1"/>
                </a:solidFill>
                <a:cs typeface="2  Titr" panose="00000700000000000000" pitchFamily="2" charset="-78"/>
              </a:rPr>
              <a:t>(جواهر </a:t>
            </a:r>
            <a:r>
              <a:rPr lang="fa-IR" sz="2200" dirty="0" err="1">
                <a:solidFill>
                  <a:schemeClr val="bg1"/>
                </a:solidFill>
                <a:cs typeface="2  Titr" panose="00000700000000000000" pitchFamily="2" charset="-78"/>
              </a:rPr>
              <a:t>الکلام</a:t>
            </a:r>
            <a:r>
              <a:rPr lang="fa-IR" sz="2200" dirty="0">
                <a:solidFill>
                  <a:schemeClr val="bg1"/>
                </a:solidFill>
                <a:cs typeface="2  Titr" panose="00000700000000000000" pitchFamily="2" charset="-78"/>
              </a:rPr>
              <a:t>، ج 40، ص100)</a:t>
            </a:r>
            <a:endParaRPr lang="en-US" sz="2200" dirty="0">
              <a:solidFill>
                <a:schemeClr val="bg1"/>
              </a:solidFill>
              <a:cs typeface="2  Titr" panose="00000700000000000000" pitchFamily="2" charset="-78"/>
            </a:endParaRPr>
          </a:p>
        </p:txBody>
      </p:sp>
    </p:spTree>
    <p:extLst>
      <p:ext uri="{BB962C8B-B14F-4D97-AF65-F5344CB8AC3E}">
        <p14:creationId xmlns:p14="http://schemas.microsoft.com/office/powerpoint/2010/main" val="338224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4">
                                            <p:txEl>
                                              <p:pRg st="2" end="2"/>
                                            </p:txEl>
                                          </p:spTgt>
                                        </p:tgtEl>
                                      </p:cBhvr>
                                    </p:animEffect>
                                    <p:animScale>
                                      <p:cBhvr>
                                        <p:cTn id="7" dur="250" autoRev="1" fill="hold"/>
                                        <p:tgtEl>
                                          <p:spTgt spid="4">
                                            <p:txEl>
                                              <p:pRg st="2" end="2"/>
                                            </p:txEl>
                                          </p:spTgt>
                                        </p:tgtEl>
                                      </p:cBhvr>
                                      <p:by x="105000" y="105000"/>
                                    </p:animScale>
                                  </p:childTnLst>
                                </p:cTn>
                              </p:par>
                              <p:par>
                                <p:cTn id="8" presetID="26" presetClass="emph" presetSubtype="0" fill="hold" nodeType="withEffect">
                                  <p:stCondLst>
                                    <p:cond delay="0"/>
                                  </p:stCondLst>
                                  <p:childTnLst>
                                    <p:animEffect transition="out" filter="fade">
                                      <p:cBhvr>
                                        <p:cTn id="9" dur="500" tmFilter="0, 0; .2, .5; .8, .5; 1, 0"/>
                                        <p:tgtEl>
                                          <p:spTgt spid="4">
                                            <p:txEl>
                                              <p:pRg st="4" end="4"/>
                                            </p:txEl>
                                          </p:spTgt>
                                        </p:tgtEl>
                                      </p:cBhvr>
                                    </p:animEffect>
                                    <p:animScale>
                                      <p:cBhvr>
                                        <p:cTn id="10" dur="250" autoRev="1" fill="hold"/>
                                        <p:tgtEl>
                                          <p:spTgt spid="4">
                                            <p:txEl>
                                              <p:pRg st="4" end="4"/>
                                            </p:txEl>
                                          </p:spTgt>
                                        </p:tgtEl>
                                      </p:cBhvr>
                                      <p:by x="105000" y="105000"/>
                                    </p:animScale>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nodeType="clickEffect">
                                  <p:stCondLst>
                                    <p:cond delay="0"/>
                                  </p:stCondLst>
                                  <p:childTnLst>
                                    <p:animEffect transition="out" filter="fade">
                                      <p:cBhvr>
                                        <p:cTn id="14" dur="500" tmFilter="0, 0; .2, .5; .8, .5; 1, 0"/>
                                        <p:tgtEl>
                                          <p:spTgt spid="4">
                                            <p:txEl>
                                              <p:pRg st="6" end="6"/>
                                            </p:txEl>
                                          </p:spTgt>
                                        </p:tgtEl>
                                      </p:cBhvr>
                                    </p:animEffect>
                                    <p:animScale>
                                      <p:cBhvr>
                                        <p:cTn id="15" dur="250" autoRev="1" fill="hold"/>
                                        <p:tgtEl>
                                          <p:spTgt spid="4">
                                            <p:txEl>
                                              <p:pRg st="6" end="6"/>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pct90">
          <a:fgClr>
            <a:srgbClr val="FFFF66"/>
          </a:fgClr>
          <a:bgClr>
            <a:schemeClr val="bg1"/>
          </a:bgClr>
        </a:pattFill>
        <a:effectLst/>
      </p:bgPr>
    </p:bg>
    <p:spTree>
      <p:nvGrpSpPr>
        <p:cNvPr id="1" name=""/>
        <p:cNvGrpSpPr/>
        <p:nvPr/>
      </p:nvGrpSpPr>
      <p:grpSpPr>
        <a:xfrm>
          <a:off x="0" y="0"/>
          <a:ext cx="0" cy="0"/>
          <a:chOff x="0" y="0"/>
          <a:chExt cx="0" cy="0"/>
        </a:xfrm>
      </p:grpSpPr>
      <p:sp>
        <p:nvSpPr>
          <p:cNvPr id="5" name="Rectangle 4"/>
          <p:cNvSpPr/>
          <p:nvPr/>
        </p:nvSpPr>
        <p:spPr>
          <a:xfrm>
            <a:off x="278292" y="137257"/>
            <a:ext cx="9165772" cy="642484"/>
          </a:xfrm>
          <a:prstGeom prst="rect">
            <a:avLst/>
          </a:prstGeom>
        </p:spPr>
        <p:txBody>
          <a:bodyPr wrap="square">
            <a:spAutoFit/>
          </a:bodyPr>
          <a:lstStyle/>
          <a:p>
            <a:pPr marL="457200" indent="-457200" algn="just" rtl="1">
              <a:lnSpc>
                <a:spcPct val="150000"/>
              </a:lnSpc>
              <a:buFont typeface="Wingdings" panose="05000000000000000000" pitchFamily="2" charset="2"/>
              <a:buChar char="ü"/>
            </a:pPr>
            <a:r>
              <a:rPr lang="fa-IR" sz="2600" dirty="0">
                <a:solidFill>
                  <a:schemeClr val="accent2">
                    <a:lumMod val="75000"/>
                  </a:schemeClr>
                </a:solidFill>
                <a:cs typeface="EntezareZohoor B4" panose="00000700000000000000" pitchFamily="2" charset="-78"/>
              </a:rPr>
              <a:t>نظر </a:t>
            </a:r>
            <a:r>
              <a:rPr lang="fa-IR" sz="2600" dirty="0" smtClean="0">
                <a:solidFill>
                  <a:schemeClr val="accent2">
                    <a:lumMod val="75000"/>
                  </a:schemeClr>
                </a:solidFill>
                <a:cs typeface="EntezareZohoor B4" panose="00000700000000000000" pitchFamily="2" charset="-78"/>
              </a:rPr>
              <a:t> </a:t>
            </a:r>
            <a:r>
              <a:rPr lang="fa-IR" sz="2600" dirty="0" err="1">
                <a:solidFill>
                  <a:schemeClr val="accent2">
                    <a:lumMod val="75000"/>
                  </a:schemeClr>
                </a:solidFill>
                <a:cs typeface="EntezareZohoor B4" panose="00000700000000000000" pitchFamily="2" charset="-78"/>
              </a:rPr>
              <a:t>حجۀ</a:t>
            </a:r>
            <a:r>
              <a:rPr lang="fa-IR" sz="2600" dirty="0">
                <a:solidFill>
                  <a:schemeClr val="accent2">
                    <a:lumMod val="75000"/>
                  </a:schemeClr>
                </a:solidFill>
                <a:cs typeface="EntezareZohoor B4" panose="00000700000000000000" pitchFamily="2" charset="-78"/>
              </a:rPr>
              <a:t> </a:t>
            </a:r>
            <a:r>
              <a:rPr lang="fa-IR" sz="2600" dirty="0" err="1">
                <a:solidFill>
                  <a:schemeClr val="accent2">
                    <a:lumMod val="75000"/>
                  </a:schemeClr>
                </a:solidFill>
                <a:cs typeface="EntezareZohoor B4" panose="00000700000000000000" pitchFamily="2" charset="-78"/>
              </a:rPr>
              <a:t>الاسلام</a:t>
            </a:r>
            <a:r>
              <a:rPr lang="fa-IR" sz="2600" dirty="0">
                <a:solidFill>
                  <a:schemeClr val="accent2">
                    <a:lumMod val="75000"/>
                  </a:schemeClr>
                </a:solidFill>
                <a:cs typeface="EntezareZohoor B4" panose="00000700000000000000" pitchFamily="2" charset="-78"/>
              </a:rPr>
              <a:t> میرباقری پیرامون دو محور مطرح شده در مورد حکم حکومتی:</a:t>
            </a:r>
            <a:endParaRPr lang="en-US" sz="2600" dirty="0">
              <a:solidFill>
                <a:schemeClr val="accent2">
                  <a:lumMod val="75000"/>
                </a:schemeClr>
              </a:solidFill>
              <a:cs typeface="EntezareZohoor B4" panose="00000700000000000000" pitchFamily="2" charset="-78"/>
            </a:endParaRPr>
          </a:p>
        </p:txBody>
      </p:sp>
      <p:sp>
        <p:nvSpPr>
          <p:cNvPr id="2" name="TextBox 1"/>
          <p:cNvSpPr txBox="1"/>
          <p:nvPr/>
        </p:nvSpPr>
        <p:spPr>
          <a:xfrm>
            <a:off x="536713" y="1053549"/>
            <a:ext cx="8647044" cy="6124754"/>
          </a:xfrm>
          <a:prstGeom prst="rect">
            <a:avLst/>
          </a:prstGeom>
          <a:noFill/>
        </p:spPr>
        <p:txBody>
          <a:bodyPr wrap="square" rtlCol="0">
            <a:spAutoFit/>
          </a:bodyPr>
          <a:lstStyle/>
          <a:p>
            <a:pPr algn="just" rtl="1">
              <a:lnSpc>
                <a:spcPct val="200000"/>
              </a:lnSpc>
            </a:pPr>
            <a:r>
              <a:rPr lang="fa-IR" sz="2200" dirty="0" smtClean="0">
                <a:solidFill>
                  <a:schemeClr val="bg1"/>
                </a:solidFill>
                <a:cs typeface="2  Titr" panose="00000700000000000000" pitchFamily="2" charset="-78"/>
              </a:rPr>
              <a:t>معروف </a:t>
            </a:r>
            <a:r>
              <a:rPr lang="fa-IR" sz="2200" dirty="0">
                <a:solidFill>
                  <a:schemeClr val="bg1"/>
                </a:solidFill>
                <a:cs typeface="2  Titr" panose="00000700000000000000" pitchFamily="2" charset="-78"/>
              </a:rPr>
              <a:t>است که به </a:t>
            </a:r>
            <a:r>
              <a:rPr lang="fa-IR" sz="2200" dirty="0">
                <a:solidFill>
                  <a:srgbClr val="FF0000"/>
                </a:solidFill>
                <a:cs typeface="2  Titr" panose="00000700000000000000" pitchFamily="2" charset="-78"/>
              </a:rPr>
              <a:t>احکام سلطانی</a:t>
            </a:r>
            <a:r>
              <a:rPr lang="fa-IR" sz="2200" dirty="0">
                <a:solidFill>
                  <a:schemeClr val="bg1"/>
                </a:solidFill>
                <a:cs typeface="2  Titr" panose="00000700000000000000" pitchFamily="2" charset="-78"/>
              </a:rPr>
              <a:t>، احکام حکومتی می گویند و مضمون </a:t>
            </a:r>
            <a:r>
              <a:rPr lang="fa-IR" sz="2200" dirty="0" err="1">
                <a:solidFill>
                  <a:schemeClr val="bg1"/>
                </a:solidFill>
                <a:cs typeface="2  Titr" panose="00000700000000000000" pitchFamily="2" charset="-78"/>
              </a:rPr>
              <a:t>حجیّت</a:t>
            </a:r>
            <a:r>
              <a:rPr lang="fa-IR" sz="2200" dirty="0">
                <a:solidFill>
                  <a:schemeClr val="bg1"/>
                </a:solidFill>
                <a:cs typeface="2  Titr" panose="00000700000000000000" pitchFamily="2" charset="-78"/>
              </a:rPr>
              <a:t> آن چیزی جز تنفیذ حاکم نیست.</a:t>
            </a:r>
            <a:endParaRPr lang="en-US" sz="2200" dirty="0">
              <a:solidFill>
                <a:schemeClr val="bg1"/>
              </a:solidFill>
              <a:cs typeface="2  Titr" panose="00000700000000000000" pitchFamily="2" charset="-78"/>
            </a:endParaRPr>
          </a:p>
          <a:p>
            <a:pPr algn="just" rtl="1">
              <a:lnSpc>
                <a:spcPct val="200000"/>
              </a:lnSpc>
            </a:pPr>
            <a:r>
              <a:rPr lang="fa-IR" sz="2200" dirty="0">
                <a:solidFill>
                  <a:schemeClr val="bg1"/>
                </a:solidFill>
                <a:cs typeface="2  Titr" panose="00000700000000000000" pitchFamily="2" charset="-78"/>
              </a:rPr>
              <a:t>اما ما احکام حکومتی را از قبیل احکام سلطانی </a:t>
            </a:r>
            <a:r>
              <a:rPr lang="fa-IR" sz="2200" dirty="0" err="1">
                <a:solidFill>
                  <a:schemeClr val="bg1"/>
                </a:solidFill>
                <a:cs typeface="2  Titr" panose="00000700000000000000" pitchFamily="2" charset="-78"/>
              </a:rPr>
              <a:t>نمی</a:t>
            </a:r>
            <a:r>
              <a:rPr lang="fa-IR" sz="2200" dirty="0">
                <a:solidFill>
                  <a:schemeClr val="bg1"/>
                </a:solidFill>
                <a:cs typeface="2  Titr" panose="00000700000000000000" pitchFamily="2" charset="-78"/>
              </a:rPr>
              <a:t> دانیم بلکه </a:t>
            </a:r>
            <a:r>
              <a:rPr lang="fa-IR" sz="2200" dirty="0">
                <a:solidFill>
                  <a:srgbClr val="FF0000"/>
                </a:solidFill>
                <a:cs typeface="2  Titr" panose="00000700000000000000" pitchFamily="2" charset="-78"/>
              </a:rPr>
              <a:t>احکام مدیریتی</a:t>
            </a:r>
            <a:r>
              <a:rPr lang="fa-IR" sz="2200" dirty="0">
                <a:solidFill>
                  <a:schemeClr val="bg1"/>
                </a:solidFill>
                <a:cs typeface="2  Titr" panose="00000700000000000000" pitchFamily="2" charset="-78"/>
              </a:rPr>
              <a:t> می دانیم که بوسیله آنها جامعه اداره می شود.</a:t>
            </a:r>
            <a:endParaRPr lang="en-US" sz="2200" dirty="0">
              <a:solidFill>
                <a:schemeClr val="bg1"/>
              </a:solidFill>
              <a:cs typeface="2  Titr" panose="00000700000000000000" pitchFamily="2" charset="-78"/>
            </a:endParaRPr>
          </a:p>
          <a:p>
            <a:pPr algn="just" rtl="1">
              <a:lnSpc>
                <a:spcPct val="200000"/>
              </a:lnSpc>
            </a:pPr>
            <a:r>
              <a:rPr lang="fa-IR" sz="2200" dirty="0">
                <a:solidFill>
                  <a:schemeClr val="bg1"/>
                </a:solidFill>
                <a:cs typeface="2  Titr" panose="00000700000000000000" pitchFamily="2" charset="-78"/>
              </a:rPr>
              <a:t>در این نوع احکام، فقیه حاکم بخشی از </a:t>
            </a:r>
            <a:r>
              <a:rPr lang="fa-IR" sz="2200" dirty="0">
                <a:solidFill>
                  <a:schemeClr val="accent1">
                    <a:lumMod val="75000"/>
                  </a:schemeClr>
                </a:solidFill>
                <a:cs typeface="2  Titr" panose="00000700000000000000" pitchFamily="2" charset="-78"/>
              </a:rPr>
              <a:t>سیستم تولید حکم </a:t>
            </a:r>
            <a:r>
              <a:rPr lang="fa-IR" sz="2200" dirty="0">
                <a:solidFill>
                  <a:schemeClr val="bg1"/>
                </a:solidFill>
                <a:cs typeface="2  Titr" panose="00000700000000000000" pitchFamily="2" charset="-78"/>
              </a:rPr>
              <a:t>است و حکم در یک فرایند و سیستم (نظام مدیریتی کشور) پرورده می </a:t>
            </a:r>
            <a:r>
              <a:rPr lang="fa-IR" sz="2200" dirty="0" smtClean="0">
                <a:solidFill>
                  <a:schemeClr val="bg1"/>
                </a:solidFill>
                <a:cs typeface="2  Titr" panose="00000700000000000000" pitchFamily="2" charset="-78"/>
              </a:rPr>
              <a:t>شود، اما </a:t>
            </a:r>
            <a:r>
              <a:rPr lang="fa-IR" sz="2200" dirty="0">
                <a:solidFill>
                  <a:schemeClr val="bg1"/>
                </a:solidFill>
                <a:cs typeface="2  Titr" panose="00000700000000000000" pitchFamily="2" charset="-78"/>
              </a:rPr>
              <a:t>فقیه حاکم است که استراتژی های این نظام را تطبیق می کند. </a:t>
            </a:r>
            <a:endParaRPr lang="en-US" sz="2200" dirty="0">
              <a:solidFill>
                <a:schemeClr val="bg1"/>
              </a:solidFill>
              <a:cs typeface="2  Titr" panose="00000700000000000000" pitchFamily="2" charset="-78"/>
            </a:endParaRPr>
          </a:p>
          <a:p>
            <a:pPr algn="just" rtl="1">
              <a:lnSpc>
                <a:spcPct val="200000"/>
              </a:lnSpc>
            </a:pPr>
            <a:r>
              <a:rPr lang="fa-IR" sz="2000" dirty="0">
                <a:solidFill>
                  <a:schemeClr val="bg1"/>
                </a:solidFill>
                <a:cs typeface="2  Titr" panose="00000700000000000000" pitchFamily="2" charset="-78"/>
              </a:rPr>
              <a:t>(اصول فقه حکومتی، صفحه 218)</a:t>
            </a:r>
            <a:endParaRPr lang="en-US" sz="2000" dirty="0">
              <a:solidFill>
                <a:schemeClr val="bg1"/>
              </a:solidFill>
              <a:cs typeface="2  Titr" panose="00000700000000000000" pitchFamily="2" charset="-78"/>
            </a:endParaRPr>
          </a:p>
          <a:p>
            <a:pPr algn="just">
              <a:lnSpc>
                <a:spcPct val="200000"/>
              </a:lnSpc>
            </a:pPr>
            <a:endParaRPr lang="en-US" sz="2200" dirty="0">
              <a:solidFill>
                <a:schemeClr val="bg1"/>
              </a:solidFill>
              <a:cs typeface="2  Titr" panose="00000700000000000000" pitchFamily="2" charset="-78"/>
            </a:endParaRPr>
          </a:p>
        </p:txBody>
      </p:sp>
    </p:spTree>
    <p:extLst>
      <p:ext uri="{BB962C8B-B14F-4D97-AF65-F5344CB8AC3E}">
        <p14:creationId xmlns:p14="http://schemas.microsoft.com/office/powerpoint/2010/main" val="12434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808</TotalTime>
  <Words>2111</Words>
  <Application>Microsoft Office PowerPoint</Application>
  <PresentationFormat>Widescreen</PresentationFormat>
  <Paragraphs>116</Paragraphs>
  <Slides>25</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25</vt:i4>
      </vt:variant>
    </vt:vector>
  </HeadingPairs>
  <TitlesOfParts>
    <vt:vector size="40" baseType="lpstr">
      <vt:lpstr>2  Badr</vt:lpstr>
      <vt:lpstr>2  Titr</vt:lpstr>
      <vt:lpstr>Arial</vt:lpstr>
      <vt:lpstr>B Titr</vt:lpstr>
      <vt:lpstr>Calibri</vt:lpstr>
      <vt:lpstr>EntezareZohoor 1 **</vt:lpstr>
      <vt:lpstr>EntezareZohoor B4</vt:lpstr>
      <vt:lpstr>EntezareZohoor D5</vt:lpstr>
      <vt:lpstr>EntezareZohoor D6</vt:lpstr>
      <vt:lpstr>IranNastaliq</vt:lpstr>
      <vt:lpstr>Tahoma</vt:lpstr>
      <vt:lpstr>Trebuchet MS</vt:lpstr>
      <vt:lpstr>Wingdings</vt:lpstr>
      <vt:lpstr>Wingdings 3</vt:lpstr>
      <vt:lpstr>Facet</vt:lpstr>
      <vt:lpstr>بسم اللّه الّرحمن الّرحیم</vt:lpstr>
      <vt:lpstr>PowerPoint Presentation</vt:lpstr>
      <vt:lpstr>مقدّمه :  علم اصول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Taebi</dc:creator>
  <cp:lastModifiedBy>Taebi</cp:lastModifiedBy>
  <cp:revision>51</cp:revision>
  <dcterms:created xsi:type="dcterms:W3CDTF">2016-02-24T13:18:22Z</dcterms:created>
  <dcterms:modified xsi:type="dcterms:W3CDTF">2016-04-03T16:59:36Z</dcterms:modified>
</cp:coreProperties>
</file>