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61" r:id="rId2"/>
    <p:sldId id="256" r:id="rId3"/>
    <p:sldId id="262" r:id="rId4"/>
    <p:sldId id="263" r:id="rId5"/>
    <p:sldId id="264" r:id="rId6"/>
    <p:sldId id="265" r:id="rId7"/>
    <p:sldId id="310" r:id="rId8"/>
    <p:sldId id="314" r:id="rId9"/>
    <p:sldId id="313" r:id="rId10"/>
    <p:sldId id="311" r:id="rId11"/>
    <p:sldId id="312" r:id="rId12"/>
    <p:sldId id="267" r:id="rId13"/>
    <p:sldId id="268" r:id="rId14"/>
    <p:sldId id="269" r:id="rId15"/>
    <p:sldId id="270" r:id="rId16"/>
    <p:sldId id="271" r:id="rId17"/>
    <p:sldId id="272" r:id="rId1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سبک متوسط 2 - آکسان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سبک متوسط 2 - آکسان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سبک متوسط 2 - آکسان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عنوان اسلاید">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fa-IR" smtClean="0"/>
              <a:t>برای ویرایش سبک عنوان اسلاید اصلی، کلیک نمایید</a:t>
            </a:r>
            <a:endParaRPr kumimoji="0" lang="en-US"/>
          </a:p>
        </p:txBody>
      </p:sp>
      <p:sp>
        <p:nvSpPr>
          <p:cNvPr id="22" name="زیر نویس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a-IR" smtClean="0"/>
              <a:t>برای ویرایش سبک زیرعنوان اسلاید اصلی، کلیک نمایید</a:t>
            </a:r>
            <a:endParaRPr kumimoji="0" lang="en-US"/>
          </a:p>
        </p:txBody>
      </p:sp>
      <p:sp>
        <p:nvSpPr>
          <p:cNvPr id="7" name="نگهدارنده مکان تاریخ 6"/>
          <p:cNvSpPr>
            <a:spLocks noGrp="1"/>
          </p:cNvSpPr>
          <p:nvPr>
            <p:ph type="dt" sz="half" idx="10"/>
          </p:nvPr>
        </p:nvSpPr>
        <p:spPr/>
        <p:txBody>
          <a:bodyPr/>
          <a:lstStyle>
            <a:extLst/>
          </a:lstStyle>
          <a:p>
            <a:fld id="{ED0E236C-E304-4894-94CA-AB91A69D02AC}" type="datetimeFigureOut">
              <a:rPr lang="fa-IR" smtClean="0"/>
              <a:t>07/12/1437</a:t>
            </a:fld>
            <a:endParaRPr lang="fa-IR"/>
          </a:p>
        </p:txBody>
      </p:sp>
      <p:sp>
        <p:nvSpPr>
          <p:cNvPr id="20" name="نگهدارنده مکان پانویس 19"/>
          <p:cNvSpPr>
            <a:spLocks noGrp="1"/>
          </p:cNvSpPr>
          <p:nvPr>
            <p:ph type="ftr" sz="quarter" idx="11"/>
          </p:nvPr>
        </p:nvSpPr>
        <p:spPr/>
        <p:txBody>
          <a:bodyPr/>
          <a:lstStyle>
            <a:extLst/>
          </a:lstStyle>
          <a:p>
            <a:endParaRPr lang="fa-IR"/>
          </a:p>
        </p:txBody>
      </p:sp>
      <p:sp>
        <p:nvSpPr>
          <p:cNvPr id="10" name="نگهدارنده مکان شماره اسلاید 9"/>
          <p:cNvSpPr>
            <a:spLocks noGrp="1"/>
          </p:cNvSpPr>
          <p:nvPr>
            <p:ph type="sldNum" sz="quarter" idx="12"/>
          </p:nvPr>
        </p:nvSpPr>
        <p:spPr/>
        <p:txBody>
          <a:bodyPr/>
          <a:lstStyle>
            <a:extLst/>
          </a:lstStyle>
          <a:p>
            <a:fld id="{55932BDE-6094-44EB-A9D3-CBCCF42E47EE}" type="slidenum">
              <a:rPr lang="fa-IR" smtClean="0"/>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 متن عمودی">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fa-IR" smtClean="0"/>
              <a:t>برای ویرایش سبک عنوان اسلاید اصلی، کلیک نمایید</a:t>
            </a:r>
            <a:endParaRPr kumimoji="0" lang="en-US"/>
          </a:p>
        </p:txBody>
      </p:sp>
      <p:sp>
        <p:nvSpPr>
          <p:cNvPr id="3" name="نگهدارنده مکان متن عمودی 2"/>
          <p:cNvSpPr>
            <a:spLocks noGrp="1"/>
          </p:cNvSpPr>
          <p:nvPr>
            <p:ph type="body" orient="vert" idx="1"/>
          </p:nvPr>
        </p:nvSpPr>
        <p:spPr/>
        <p:txBody>
          <a:bodyPr vert="eaVert"/>
          <a:lstStyle>
            <a:extLst/>
          </a:lstStyle>
          <a:p>
            <a:pPr lvl="0" eaLnBrk="1" latinLnBrk="0" hangingPunct="1"/>
            <a:r>
              <a:rPr lang="fa-IR" smtClean="0"/>
              <a:t>برای ویرایش سبک متن اسلاید اصلی، کلیک نمایید</a:t>
            </a:r>
          </a:p>
          <a:p>
            <a:pPr lvl="1" eaLnBrk="1" latinLnBrk="0" hangingPunct="1"/>
            <a:r>
              <a:rPr lang="fa-IR" smtClean="0"/>
              <a:t>سطح دوم</a:t>
            </a:r>
          </a:p>
          <a:p>
            <a:pPr lvl="2" eaLnBrk="1" latinLnBrk="0" hangingPunct="1"/>
            <a:r>
              <a:rPr lang="fa-IR" smtClean="0"/>
              <a:t>سطح سوم</a:t>
            </a:r>
          </a:p>
          <a:p>
            <a:pPr lvl="3" eaLnBrk="1" latinLnBrk="0" hangingPunct="1"/>
            <a:r>
              <a:rPr lang="fa-IR" smtClean="0"/>
              <a:t>سطح چهارم</a:t>
            </a:r>
          </a:p>
          <a:p>
            <a:pPr lvl="4" eaLnBrk="1" latinLnBrk="0" hangingPunct="1"/>
            <a:r>
              <a:rPr lang="fa-IR" smtClean="0"/>
              <a:t>سطح پنجم</a:t>
            </a:r>
            <a:endParaRPr kumimoji="0" lang="en-US"/>
          </a:p>
        </p:txBody>
      </p:sp>
      <p:sp>
        <p:nvSpPr>
          <p:cNvPr id="4" name="نگهدارنده مکان تاریخ 3"/>
          <p:cNvSpPr>
            <a:spLocks noGrp="1"/>
          </p:cNvSpPr>
          <p:nvPr>
            <p:ph type="dt" sz="half" idx="10"/>
          </p:nvPr>
        </p:nvSpPr>
        <p:spPr/>
        <p:txBody>
          <a:bodyPr/>
          <a:lstStyle>
            <a:extLst/>
          </a:lstStyle>
          <a:p>
            <a:fld id="{ED0E236C-E304-4894-94CA-AB91A69D02AC}" type="datetimeFigureOut">
              <a:rPr lang="fa-IR" smtClean="0"/>
              <a:t>07/12/1437</a:t>
            </a:fld>
            <a:endParaRPr lang="fa-IR"/>
          </a:p>
        </p:txBody>
      </p:sp>
      <p:sp>
        <p:nvSpPr>
          <p:cNvPr id="5" name="نگهدارنده مکان پانویس 4"/>
          <p:cNvSpPr>
            <a:spLocks noGrp="1"/>
          </p:cNvSpPr>
          <p:nvPr>
            <p:ph type="ftr" sz="quarter" idx="11"/>
          </p:nvPr>
        </p:nvSpPr>
        <p:spPr/>
        <p:txBody>
          <a:bodyPr/>
          <a:lstStyle>
            <a:extLst/>
          </a:lstStyle>
          <a:p>
            <a:endParaRPr lang="fa-IR"/>
          </a:p>
        </p:txBody>
      </p:sp>
      <p:sp>
        <p:nvSpPr>
          <p:cNvPr id="6" name="نگهدارنده مکان شماره اسلاید 5"/>
          <p:cNvSpPr>
            <a:spLocks noGrp="1"/>
          </p:cNvSpPr>
          <p:nvPr>
            <p:ph type="sldNum" sz="quarter" idx="12"/>
          </p:nvPr>
        </p:nvSpPr>
        <p:spPr/>
        <p:txBody>
          <a:bodyPr/>
          <a:lstStyle>
            <a:extLst/>
          </a:lstStyle>
          <a:p>
            <a:fld id="{55932BDE-6094-44EB-A9D3-CBCCF42E47EE}"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عمودی و متن">
    <p:spTree>
      <p:nvGrpSpPr>
        <p:cNvPr id="1" name=""/>
        <p:cNvGrpSpPr/>
        <p:nvPr/>
      </p:nvGrpSpPr>
      <p:grpSpPr>
        <a:xfrm>
          <a:off x="0" y="0"/>
          <a:ext cx="0" cy="0"/>
          <a:chOff x="0" y="0"/>
          <a:chExt cx="0" cy="0"/>
        </a:xfrm>
      </p:grpSpPr>
      <p:sp>
        <p:nvSpPr>
          <p:cNvPr id="2" name="عنوان عمودی 1"/>
          <p:cNvSpPr>
            <a:spLocks noGrp="1"/>
          </p:cNvSpPr>
          <p:nvPr>
            <p:ph type="title" orient="vert"/>
          </p:nvPr>
        </p:nvSpPr>
        <p:spPr>
          <a:xfrm>
            <a:off x="6858000" y="274639"/>
            <a:ext cx="1828800" cy="5851525"/>
          </a:xfrm>
        </p:spPr>
        <p:txBody>
          <a:bodyPr vert="eaVert"/>
          <a:lstStyle>
            <a:extLst/>
          </a:lstStyle>
          <a:p>
            <a:r>
              <a:rPr kumimoji="0" lang="fa-IR" smtClean="0"/>
              <a:t>برای ویرایش سبک عنوان اسلاید اصلی، کلیک نمایید</a:t>
            </a:r>
            <a:endParaRPr kumimoji="0" lang="en-US"/>
          </a:p>
        </p:txBody>
      </p:sp>
      <p:sp>
        <p:nvSpPr>
          <p:cNvPr id="3" name="نگهدارنده مکان متن عمودی 2"/>
          <p:cNvSpPr>
            <a:spLocks noGrp="1"/>
          </p:cNvSpPr>
          <p:nvPr>
            <p:ph type="body" orient="vert" idx="1"/>
          </p:nvPr>
        </p:nvSpPr>
        <p:spPr>
          <a:xfrm>
            <a:off x="1143000" y="274640"/>
            <a:ext cx="5562600" cy="5851525"/>
          </a:xfrm>
        </p:spPr>
        <p:txBody>
          <a:bodyPr vert="eaVert"/>
          <a:lstStyle>
            <a:extLst/>
          </a:lstStyle>
          <a:p>
            <a:pPr lvl="0" eaLnBrk="1" latinLnBrk="0" hangingPunct="1"/>
            <a:r>
              <a:rPr lang="fa-IR" smtClean="0"/>
              <a:t>برای ویرایش سبک متن اسلاید اصلی، کلیک نمایید</a:t>
            </a:r>
          </a:p>
          <a:p>
            <a:pPr lvl="1" eaLnBrk="1" latinLnBrk="0" hangingPunct="1"/>
            <a:r>
              <a:rPr lang="fa-IR" smtClean="0"/>
              <a:t>سطح دوم</a:t>
            </a:r>
          </a:p>
          <a:p>
            <a:pPr lvl="2" eaLnBrk="1" latinLnBrk="0" hangingPunct="1"/>
            <a:r>
              <a:rPr lang="fa-IR" smtClean="0"/>
              <a:t>سطح سوم</a:t>
            </a:r>
          </a:p>
          <a:p>
            <a:pPr lvl="3" eaLnBrk="1" latinLnBrk="0" hangingPunct="1"/>
            <a:r>
              <a:rPr lang="fa-IR" smtClean="0"/>
              <a:t>سطح چهارم</a:t>
            </a:r>
          </a:p>
          <a:p>
            <a:pPr lvl="4" eaLnBrk="1" latinLnBrk="0" hangingPunct="1"/>
            <a:r>
              <a:rPr lang="fa-IR" smtClean="0"/>
              <a:t>سطح پنجم</a:t>
            </a:r>
            <a:endParaRPr kumimoji="0" lang="en-US"/>
          </a:p>
        </p:txBody>
      </p:sp>
      <p:sp>
        <p:nvSpPr>
          <p:cNvPr id="4" name="نگهدارنده مکان تاریخ 3"/>
          <p:cNvSpPr>
            <a:spLocks noGrp="1"/>
          </p:cNvSpPr>
          <p:nvPr>
            <p:ph type="dt" sz="half" idx="10"/>
          </p:nvPr>
        </p:nvSpPr>
        <p:spPr/>
        <p:txBody>
          <a:bodyPr/>
          <a:lstStyle>
            <a:extLst/>
          </a:lstStyle>
          <a:p>
            <a:fld id="{ED0E236C-E304-4894-94CA-AB91A69D02AC}" type="datetimeFigureOut">
              <a:rPr lang="fa-IR" smtClean="0"/>
              <a:t>07/12/1437</a:t>
            </a:fld>
            <a:endParaRPr lang="fa-IR"/>
          </a:p>
        </p:txBody>
      </p:sp>
      <p:sp>
        <p:nvSpPr>
          <p:cNvPr id="5" name="نگهدارنده مکان پانویس 4"/>
          <p:cNvSpPr>
            <a:spLocks noGrp="1"/>
          </p:cNvSpPr>
          <p:nvPr>
            <p:ph type="ftr" sz="quarter" idx="11"/>
          </p:nvPr>
        </p:nvSpPr>
        <p:spPr/>
        <p:txBody>
          <a:bodyPr/>
          <a:lstStyle>
            <a:extLst/>
          </a:lstStyle>
          <a:p>
            <a:endParaRPr lang="fa-IR"/>
          </a:p>
        </p:txBody>
      </p:sp>
      <p:sp>
        <p:nvSpPr>
          <p:cNvPr id="6" name="نگهدارنده مکان شماره اسلاید 5"/>
          <p:cNvSpPr>
            <a:spLocks noGrp="1"/>
          </p:cNvSpPr>
          <p:nvPr>
            <p:ph type="sldNum" sz="quarter" idx="12"/>
          </p:nvPr>
        </p:nvSpPr>
        <p:spPr/>
        <p:txBody>
          <a:bodyPr/>
          <a:lstStyle>
            <a:extLst/>
          </a:lstStyle>
          <a:p>
            <a:fld id="{55932BDE-6094-44EB-A9D3-CBCCF42E47EE}"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 محتوی">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fa-IR" smtClean="0"/>
              <a:t>برای ویرایش سبک عنوان اسلاید اصلی، کلیک نمایید</a:t>
            </a:r>
            <a:endParaRPr kumimoji="0" lang="en-US"/>
          </a:p>
        </p:txBody>
      </p:sp>
      <p:sp>
        <p:nvSpPr>
          <p:cNvPr id="3" name="نگهدارنده مکان محتوا 2"/>
          <p:cNvSpPr>
            <a:spLocks noGrp="1"/>
          </p:cNvSpPr>
          <p:nvPr>
            <p:ph idx="1"/>
          </p:nvPr>
        </p:nvSpPr>
        <p:spPr/>
        <p:txBody>
          <a:bodyPr/>
          <a:lstStyle>
            <a:extLst/>
          </a:lstStyle>
          <a:p>
            <a:pPr lvl="0" eaLnBrk="1" latinLnBrk="0" hangingPunct="1"/>
            <a:r>
              <a:rPr lang="fa-IR" smtClean="0"/>
              <a:t>برای ویرایش سبک متن اسلاید اصلی، کلیک نمایید</a:t>
            </a:r>
          </a:p>
          <a:p>
            <a:pPr lvl="1" eaLnBrk="1" latinLnBrk="0" hangingPunct="1"/>
            <a:r>
              <a:rPr lang="fa-IR" smtClean="0"/>
              <a:t>سطح دوم</a:t>
            </a:r>
          </a:p>
          <a:p>
            <a:pPr lvl="2" eaLnBrk="1" latinLnBrk="0" hangingPunct="1"/>
            <a:r>
              <a:rPr lang="fa-IR" smtClean="0"/>
              <a:t>سطح سوم</a:t>
            </a:r>
          </a:p>
          <a:p>
            <a:pPr lvl="3" eaLnBrk="1" latinLnBrk="0" hangingPunct="1"/>
            <a:r>
              <a:rPr lang="fa-IR" smtClean="0"/>
              <a:t>سطح چهارم</a:t>
            </a:r>
          </a:p>
          <a:p>
            <a:pPr lvl="4" eaLnBrk="1" latinLnBrk="0" hangingPunct="1"/>
            <a:r>
              <a:rPr lang="fa-IR" smtClean="0"/>
              <a:t>سطح پنجم</a:t>
            </a:r>
            <a:endParaRPr kumimoji="0" lang="en-US"/>
          </a:p>
        </p:txBody>
      </p:sp>
      <p:sp>
        <p:nvSpPr>
          <p:cNvPr id="4" name="نگهدارنده مکان تاریخ 3"/>
          <p:cNvSpPr>
            <a:spLocks noGrp="1"/>
          </p:cNvSpPr>
          <p:nvPr>
            <p:ph type="dt" sz="half" idx="10"/>
          </p:nvPr>
        </p:nvSpPr>
        <p:spPr/>
        <p:txBody>
          <a:bodyPr/>
          <a:lstStyle>
            <a:extLst/>
          </a:lstStyle>
          <a:p>
            <a:fld id="{ED0E236C-E304-4894-94CA-AB91A69D02AC}" type="datetimeFigureOut">
              <a:rPr lang="fa-IR" smtClean="0"/>
              <a:t>07/12/1437</a:t>
            </a:fld>
            <a:endParaRPr lang="fa-IR"/>
          </a:p>
        </p:txBody>
      </p:sp>
      <p:sp>
        <p:nvSpPr>
          <p:cNvPr id="5" name="نگهدارنده مکان پانویس 4"/>
          <p:cNvSpPr>
            <a:spLocks noGrp="1"/>
          </p:cNvSpPr>
          <p:nvPr>
            <p:ph type="ftr" sz="quarter" idx="11"/>
          </p:nvPr>
        </p:nvSpPr>
        <p:spPr/>
        <p:txBody>
          <a:bodyPr/>
          <a:lstStyle>
            <a:extLst/>
          </a:lstStyle>
          <a:p>
            <a:endParaRPr lang="fa-IR"/>
          </a:p>
        </p:txBody>
      </p:sp>
      <p:sp>
        <p:nvSpPr>
          <p:cNvPr id="6" name="نگهدارنده مکان شماره اسلاید 5"/>
          <p:cNvSpPr>
            <a:spLocks noGrp="1"/>
          </p:cNvSpPr>
          <p:nvPr>
            <p:ph type="sldNum" sz="quarter" idx="12"/>
          </p:nvPr>
        </p:nvSpPr>
        <p:spPr/>
        <p:txBody>
          <a:bodyPr/>
          <a:lstStyle>
            <a:extLst/>
          </a:lstStyle>
          <a:p>
            <a:fld id="{55932BDE-6094-44EB-A9D3-CBCCF42E47EE}"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سربرگ بخش">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a-IR" smtClean="0"/>
              <a:t>برای ویرایش سبک عنوان اسلاید اصلی، کلیک نمایید</a:t>
            </a:r>
            <a:endParaRPr kumimoji="0" lang="en-US"/>
          </a:p>
        </p:txBody>
      </p:sp>
      <p:sp>
        <p:nvSpPr>
          <p:cNvPr id="3" name="نگهدارنده مکان متن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a-IR" smtClean="0"/>
              <a:t>برای ویرایش سبک متن اسلاید اصلی، کلیک نمایید</a:t>
            </a:r>
          </a:p>
        </p:txBody>
      </p:sp>
      <p:sp>
        <p:nvSpPr>
          <p:cNvPr id="4" name="نگهدارنده مکان تاریخ 3"/>
          <p:cNvSpPr>
            <a:spLocks noGrp="1"/>
          </p:cNvSpPr>
          <p:nvPr>
            <p:ph type="dt" sz="half" idx="10"/>
          </p:nvPr>
        </p:nvSpPr>
        <p:spPr/>
        <p:txBody>
          <a:bodyPr/>
          <a:lstStyle>
            <a:extLst/>
          </a:lstStyle>
          <a:p>
            <a:fld id="{ED0E236C-E304-4894-94CA-AB91A69D02AC}" type="datetimeFigureOut">
              <a:rPr lang="fa-IR" smtClean="0"/>
              <a:t>07/12/1437</a:t>
            </a:fld>
            <a:endParaRPr lang="fa-IR"/>
          </a:p>
        </p:txBody>
      </p:sp>
      <p:sp>
        <p:nvSpPr>
          <p:cNvPr id="5" name="نگهدارنده مکان پانویس 4"/>
          <p:cNvSpPr>
            <a:spLocks noGrp="1"/>
          </p:cNvSpPr>
          <p:nvPr>
            <p:ph type="ftr" sz="quarter" idx="11"/>
          </p:nvPr>
        </p:nvSpPr>
        <p:spPr/>
        <p:txBody>
          <a:bodyPr/>
          <a:lstStyle>
            <a:extLst/>
          </a:lstStyle>
          <a:p>
            <a:endParaRPr lang="fa-IR"/>
          </a:p>
        </p:txBody>
      </p:sp>
      <p:sp>
        <p:nvSpPr>
          <p:cNvPr id="6" name="نگهدارنده مکان شماره اسلاید 5"/>
          <p:cNvSpPr>
            <a:spLocks noGrp="1"/>
          </p:cNvSpPr>
          <p:nvPr>
            <p:ph type="sldNum" sz="quarter" idx="12"/>
          </p:nvPr>
        </p:nvSpPr>
        <p:spPr/>
        <p:txBody>
          <a:bodyPr/>
          <a:lstStyle>
            <a:extLst/>
          </a:lstStyle>
          <a:p>
            <a:fld id="{55932BDE-6094-44EB-A9D3-CBCCF42E47EE}" type="slidenum">
              <a:rPr lang="fa-IR" smtClean="0"/>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دو محتوا">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fa-IR" smtClean="0"/>
              <a:t>برای ویرایش سبک عنوان اسلاید اصلی، کلیک نمایید</a:t>
            </a:r>
            <a:endParaRPr kumimoji="0" lang="en-US"/>
          </a:p>
        </p:txBody>
      </p:sp>
      <p:sp>
        <p:nvSpPr>
          <p:cNvPr id="3" name="نگهدارنده مکان محتوا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a-IR" smtClean="0"/>
              <a:t>برای ویرایش سبک متن اسلاید اصلی، کلیک نمایید</a:t>
            </a:r>
          </a:p>
          <a:p>
            <a:pPr lvl="1" eaLnBrk="1" latinLnBrk="0" hangingPunct="1"/>
            <a:r>
              <a:rPr lang="fa-IR" smtClean="0"/>
              <a:t>سطح دوم</a:t>
            </a:r>
          </a:p>
          <a:p>
            <a:pPr lvl="2" eaLnBrk="1" latinLnBrk="0" hangingPunct="1"/>
            <a:r>
              <a:rPr lang="fa-IR" smtClean="0"/>
              <a:t>سطح سوم</a:t>
            </a:r>
          </a:p>
          <a:p>
            <a:pPr lvl="3" eaLnBrk="1" latinLnBrk="0" hangingPunct="1"/>
            <a:r>
              <a:rPr lang="fa-IR" smtClean="0"/>
              <a:t>سطح چهارم</a:t>
            </a:r>
          </a:p>
          <a:p>
            <a:pPr lvl="4" eaLnBrk="1" latinLnBrk="0" hangingPunct="1"/>
            <a:r>
              <a:rPr lang="fa-IR" smtClean="0"/>
              <a:t>سطح پنجم</a:t>
            </a:r>
            <a:endParaRPr kumimoji="0" lang="en-US"/>
          </a:p>
        </p:txBody>
      </p:sp>
      <p:sp>
        <p:nvSpPr>
          <p:cNvPr id="4" name="نگهدارنده مکان محتوا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a-IR" smtClean="0"/>
              <a:t>برای ویرایش سبک متن اسلاید اصلی، کلیک نمایید</a:t>
            </a:r>
          </a:p>
          <a:p>
            <a:pPr lvl="1" eaLnBrk="1" latinLnBrk="0" hangingPunct="1"/>
            <a:r>
              <a:rPr lang="fa-IR" smtClean="0"/>
              <a:t>سطح دوم</a:t>
            </a:r>
          </a:p>
          <a:p>
            <a:pPr lvl="2" eaLnBrk="1" latinLnBrk="0" hangingPunct="1"/>
            <a:r>
              <a:rPr lang="fa-IR" smtClean="0"/>
              <a:t>سطح سوم</a:t>
            </a:r>
          </a:p>
          <a:p>
            <a:pPr lvl="3" eaLnBrk="1" latinLnBrk="0" hangingPunct="1"/>
            <a:r>
              <a:rPr lang="fa-IR" smtClean="0"/>
              <a:t>سطح چهارم</a:t>
            </a:r>
          </a:p>
          <a:p>
            <a:pPr lvl="4" eaLnBrk="1" latinLnBrk="0" hangingPunct="1"/>
            <a:r>
              <a:rPr lang="fa-IR" smtClean="0"/>
              <a:t>سطح پنجم</a:t>
            </a:r>
            <a:endParaRPr kumimoji="0" lang="en-US"/>
          </a:p>
        </p:txBody>
      </p:sp>
      <p:sp>
        <p:nvSpPr>
          <p:cNvPr id="5" name="نگهدارنده مکان تاریخ 4"/>
          <p:cNvSpPr>
            <a:spLocks noGrp="1"/>
          </p:cNvSpPr>
          <p:nvPr>
            <p:ph type="dt" sz="half" idx="10"/>
          </p:nvPr>
        </p:nvSpPr>
        <p:spPr/>
        <p:txBody>
          <a:bodyPr/>
          <a:lstStyle>
            <a:extLst/>
          </a:lstStyle>
          <a:p>
            <a:fld id="{ED0E236C-E304-4894-94CA-AB91A69D02AC}" type="datetimeFigureOut">
              <a:rPr lang="fa-IR" smtClean="0"/>
              <a:t>07/12/1437</a:t>
            </a:fld>
            <a:endParaRPr lang="fa-IR"/>
          </a:p>
        </p:txBody>
      </p:sp>
      <p:sp>
        <p:nvSpPr>
          <p:cNvPr id="6" name="نگهدارنده مکان پانویس 5"/>
          <p:cNvSpPr>
            <a:spLocks noGrp="1"/>
          </p:cNvSpPr>
          <p:nvPr>
            <p:ph type="ftr" sz="quarter" idx="11"/>
          </p:nvPr>
        </p:nvSpPr>
        <p:spPr/>
        <p:txBody>
          <a:bodyPr/>
          <a:lstStyle>
            <a:extLst/>
          </a:lstStyle>
          <a:p>
            <a:endParaRPr lang="fa-IR"/>
          </a:p>
        </p:txBody>
      </p:sp>
      <p:sp>
        <p:nvSpPr>
          <p:cNvPr id="7" name="نگهدارنده مکان شماره اسلاید 6"/>
          <p:cNvSpPr>
            <a:spLocks noGrp="1"/>
          </p:cNvSpPr>
          <p:nvPr>
            <p:ph type="sldNum" sz="quarter" idx="12"/>
          </p:nvPr>
        </p:nvSpPr>
        <p:spPr/>
        <p:txBody>
          <a:bodyPr/>
          <a:lstStyle>
            <a:extLst/>
          </a:lstStyle>
          <a:p>
            <a:fld id="{55932BDE-6094-44EB-A9D3-CBCCF42E47EE}"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یسه">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a-IR" smtClean="0"/>
              <a:t>برای ویرایش سبک عنوان اسلاید اصلی، کلیک نمایید</a:t>
            </a:r>
            <a:endParaRPr kumimoji="0" lang="en-US"/>
          </a:p>
        </p:txBody>
      </p:sp>
      <p:sp>
        <p:nvSpPr>
          <p:cNvPr id="3" name="نگهدارنده مکان متن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a-IR" smtClean="0"/>
              <a:t>برای ویرایش سبک متن اسلاید اصلی، کلیک نمایید</a:t>
            </a:r>
          </a:p>
        </p:txBody>
      </p:sp>
      <p:sp>
        <p:nvSpPr>
          <p:cNvPr id="4" name="نگهدارنده مکان متن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a-IR" smtClean="0"/>
              <a:t>برای ویرایش سبک متن اسلاید اصلی، کلیک نمایید</a:t>
            </a:r>
          </a:p>
        </p:txBody>
      </p:sp>
      <p:sp>
        <p:nvSpPr>
          <p:cNvPr id="5" name="نگهدارنده مکان محتوا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a-IR" smtClean="0"/>
              <a:t>برای ویرایش سبک متن اسلاید اصلی، کلیک نمایید</a:t>
            </a:r>
          </a:p>
          <a:p>
            <a:pPr lvl="1" eaLnBrk="1" latinLnBrk="0" hangingPunct="1"/>
            <a:r>
              <a:rPr lang="fa-IR" smtClean="0"/>
              <a:t>سطح دوم</a:t>
            </a:r>
          </a:p>
          <a:p>
            <a:pPr lvl="2" eaLnBrk="1" latinLnBrk="0" hangingPunct="1"/>
            <a:r>
              <a:rPr lang="fa-IR" smtClean="0"/>
              <a:t>سطح سوم</a:t>
            </a:r>
          </a:p>
          <a:p>
            <a:pPr lvl="3" eaLnBrk="1" latinLnBrk="0" hangingPunct="1"/>
            <a:r>
              <a:rPr lang="fa-IR" smtClean="0"/>
              <a:t>سطح چهارم</a:t>
            </a:r>
          </a:p>
          <a:p>
            <a:pPr lvl="4" eaLnBrk="1" latinLnBrk="0" hangingPunct="1"/>
            <a:r>
              <a:rPr lang="fa-IR" smtClean="0"/>
              <a:t>سطح پنجم</a:t>
            </a:r>
            <a:endParaRPr kumimoji="0" lang="en-US"/>
          </a:p>
        </p:txBody>
      </p:sp>
      <p:sp>
        <p:nvSpPr>
          <p:cNvPr id="6" name="نگهدارنده مکان محتوا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a-IR" smtClean="0"/>
              <a:t>برای ویرایش سبک متن اسلاید اصلی، کلیک نمایید</a:t>
            </a:r>
          </a:p>
          <a:p>
            <a:pPr lvl="1" eaLnBrk="1" latinLnBrk="0" hangingPunct="1"/>
            <a:r>
              <a:rPr lang="fa-IR" smtClean="0"/>
              <a:t>سطح دوم</a:t>
            </a:r>
          </a:p>
          <a:p>
            <a:pPr lvl="2" eaLnBrk="1" latinLnBrk="0" hangingPunct="1"/>
            <a:r>
              <a:rPr lang="fa-IR" smtClean="0"/>
              <a:t>سطح سوم</a:t>
            </a:r>
          </a:p>
          <a:p>
            <a:pPr lvl="3" eaLnBrk="1" latinLnBrk="0" hangingPunct="1"/>
            <a:r>
              <a:rPr lang="fa-IR" smtClean="0"/>
              <a:t>سطح چهارم</a:t>
            </a:r>
          </a:p>
          <a:p>
            <a:pPr lvl="4" eaLnBrk="1" latinLnBrk="0" hangingPunct="1"/>
            <a:r>
              <a:rPr lang="fa-IR" smtClean="0"/>
              <a:t>سطح پنجم</a:t>
            </a:r>
            <a:endParaRPr kumimoji="0" lang="en-US"/>
          </a:p>
        </p:txBody>
      </p:sp>
      <p:sp>
        <p:nvSpPr>
          <p:cNvPr id="7" name="نگهدارنده مکان تاریخ 6"/>
          <p:cNvSpPr>
            <a:spLocks noGrp="1"/>
          </p:cNvSpPr>
          <p:nvPr>
            <p:ph type="dt" sz="half" idx="10"/>
          </p:nvPr>
        </p:nvSpPr>
        <p:spPr/>
        <p:txBody>
          <a:bodyPr/>
          <a:lstStyle>
            <a:extLst/>
          </a:lstStyle>
          <a:p>
            <a:fld id="{ED0E236C-E304-4894-94CA-AB91A69D02AC}" type="datetimeFigureOut">
              <a:rPr lang="fa-IR" smtClean="0"/>
              <a:t>07/12/1437</a:t>
            </a:fld>
            <a:endParaRPr lang="fa-IR"/>
          </a:p>
        </p:txBody>
      </p:sp>
      <p:sp>
        <p:nvSpPr>
          <p:cNvPr id="8" name="نگهدارنده مکان پانویس 7"/>
          <p:cNvSpPr>
            <a:spLocks noGrp="1"/>
          </p:cNvSpPr>
          <p:nvPr>
            <p:ph type="ftr" sz="quarter" idx="11"/>
          </p:nvPr>
        </p:nvSpPr>
        <p:spPr/>
        <p:txBody>
          <a:bodyPr/>
          <a:lstStyle>
            <a:extLst/>
          </a:lstStyle>
          <a:p>
            <a:endParaRPr lang="fa-IR"/>
          </a:p>
        </p:txBody>
      </p:sp>
      <p:sp>
        <p:nvSpPr>
          <p:cNvPr id="9" name="نگهدارنده مکان شماره اسلاید 8"/>
          <p:cNvSpPr>
            <a:spLocks noGrp="1"/>
          </p:cNvSpPr>
          <p:nvPr>
            <p:ph type="sldNum" sz="quarter" idx="12"/>
          </p:nvPr>
        </p:nvSpPr>
        <p:spPr/>
        <p:txBody>
          <a:bodyPr/>
          <a:lstStyle>
            <a:extLst/>
          </a:lstStyle>
          <a:p>
            <a:fld id="{55932BDE-6094-44EB-A9D3-CBCCF42E47EE}"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تنها عنوا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fa-IR" smtClean="0"/>
              <a:t>برای ویرایش سبک عنوان اسلاید اصلی، کلیک نمایید</a:t>
            </a:r>
            <a:endParaRPr kumimoji="0" lang="en-US"/>
          </a:p>
        </p:txBody>
      </p:sp>
      <p:sp>
        <p:nvSpPr>
          <p:cNvPr id="3" name="نگهدارنده مکان تاریخ 2"/>
          <p:cNvSpPr>
            <a:spLocks noGrp="1"/>
          </p:cNvSpPr>
          <p:nvPr>
            <p:ph type="dt" sz="half" idx="10"/>
          </p:nvPr>
        </p:nvSpPr>
        <p:spPr/>
        <p:txBody>
          <a:bodyPr/>
          <a:lstStyle>
            <a:extLst/>
          </a:lstStyle>
          <a:p>
            <a:fld id="{ED0E236C-E304-4894-94CA-AB91A69D02AC}" type="datetimeFigureOut">
              <a:rPr lang="fa-IR" smtClean="0"/>
              <a:t>07/12/1437</a:t>
            </a:fld>
            <a:endParaRPr lang="fa-IR"/>
          </a:p>
        </p:txBody>
      </p:sp>
      <p:sp>
        <p:nvSpPr>
          <p:cNvPr id="4" name="نگهدارنده مکان پانویس 3"/>
          <p:cNvSpPr>
            <a:spLocks noGrp="1"/>
          </p:cNvSpPr>
          <p:nvPr>
            <p:ph type="ftr" sz="quarter" idx="11"/>
          </p:nvPr>
        </p:nvSpPr>
        <p:spPr/>
        <p:txBody>
          <a:bodyPr/>
          <a:lstStyle>
            <a:extLst/>
          </a:lstStyle>
          <a:p>
            <a:endParaRPr lang="fa-IR"/>
          </a:p>
        </p:txBody>
      </p:sp>
      <p:sp>
        <p:nvSpPr>
          <p:cNvPr id="5" name="نگهدارنده مکان شماره اسلاید 4"/>
          <p:cNvSpPr>
            <a:spLocks noGrp="1"/>
          </p:cNvSpPr>
          <p:nvPr>
            <p:ph type="sldNum" sz="quarter" idx="12"/>
          </p:nvPr>
        </p:nvSpPr>
        <p:spPr/>
        <p:txBody>
          <a:bodyPr/>
          <a:lstStyle>
            <a:extLst/>
          </a:lstStyle>
          <a:p>
            <a:fld id="{55932BDE-6094-44EB-A9D3-CBCCF42E47EE}"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خالی">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نگهدارنده مکان تاریخ 1"/>
          <p:cNvSpPr>
            <a:spLocks noGrp="1"/>
          </p:cNvSpPr>
          <p:nvPr>
            <p:ph type="dt" sz="half" idx="10"/>
          </p:nvPr>
        </p:nvSpPr>
        <p:spPr/>
        <p:txBody>
          <a:bodyPr/>
          <a:lstStyle>
            <a:extLst/>
          </a:lstStyle>
          <a:p>
            <a:fld id="{ED0E236C-E304-4894-94CA-AB91A69D02AC}" type="datetimeFigureOut">
              <a:rPr lang="fa-IR" smtClean="0"/>
              <a:t>07/12/1437</a:t>
            </a:fld>
            <a:endParaRPr lang="fa-IR"/>
          </a:p>
        </p:txBody>
      </p:sp>
      <p:sp>
        <p:nvSpPr>
          <p:cNvPr id="3" name="نگهدارنده مکان پانویس 2"/>
          <p:cNvSpPr>
            <a:spLocks noGrp="1"/>
          </p:cNvSpPr>
          <p:nvPr>
            <p:ph type="ftr" sz="quarter" idx="11"/>
          </p:nvPr>
        </p:nvSpPr>
        <p:spPr/>
        <p:txBody>
          <a:bodyPr/>
          <a:lstStyle>
            <a:extLst/>
          </a:lstStyle>
          <a:p>
            <a:endParaRPr lang="fa-IR"/>
          </a:p>
        </p:txBody>
      </p:sp>
      <p:sp>
        <p:nvSpPr>
          <p:cNvPr id="4" name="نگهدارنده مکان شماره اسلاید 3"/>
          <p:cNvSpPr>
            <a:spLocks noGrp="1"/>
          </p:cNvSpPr>
          <p:nvPr>
            <p:ph type="sldNum" sz="quarter" idx="12"/>
          </p:nvPr>
        </p:nvSpPr>
        <p:spPr/>
        <p:txBody>
          <a:bodyPr/>
          <a:lstStyle>
            <a:extLst/>
          </a:lstStyle>
          <a:p>
            <a:fld id="{55932BDE-6094-44EB-A9D3-CBCCF42E47EE}" type="slidenum">
              <a:rPr lang="fa-IR" smtClean="0"/>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ا با عنوا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a-IR" smtClean="0"/>
              <a:t>برای ویرایش سبک عنوان اسلاید اصلی، کلیک نمایید</a:t>
            </a:r>
            <a:endParaRPr kumimoji="0" lang="en-US"/>
          </a:p>
        </p:txBody>
      </p:sp>
      <p:sp>
        <p:nvSpPr>
          <p:cNvPr id="3" name="نگهدارنده مکان متن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a-IR" smtClean="0"/>
              <a:t>برای ویرایش سبک متن اسلاید اصلی، کلیک نمایید</a:t>
            </a:r>
          </a:p>
        </p:txBody>
      </p:sp>
      <p:sp>
        <p:nvSpPr>
          <p:cNvPr id="4" name="نگهدارنده مکان محتوا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a-IR" smtClean="0"/>
              <a:t>برای ویرایش سبک متن اسلاید اصلی، کلیک نمایید</a:t>
            </a:r>
          </a:p>
          <a:p>
            <a:pPr lvl="1" eaLnBrk="1" latinLnBrk="0" hangingPunct="1"/>
            <a:r>
              <a:rPr lang="fa-IR" smtClean="0"/>
              <a:t>سطح دوم</a:t>
            </a:r>
          </a:p>
          <a:p>
            <a:pPr lvl="2" eaLnBrk="1" latinLnBrk="0" hangingPunct="1"/>
            <a:r>
              <a:rPr lang="fa-IR" smtClean="0"/>
              <a:t>سطح سوم</a:t>
            </a:r>
          </a:p>
          <a:p>
            <a:pPr lvl="3" eaLnBrk="1" latinLnBrk="0" hangingPunct="1"/>
            <a:r>
              <a:rPr lang="fa-IR" smtClean="0"/>
              <a:t>سطح چهارم</a:t>
            </a:r>
          </a:p>
          <a:p>
            <a:pPr lvl="4" eaLnBrk="1" latinLnBrk="0" hangingPunct="1"/>
            <a:r>
              <a:rPr lang="fa-IR" smtClean="0"/>
              <a:t>سطح پنجم</a:t>
            </a:r>
            <a:endParaRPr kumimoji="0" lang="en-US"/>
          </a:p>
        </p:txBody>
      </p:sp>
      <p:sp>
        <p:nvSpPr>
          <p:cNvPr id="5" name="نگهدارنده مکان تاریخ 4"/>
          <p:cNvSpPr>
            <a:spLocks noGrp="1"/>
          </p:cNvSpPr>
          <p:nvPr>
            <p:ph type="dt" sz="half" idx="10"/>
          </p:nvPr>
        </p:nvSpPr>
        <p:spPr/>
        <p:txBody>
          <a:bodyPr/>
          <a:lstStyle>
            <a:extLst/>
          </a:lstStyle>
          <a:p>
            <a:fld id="{ED0E236C-E304-4894-94CA-AB91A69D02AC}" type="datetimeFigureOut">
              <a:rPr lang="fa-IR" smtClean="0"/>
              <a:t>07/12/1437</a:t>
            </a:fld>
            <a:endParaRPr lang="fa-IR"/>
          </a:p>
        </p:txBody>
      </p:sp>
      <p:sp>
        <p:nvSpPr>
          <p:cNvPr id="6" name="نگهدارنده مکان پانویس 5"/>
          <p:cNvSpPr>
            <a:spLocks noGrp="1"/>
          </p:cNvSpPr>
          <p:nvPr>
            <p:ph type="ftr" sz="quarter" idx="11"/>
          </p:nvPr>
        </p:nvSpPr>
        <p:spPr/>
        <p:txBody>
          <a:bodyPr/>
          <a:lstStyle>
            <a:extLst/>
          </a:lstStyle>
          <a:p>
            <a:endParaRPr lang="fa-IR"/>
          </a:p>
        </p:txBody>
      </p:sp>
      <p:sp>
        <p:nvSpPr>
          <p:cNvPr id="7" name="نگهدارنده مکان شماره اسلاید 6"/>
          <p:cNvSpPr>
            <a:spLocks noGrp="1"/>
          </p:cNvSpPr>
          <p:nvPr>
            <p:ph type="sldNum" sz="quarter" idx="12"/>
          </p:nvPr>
        </p:nvSpPr>
        <p:spPr/>
        <p:txBody>
          <a:bodyPr/>
          <a:lstStyle>
            <a:extLst/>
          </a:lstStyle>
          <a:p>
            <a:fld id="{55932BDE-6094-44EB-A9D3-CBCCF42E47EE}"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تصویر با عنوان">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a-IR" smtClean="0"/>
              <a:t>برای ویرایش سبک عنوان اسلاید اصلی، کلیک نمایید</a:t>
            </a:r>
            <a:endParaRPr kumimoji="0" lang="en-US"/>
          </a:p>
        </p:txBody>
      </p:sp>
      <p:sp>
        <p:nvSpPr>
          <p:cNvPr id="5" name="نگهدارنده مکان تاریخ 4"/>
          <p:cNvSpPr>
            <a:spLocks noGrp="1"/>
          </p:cNvSpPr>
          <p:nvPr>
            <p:ph type="dt" sz="half" idx="10"/>
          </p:nvPr>
        </p:nvSpPr>
        <p:spPr/>
        <p:txBody>
          <a:bodyPr/>
          <a:lstStyle>
            <a:extLst/>
          </a:lstStyle>
          <a:p>
            <a:fld id="{ED0E236C-E304-4894-94CA-AB91A69D02AC}" type="datetimeFigureOut">
              <a:rPr lang="fa-IR" smtClean="0"/>
              <a:t>07/12/1437</a:t>
            </a:fld>
            <a:endParaRPr lang="fa-IR"/>
          </a:p>
        </p:txBody>
      </p:sp>
      <p:sp>
        <p:nvSpPr>
          <p:cNvPr id="6" name="نگهدارنده مکان پانویس 5"/>
          <p:cNvSpPr>
            <a:spLocks noGrp="1"/>
          </p:cNvSpPr>
          <p:nvPr>
            <p:ph type="ftr" sz="quarter" idx="11"/>
          </p:nvPr>
        </p:nvSpPr>
        <p:spPr/>
        <p:txBody>
          <a:bodyPr/>
          <a:lstStyle>
            <a:extLst/>
          </a:lstStyle>
          <a:p>
            <a:endParaRPr lang="fa-IR"/>
          </a:p>
        </p:txBody>
      </p:sp>
      <p:sp>
        <p:nvSpPr>
          <p:cNvPr id="7" name="نگهدارنده مکان شماره اسلاید 6"/>
          <p:cNvSpPr>
            <a:spLocks noGrp="1"/>
          </p:cNvSpPr>
          <p:nvPr>
            <p:ph type="sldNum" sz="quarter" idx="12"/>
          </p:nvPr>
        </p:nvSpPr>
        <p:spPr/>
        <p:txBody>
          <a:bodyPr/>
          <a:lstStyle>
            <a:extLst/>
          </a:lstStyle>
          <a:p>
            <a:fld id="{55932BDE-6094-44EB-A9D3-CBCCF42E47EE}" type="slidenum">
              <a:rPr lang="fa-IR" smtClean="0"/>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نگهدارنده مکان تصویر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a-IR" smtClean="0"/>
              <a:t>برای اضافه کردن تصویر نماد را کلیک نمایید</a:t>
            </a:r>
            <a:endParaRPr kumimoji="0" lang="en-US" dirty="0"/>
          </a:p>
        </p:txBody>
      </p:sp>
      <p:sp>
        <p:nvSpPr>
          <p:cNvPr id="9" name="نمودار گردش کار: پردازش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نمودار گردش کار: پردازش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نگهدارنده مکان متن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a-IR" smtClean="0"/>
              <a:t>برای ویرایش سبک متن اسلاید اصلی، کلیک نمایید</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نگهدارنده مکان 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fa-IR" smtClean="0"/>
              <a:t>برای ویرایش سبک عنوان اسلاید اصلی، کلیک نمایید</a:t>
            </a:r>
            <a:endParaRPr kumimoji="0" lang="en-US"/>
          </a:p>
        </p:txBody>
      </p:sp>
      <p:sp>
        <p:nvSpPr>
          <p:cNvPr id="9" name="نگهدارنده مکان متن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a-IR" smtClean="0"/>
              <a:t>برای ویرایش سبک متن اسلاید اصلی، کلیک نمایید</a:t>
            </a:r>
          </a:p>
          <a:p>
            <a:pPr lvl="1" eaLnBrk="1" latinLnBrk="0" hangingPunct="1"/>
            <a:r>
              <a:rPr kumimoji="0" lang="fa-IR" smtClean="0"/>
              <a:t>سطح دوم</a:t>
            </a:r>
          </a:p>
          <a:p>
            <a:pPr lvl="2" eaLnBrk="1" latinLnBrk="0" hangingPunct="1"/>
            <a:r>
              <a:rPr kumimoji="0" lang="fa-IR" smtClean="0"/>
              <a:t>سطح سوم</a:t>
            </a:r>
          </a:p>
          <a:p>
            <a:pPr lvl="3" eaLnBrk="1" latinLnBrk="0" hangingPunct="1"/>
            <a:r>
              <a:rPr kumimoji="0" lang="fa-IR" smtClean="0"/>
              <a:t>سطح چهارم</a:t>
            </a:r>
          </a:p>
          <a:p>
            <a:pPr lvl="4" eaLnBrk="1" latinLnBrk="0" hangingPunct="1"/>
            <a:r>
              <a:rPr kumimoji="0" lang="fa-IR" smtClean="0"/>
              <a:t>سطح پنجم</a:t>
            </a:r>
            <a:endParaRPr kumimoji="0" lang="en-US"/>
          </a:p>
        </p:txBody>
      </p:sp>
      <p:sp>
        <p:nvSpPr>
          <p:cNvPr id="24" name="نگهدارنده مکان تاری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D0E236C-E304-4894-94CA-AB91A69D02AC}" type="datetimeFigureOut">
              <a:rPr lang="fa-IR" smtClean="0"/>
              <a:t>07/12/1437</a:t>
            </a:fld>
            <a:endParaRPr lang="fa-IR"/>
          </a:p>
        </p:txBody>
      </p:sp>
      <p:sp>
        <p:nvSpPr>
          <p:cNvPr id="10" name="نگهدارنده مکان پانویس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نگهدارنده مکان شماره اسلاید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5932BDE-6094-44EB-A9D3-CBCCF42E47EE}" type="slidenum">
              <a:rPr lang="fa-IR" smtClean="0"/>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7"/>
          <p:cNvSpPr>
            <a:spLocks noGrp="1"/>
          </p:cNvSpPr>
          <p:nvPr>
            <p:ph type="title"/>
          </p:nvPr>
        </p:nvSpPr>
        <p:spPr/>
        <p:txBody>
          <a:bodyPr/>
          <a:lstStyle/>
          <a:p>
            <a:pPr algn="ctr"/>
            <a:r>
              <a:rPr lang="fa-IR"/>
              <a:t>بسم الله الرحمن الرحیم</a:t>
            </a:r>
          </a:p>
        </p:txBody>
      </p:sp>
      <p:sp>
        <p:nvSpPr>
          <p:cNvPr id="9" name="نگهدارنده مکان محتوا 8"/>
          <p:cNvSpPr>
            <a:spLocks noGrp="1"/>
          </p:cNvSpPr>
          <p:nvPr>
            <p:ph idx="1"/>
          </p:nvPr>
        </p:nvSpPr>
        <p:spPr>
          <a:solidFill>
            <a:schemeClr val="accent4">
              <a:lumMod val="60000"/>
              <a:lumOff val="40000"/>
            </a:schemeClr>
          </a:solidFill>
        </p:spPr>
        <p:txBody>
          <a:bodyPr/>
          <a:lstStyle/>
          <a:p>
            <a:pPr marL="82296" indent="0" algn="ctr">
              <a:buNone/>
            </a:pPr>
            <a:r>
              <a:rPr lang="fa-IR" smtClean="0"/>
              <a:t>هرمنوتیک </a:t>
            </a:r>
            <a:r>
              <a:rPr lang="fa-IR"/>
              <a:t>و  اجتهاد در فقه سیاسی</a:t>
            </a:r>
          </a:p>
          <a:p>
            <a:pPr marL="82296" indent="0">
              <a:buNone/>
            </a:pPr>
            <a:endParaRPr lang="fa-IR" smtClean="0"/>
          </a:p>
          <a:p>
            <a:pPr marL="82296" indent="0">
              <a:buNone/>
            </a:pPr>
            <a:r>
              <a:rPr lang="fa-IR" smtClean="0"/>
              <a:t>مجموعه مقالات و نشستها</a:t>
            </a:r>
            <a:endParaRPr lang="fa-IR"/>
          </a:p>
          <a:p>
            <a:pPr marL="82296" indent="0">
              <a:buNone/>
            </a:pPr>
            <a:endParaRPr lang="fa-IR" smtClean="0"/>
          </a:p>
          <a:p>
            <a:pPr marL="82296" indent="0">
              <a:buNone/>
            </a:pPr>
            <a:r>
              <a:rPr lang="fa-IR" smtClean="0"/>
              <a:t>به اهتمام سیدکاظم </a:t>
            </a:r>
            <a:r>
              <a:rPr lang="fa-IR"/>
              <a:t>سیدباقری</a:t>
            </a:r>
          </a:p>
          <a:p>
            <a:endParaRPr lang="fa-IR"/>
          </a:p>
        </p:txBody>
      </p:sp>
      <p:pic>
        <p:nvPicPr>
          <p:cNvPr id="1026" name="Picture 2" descr="C:\Users\tooba\Desktop\۲۰۱۶۰۴۱۸_۱۴۰۴۴۱.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12115800"/>
            <a:ext cx="3600000" cy="4800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79712" y="2132856"/>
            <a:ext cx="2772308" cy="369641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47759402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15616" y="188640"/>
            <a:ext cx="7848872" cy="6264696"/>
          </a:xfrm>
          <a:solidFill>
            <a:schemeClr val="accent4">
              <a:lumMod val="60000"/>
              <a:lumOff val="40000"/>
            </a:schemeClr>
          </a:solidFill>
        </p:spPr>
        <p:txBody>
          <a:bodyPr>
            <a:noAutofit/>
          </a:bodyPr>
          <a:lstStyle/>
          <a:p>
            <a:pPr algn="r"/>
            <a:r>
              <a:rPr lang="fa-IR" sz="3200" smtClean="0">
                <a:solidFill>
                  <a:srgbClr val="FF0000"/>
                </a:solidFill>
              </a:rPr>
              <a:t>تفاوت اجتهادبا هرمنوتیکِ </a:t>
            </a:r>
            <a:r>
              <a:rPr lang="fa-IR" sz="2400" smtClean="0"/>
              <a:t/>
            </a:r>
            <a:br>
              <a:rPr lang="fa-IR" sz="2400" smtClean="0"/>
            </a:br>
            <a:r>
              <a:rPr lang="fa-IR" sz="2400" smtClean="0"/>
              <a:t>کلاسیک : به </a:t>
            </a:r>
            <a:r>
              <a:rPr lang="fa-IR" sz="2400" smtClean="0">
                <a:solidFill>
                  <a:srgbClr val="FF0000"/>
                </a:solidFill>
              </a:rPr>
              <a:t>متن </a:t>
            </a:r>
            <a:r>
              <a:rPr lang="fa-IR" sz="2400" smtClean="0"/>
              <a:t>توجهی ندارد</a:t>
            </a:r>
            <a:br>
              <a:rPr lang="fa-IR" sz="2400" smtClean="0"/>
            </a:br>
            <a:r>
              <a:rPr lang="fa-IR" sz="2400" smtClean="0"/>
              <a:t>رمانتیک : به </a:t>
            </a:r>
            <a:r>
              <a:rPr lang="fa-IR" sz="2400" smtClean="0">
                <a:solidFill>
                  <a:srgbClr val="FF0000"/>
                </a:solidFill>
              </a:rPr>
              <a:t>متن و ماتن </a:t>
            </a:r>
            <a:r>
              <a:rPr lang="fa-IR" sz="2400" smtClean="0"/>
              <a:t>توجه دارد</a:t>
            </a:r>
            <a:br>
              <a:rPr lang="fa-IR" sz="2400" smtClean="0"/>
            </a:br>
            <a:r>
              <a:rPr lang="fa-IR" sz="2400" smtClean="0"/>
              <a:t>فلسفی : به </a:t>
            </a:r>
            <a:r>
              <a:rPr lang="fa-IR" sz="2400" smtClean="0">
                <a:solidFill>
                  <a:srgbClr val="FF0000"/>
                </a:solidFill>
              </a:rPr>
              <a:t>مفسر</a:t>
            </a:r>
            <a:r>
              <a:rPr lang="fa-IR" sz="2400" smtClean="0"/>
              <a:t> تاکید دارد</a:t>
            </a:r>
            <a:br>
              <a:rPr lang="fa-IR" sz="2400" smtClean="0"/>
            </a:br>
            <a:r>
              <a:rPr lang="fa-IR" sz="2400" smtClean="0"/>
              <a:t>***درحالیکه در </a:t>
            </a:r>
            <a:r>
              <a:rPr lang="fa-IR" sz="2400"/>
              <a:t>هرمنوتیک اجتهادی </a:t>
            </a:r>
            <a:r>
              <a:rPr lang="fa-IR" sz="2400" smtClean="0"/>
              <a:t>بحث </a:t>
            </a:r>
            <a:r>
              <a:rPr lang="fa-IR" sz="2400"/>
              <a:t>از </a:t>
            </a:r>
            <a:r>
              <a:rPr lang="fa-IR" sz="2400" smtClean="0">
                <a:solidFill>
                  <a:schemeClr val="accent6">
                    <a:lumMod val="60000"/>
                    <a:lumOff val="40000"/>
                  </a:schemeClr>
                </a:solidFill>
              </a:rPr>
              <a:t>متن ، </a:t>
            </a:r>
            <a:r>
              <a:rPr lang="fa-IR" sz="2400">
                <a:solidFill>
                  <a:schemeClr val="accent6">
                    <a:lumMod val="60000"/>
                    <a:lumOff val="40000"/>
                  </a:schemeClr>
                </a:solidFill>
              </a:rPr>
              <a:t>واضع و مفسر </a:t>
            </a:r>
            <a:r>
              <a:rPr lang="fa-IR" sz="2400"/>
              <a:t>است</a:t>
            </a:r>
            <a:br>
              <a:rPr lang="fa-IR" sz="2400"/>
            </a:br>
            <a:r>
              <a:rPr lang="fa-IR" sz="2400" smtClean="0"/>
              <a:t>* </a:t>
            </a:r>
            <a:r>
              <a:rPr lang="fa-IR" sz="2400" smtClean="0"/>
              <a:t>عمده منابع فقه سیاسی کتاب و سنت است پس هرمنوتیک اجتهادی میتواند در این باره یاور فهمنده باشد</a:t>
            </a:r>
            <a:br>
              <a:rPr lang="fa-IR" sz="2400" smtClean="0"/>
            </a:br>
            <a:r>
              <a:rPr lang="fa-IR" sz="2400" smtClean="0"/>
              <a:t> * مثلا آقای خوئی از مقبوله عمربن حنظله ولایت سیاسی فقیه را برداشت نمیکند بلکه ولایت قضائی را با قرینه انی قدجعلته علیکم قاضیا </a:t>
            </a:r>
            <a:r>
              <a:rPr lang="fa-IR" sz="2400" smtClean="0"/>
              <a:t>میفهمدولی </a:t>
            </a:r>
            <a:r>
              <a:rPr lang="fa-IR" sz="2400" smtClean="0"/>
              <a:t>امام این برداشت </a:t>
            </a:r>
            <a:r>
              <a:rPr lang="fa-IR" sz="2400" smtClean="0"/>
              <a:t>رامیکندچرا</a:t>
            </a:r>
            <a:r>
              <a:rPr lang="fa-IR" sz="2400" smtClean="0"/>
              <a:t>؟</a:t>
            </a:r>
            <a:br>
              <a:rPr lang="fa-IR" sz="2400" smtClean="0"/>
            </a:br>
            <a:r>
              <a:rPr lang="fa-IR" sz="2400" smtClean="0"/>
              <a:t>چون امام پیش فرضهای استفهامی دارد که در مقابل طاغوت چه باید کرد ؟</a:t>
            </a:r>
            <a:br>
              <a:rPr lang="fa-IR" sz="2400" smtClean="0"/>
            </a:br>
            <a:r>
              <a:rPr lang="fa-IR" sz="2400" smtClean="0"/>
              <a:t>ولی آقای خوئی (هرچند حکومت پهلوی را غیر مشروع میدانست و به امام هم کمک میکرد )این دغدغه اش نیست چون عملا حکومت اسلامی را  بدلیل وجود منافقان غیرممکن </a:t>
            </a:r>
            <a:r>
              <a:rPr lang="fa-IR" sz="2400" smtClean="0"/>
              <a:t>میدانست.«پیش فرض اقای خوئی»</a:t>
            </a:r>
            <a:r>
              <a:rPr lang="fa-IR" sz="2400" smtClean="0"/>
              <a:t/>
            </a:r>
            <a:br>
              <a:rPr lang="fa-IR" sz="2400" smtClean="0"/>
            </a:br>
            <a:r>
              <a:rPr lang="fa-IR" sz="2400" smtClean="0">
                <a:solidFill>
                  <a:srgbClr val="00B050"/>
                </a:solidFill>
              </a:rPr>
              <a:t>***پس پیش </a:t>
            </a:r>
            <a:r>
              <a:rPr lang="fa-IR" sz="2400" smtClean="0">
                <a:solidFill>
                  <a:srgbClr val="00B050"/>
                </a:solidFill>
              </a:rPr>
              <a:t>فرضهاکاملا </a:t>
            </a:r>
            <a:r>
              <a:rPr lang="fa-IR" sz="2400" smtClean="0">
                <a:solidFill>
                  <a:srgbClr val="00B050"/>
                </a:solidFill>
              </a:rPr>
              <a:t>بر فهم فقیه سیاسی تاثیر گذار است </a:t>
            </a:r>
            <a:r>
              <a:rPr lang="fa-IR" sz="2400" smtClean="0">
                <a:solidFill>
                  <a:srgbClr val="00B050"/>
                </a:solidFill>
              </a:rPr>
              <a:t>.</a:t>
            </a:r>
            <a:endParaRPr lang="fa-IR" sz="2400">
              <a:solidFill>
                <a:srgbClr val="00B050"/>
              </a:solidFill>
            </a:endParaRPr>
          </a:p>
        </p:txBody>
      </p:sp>
    </p:spTree>
    <p:extLst>
      <p:ext uri="{BB962C8B-B14F-4D97-AF65-F5344CB8AC3E}">
        <p14:creationId xmlns:p14="http://schemas.microsoft.com/office/powerpoint/2010/main" val="3595141793"/>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7"/>
          <p:cNvSpPr>
            <a:spLocks noGrp="1"/>
          </p:cNvSpPr>
          <p:nvPr>
            <p:ph type="title"/>
          </p:nvPr>
        </p:nvSpPr>
        <p:spPr/>
        <p:txBody>
          <a:bodyPr>
            <a:normAutofit/>
          </a:bodyPr>
          <a:lstStyle/>
          <a:p>
            <a:pPr algn="r"/>
            <a:r>
              <a:rPr lang="fa-IR" sz="3200" smtClean="0"/>
              <a:t>5-اجتهاد و هرمنوتیک کلاسیک</a:t>
            </a:r>
            <a:br>
              <a:rPr lang="fa-IR" sz="3200" smtClean="0"/>
            </a:br>
            <a:r>
              <a:rPr lang="fa-IR" sz="3200" smtClean="0"/>
              <a:t> </a:t>
            </a:r>
            <a:r>
              <a:rPr lang="fa-IR" sz="2800">
                <a:solidFill>
                  <a:schemeClr val="bg2">
                    <a:lumMod val="75000"/>
                    <a:lumOff val="25000"/>
                  </a:schemeClr>
                </a:solidFill>
              </a:rPr>
              <a:t>سیدکاظم سیدباقری</a:t>
            </a:r>
          </a:p>
        </p:txBody>
      </p:sp>
      <p:sp>
        <p:nvSpPr>
          <p:cNvPr id="9" name="نگهدارنده مکان محتوا 8"/>
          <p:cNvSpPr>
            <a:spLocks noGrp="1"/>
          </p:cNvSpPr>
          <p:nvPr>
            <p:ph idx="1"/>
          </p:nvPr>
        </p:nvSpPr>
        <p:spPr>
          <a:xfrm>
            <a:off x="1435608" y="1340768"/>
            <a:ext cx="7498080" cy="5112568"/>
          </a:xfrm>
          <a:solidFill>
            <a:schemeClr val="accent4">
              <a:lumMod val="60000"/>
              <a:lumOff val="40000"/>
            </a:schemeClr>
          </a:solidFill>
        </p:spPr>
        <p:txBody>
          <a:bodyPr>
            <a:normAutofit fontScale="85000" lnSpcReduction="20000"/>
          </a:bodyPr>
          <a:lstStyle/>
          <a:p>
            <a:r>
              <a:rPr lang="fa-IR" smtClean="0"/>
              <a:t>تبیین </a:t>
            </a:r>
            <a:r>
              <a:rPr lang="fa-IR"/>
              <a:t>ظرفیتها و گنجایشهای این </a:t>
            </a:r>
            <a:r>
              <a:rPr lang="fa-IR" smtClean="0"/>
              <a:t>روش ، </a:t>
            </a:r>
            <a:r>
              <a:rPr lang="fa-IR"/>
              <a:t>در مقایسه با روش اجتهاد در فقه سیاسی میپردازد </a:t>
            </a:r>
            <a:r>
              <a:rPr lang="fa-IR" smtClean="0"/>
              <a:t>.</a:t>
            </a:r>
            <a:endParaRPr lang="en-US"/>
          </a:p>
          <a:p>
            <a:r>
              <a:rPr lang="fa-IR"/>
              <a:t>روش هرمنوتیک کلاسیک بیشتر در آثار و </a:t>
            </a:r>
            <a:r>
              <a:rPr lang="fa-IR" smtClean="0"/>
              <a:t>اندیشه های </a:t>
            </a:r>
            <a:r>
              <a:rPr lang="fa-IR"/>
              <a:t>شلایر ماخر / ویلهلم دیلتای مطرح شده است </a:t>
            </a:r>
            <a:endParaRPr lang="en-US"/>
          </a:p>
          <a:p>
            <a:r>
              <a:rPr lang="fa-IR"/>
              <a:t>روش هرمنوتیک کلاسیک به قواعد و اصول تفسیر متن برای کشف منظور مولف میپردازد راهکار فهم متون را با </a:t>
            </a:r>
            <a:r>
              <a:rPr lang="fa-IR" smtClean="0"/>
              <a:t>قواعد </a:t>
            </a:r>
            <a:r>
              <a:rPr lang="fa-IR"/>
              <a:t>ابهام زدا برای فهم نیت </a:t>
            </a:r>
            <a:r>
              <a:rPr lang="fa-IR" smtClean="0"/>
              <a:t>مولفبه </a:t>
            </a:r>
            <a:r>
              <a:rPr lang="fa-IR"/>
              <a:t>فهمنده کمک میدهد </a:t>
            </a:r>
            <a:endParaRPr lang="en-US"/>
          </a:p>
          <a:p>
            <a:r>
              <a:rPr lang="fa-IR"/>
              <a:t>برخی </a:t>
            </a:r>
            <a:r>
              <a:rPr lang="fa-IR" smtClean="0"/>
              <a:t>آموزه ها بطورکلی </a:t>
            </a:r>
            <a:r>
              <a:rPr lang="fa-IR"/>
              <a:t>:</a:t>
            </a:r>
            <a:endParaRPr lang="en-US"/>
          </a:p>
          <a:p>
            <a:r>
              <a:rPr lang="fa-IR">
                <a:solidFill>
                  <a:srgbClr val="FF0000"/>
                </a:solidFill>
              </a:rPr>
              <a:t>1-</a:t>
            </a:r>
            <a:r>
              <a:rPr lang="fa-IR"/>
              <a:t>درپی فهم مولف و متن اوست.</a:t>
            </a:r>
            <a:r>
              <a:rPr lang="fa-IR">
                <a:solidFill>
                  <a:srgbClr val="FF0000"/>
                </a:solidFill>
              </a:rPr>
              <a:t>2-</a:t>
            </a:r>
            <a:r>
              <a:rPr lang="fa-IR"/>
              <a:t> ابزاروروش هایی برای فهم متن مولف دراختیاردارد.</a:t>
            </a:r>
            <a:r>
              <a:rPr lang="fa-IR">
                <a:solidFill>
                  <a:srgbClr val="FF0000"/>
                </a:solidFill>
              </a:rPr>
              <a:t>3-</a:t>
            </a:r>
            <a:r>
              <a:rPr lang="fa-IR"/>
              <a:t>امکان فهم اشتباه ازمتن وجوددارد ولی میتوان تا حدی ازآن جلوگیری کرد.</a:t>
            </a:r>
            <a:endParaRPr lang="en-US"/>
          </a:p>
          <a:p>
            <a:r>
              <a:rPr lang="fa-IR"/>
              <a:t>تشابه روش هرمنوتیک و اجتهاد : در مباحث الفاظ اصول فقه برای فهم دلیل </a:t>
            </a:r>
            <a:r>
              <a:rPr lang="fa-IR" smtClean="0"/>
              <a:t>لفظی </a:t>
            </a:r>
            <a:r>
              <a:rPr lang="fa-IR"/>
              <a:t>است پس امکان تفسیرپذیری و فهم متن وجود دارد در غیر این صورت هر گونه مراجعه به متون بی معنا است</a:t>
            </a:r>
            <a:endParaRPr lang="en-US"/>
          </a:p>
          <a:p>
            <a:endParaRPr lang="en-US"/>
          </a:p>
          <a:p>
            <a:pPr marL="82296" indent="0">
              <a:buNone/>
            </a:pPr>
            <a:endParaRPr lang="fa-IR"/>
          </a:p>
        </p:txBody>
      </p:sp>
    </p:spTree>
    <p:extLst>
      <p:ext uri="{BB962C8B-B14F-4D97-AF65-F5344CB8AC3E}">
        <p14:creationId xmlns:p14="http://schemas.microsoft.com/office/powerpoint/2010/main" val="3418928785"/>
      </p:ext>
    </p:extLst>
  </p:cSld>
  <p:clrMapOvr>
    <a:masterClrMapping/>
  </p:clrMapOvr>
  <p:transition spd="slow">
    <p:wheel spokes="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7"/>
          <p:cNvSpPr>
            <a:spLocks noGrp="1"/>
          </p:cNvSpPr>
          <p:nvPr>
            <p:ph type="title"/>
          </p:nvPr>
        </p:nvSpPr>
        <p:spPr/>
        <p:txBody>
          <a:bodyPr>
            <a:noAutofit/>
          </a:bodyPr>
          <a:lstStyle/>
          <a:p>
            <a:pPr algn="r"/>
            <a:r>
              <a:rPr lang="fa-IR" sz="2800" smtClean="0"/>
              <a:t>6-اجتهاد و هرمنوتیک اسکینر</a:t>
            </a:r>
            <a:br>
              <a:rPr lang="fa-IR" sz="2800" smtClean="0"/>
            </a:br>
            <a:r>
              <a:rPr lang="fa-IR" sz="2800">
                <a:solidFill>
                  <a:schemeClr val="bg2">
                    <a:lumMod val="75000"/>
                    <a:lumOff val="25000"/>
                  </a:schemeClr>
                </a:solidFill>
              </a:rPr>
              <a:t>دکتر بهروزی لک</a:t>
            </a:r>
          </a:p>
        </p:txBody>
      </p:sp>
      <p:sp>
        <p:nvSpPr>
          <p:cNvPr id="9" name="نگهدارنده مکان محتوا 8"/>
          <p:cNvSpPr>
            <a:spLocks noGrp="1"/>
          </p:cNvSpPr>
          <p:nvPr>
            <p:ph idx="1"/>
          </p:nvPr>
        </p:nvSpPr>
        <p:spPr>
          <a:xfrm>
            <a:off x="1435608" y="1268760"/>
            <a:ext cx="7498080" cy="5184576"/>
          </a:xfrm>
          <a:solidFill>
            <a:schemeClr val="accent4">
              <a:lumMod val="60000"/>
              <a:lumOff val="40000"/>
            </a:schemeClr>
          </a:solidFill>
        </p:spPr>
        <p:txBody>
          <a:bodyPr>
            <a:normAutofit lnSpcReduction="10000"/>
          </a:bodyPr>
          <a:lstStyle/>
          <a:p>
            <a:r>
              <a:rPr lang="fa-IR" sz="1600"/>
              <a:t>ن</a:t>
            </a:r>
            <a:r>
              <a:rPr lang="fa-IR" sz="1600" smtClean="0"/>
              <a:t>حله های هرمنوتیک :</a:t>
            </a:r>
          </a:p>
          <a:p>
            <a:pPr marL="596646" indent="-514350">
              <a:buFont typeface="+mj-lt"/>
              <a:buAutoNum type="arabicPeriod"/>
            </a:pPr>
            <a:r>
              <a:rPr lang="fa-IR" sz="1600" smtClean="0"/>
              <a:t>مولف محور </a:t>
            </a:r>
          </a:p>
          <a:p>
            <a:pPr marL="596646" indent="-514350">
              <a:buFont typeface="+mj-lt"/>
              <a:buAutoNum type="arabicPeriod"/>
            </a:pPr>
            <a:r>
              <a:rPr lang="fa-IR" sz="1600" smtClean="0"/>
              <a:t>متن محور : متن &gt; مولف</a:t>
            </a:r>
          </a:p>
          <a:p>
            <a:pPr marL="596646" indent="-514350">
              <a:buFont typeface="+mj-lt"/>
              <a:buAutoNum type="arabicPeriod"/>
            </a:pPr>
            <a:r>
              <a:rPr lang="fa-IR" sz="1600" smtClean="0"/>
              <a:t>مفسر محور : نسبی گرا </a:t>
            </a:r>
            <a:endParaRPr lang="fa-IR" sz="1600"/>
          </a:p>
          <a:p>
            <a:pPr marL="596646" indent="-514350">
              <a:buFont typeface="+mj-lt"/>
              <a:buAutoNum type="arabicPeriod"/>
            </a:pPr>
            <a:r>
              <a:rPr lang="fa-IR" sz="1600" smtClean="0"/>
              <a:t>نئو کلاسیک کوئینتین اسکینر دهه 50-60 م←ترکیبی از هر سه مورد بالا</a:t>
            </a:r>
          </a:p>
          <a:p>
            <a:pPr marL="82296" indent="0">
              <a:buNone/>
            </a:pPr>
            <a:r>
              <a:rPr lang="fa-IR" sz="2400" smtClean="0"/>
              <a:t> </a:t>
            </a:r>
            <a:r>
              <a:rPr lang="fa-IR" sz="2400" smtClean="0">
                <a:solidFill>
                  <a:srgbClr val="00B050"/>
                </a:solidFill>
                <a:latin typeface="Adobe Arabic" panose="02040503050201020203" pitchFamily="18" charset="-78"/>
                <a:cs typeface="Adobe Arabic" panose="02040503050201020203" pitchFamily="18" charset="-78"/>
              </a:rPr>
              <a:t>* اجتهاد پویای زمان و مکان بیشترین تناسب را با </a:t>
            </a:r>
            <a:r>
              <a:rPr lang="fa-IR" sz="2400" smtClean="0">
                <a:solidFill>
                  <a:srgbClr val="00B050"/>
                </a:solidFill>
                <a:latin typeface="Adobe Arabic" panose="02040503050201020203" pitchFamily="18" charset="-78"/>
                <a:cs typeface="Adobe Arabic" panose="02040503050201020203" pitchFamily="18" charset="-78"/>
              </a:rPr>
              <a:t>روش چهارم</a:t>
            </a:r>
            <a:r>
              <a:rPr lang="fa-IR" sz="2400" smtClean="0">
                <a:solidFill>
                  <a:srgbClr val="00B050"/>
                </a:solidFill>
                <a:latin typeface="Adobe Arabic" panose="02040503050201020203" pitchFamily="18" charset="-78"/>
                <a:cs typeface="Adobe Arabic" panose="02040503050201020203" pitchFamily="18" charset="-78"/>
              </a:rPr>
              <a:t> </a:t>
            </a:r>
            <a:r>
              <a:rPr lang="fa-IR" sz="2400" smtClean="0">
                <a:solidFill>
                  <a:srgbClr val="00B050"/>
                </a:solidFill>
                <a:latin typeface="Adobe Arabic" panose="02040503050201020203" pitchFamily="18" charset="-78"/>
                <a:cs typeface="Adobe Arabic" panose="02040503050201020203" pitchFamily="18" charset="-78"/>
              </a:rPr>
              <a:t>دارد</a:t>
            </a:r>
          </a:p>
          <a:p>
            <a:pPr marL="82296" indent="0">
              <a:buNone/>
            </a:pPr>
            <a:r>
              <a:rPr lang="fa-IR" sz="2000" smtClean="0">
                <a:latin typeface="Adobe Arabic" panose="02040503050201020203" pitchFamily="18" charset="-78"/>
                <a:cs typeface="Adobe Arabic" panose="02040503050201020203" pitchFamily="18" charset="-78"/>
              </a:rPr>
              <a:t>دومفهوم کلیدی اسکینر</a:t>
            </a:r>
          </a:p>
          <a:p>
            <a:pPr marL="82296" indent="0">
              <a:buNone/>
            </a:pPr>
            <a:r>
              <a:rPr lang="fa-IR" sz="2000" smtClean="0">
                <a:latin typeface="Adobe Arabic" panose="02040503050201020203" pitchFamily="18" charset="-78"/>
                <a:cs typeface="Adobe Arabic" panose="02040503050201020203" pitchFamily="18" charset="-78"/>
              </a:rPr>
              <a:t>یک : </a:t>
            </a:r>
            <a:r>
              <a:rPr lang="fa-IR" sz="2400" smtClean="0">
                <a:solidFill>
                  <a:srgbClr val="7030A0"/>
                </a:solidFill>
                <a:latin typeface="Adobe Arabic" panose="02040503050201020203" pitchFamily="18" charset="-78"/>
                <a:cs typeface="Adobe Arabic" panose="02040503050201020203" pitchFamily="18" charset="-78"/>
              </a:rPr>
              <a:t>تصرف</a:t>
            </a:r>
            <a:r>
              <a:rPr lang="fa-IR" sz="2000" smtClean="0">
                <a:latin typeface="Adobe Arabic" panose="02040503050201020203" pitchFamily="18" charset="-78"/>
                <a:cs typeface="Adobe Arabic" panose="02040503050201020203" pitchFamily="18" charset="-78"/>
              </a:rPr>
              <a:t> : ایده ها از خلا نمی آیند بلکه نویسنده انها را ترکیب و سپس در آنها تصرف میکند تا ایده جدید شود . ( ترکیب جمهوری اسلامی و تصرف در آن/ تبدیل ولایت عامه به ولایت مطلقه / نقش فقیه و توجه به قانون و مردم با توجه به دوران مدرن )</a:t>
            </a:r>
          </a:p>
          <a:p>
            <a:pPr marL="82296" indent="0">
              <a:buNone/>
            </a:pPr>
            <a:r>
              <a:rPr lang="fa-IR" sz="2000" smtClean="0">
                <a:latin typeface="Adobe Arabic" panose="02040503050201020203" pitchFamily="18" charset="-78"/>
                <a:cs typeface="Adobe Arabic" panose="02040503050201020203" pitchFamily="18" charset="-78"/>
              </a:rPr>
              <a:t>دو : </a:t>
            </a:r>
            <a:r>
              <a:rPr lang="fa-IR" sz="2400">
                <a:solidFill>
                  <a:srgbClr val="7030A0"/>
                </a:solidFill>
                <a:latin typeface="Adobe Arabic" panose="02040503050201020203" pitchFamily="18" charset="-78"/>
                <a:cs typeface="Adobe Arabic" panose="02040503050201020203" pitchFamily="18" charset="-78"/>
              </a:rPr>
              <a:t>مرسوم سازی </a:t>
            </a:r>
            <a:r>
              <a:rPr lang="fa-IR" sz="2000" smtClean="0">
                <a:latin typeface="Adobe Arabic" panose="02040503050201020203" pitchFamily="18" charset="-78"/>
                <a:cs typeface="Adobe Arabic" panose="02040503050201020203" pitchFamily="18" charset="-78"/>
              </a:rPr>
              <a:t>: چگونه اندیشه هنجارهایی را مرسوم میکند</a:t>
            </a:r>
          </a:p>
          <a:p>
            <a:r>
              <a:rPr lang="fa-IR" sz="2200">
                <a:solidFill>
                  <a:schemeClr val="accent6">
                    <a:lumMod val="60000"/>
                    <a:lumOff val="40000"/>
                  </a:schemeClr>
                </a:solidFill>
              </a:rPr>
              <a:t>تفاوت</a:t>
            </a:r>
            <a:r>
              <a:rPr lang="fa-IR" sz="2200"/>
              <a:t>:تاکید بر تمایز مبناگرایی دراجتهاد شیعی و خط قرمز </a:t>
            </a:r>
            <a:r>
              <a:rPr lang="fa-IR" sz="2200" smtClean="0"/>
              <a:t>داشتن{ </a:t>
            </a:r>
            <a:r>
              <a:rPr lang="fa-IR" sz="2200"/>
              <a:t>اینکه حق و ناحق وجود دارد} برخلاف اسکینرکه به دام نسبیت گرایی افتاده است</a:t>
            </a:r>
          </a:p>
          <a:p>
            <a:r>
              <a:rPr lang="fa-IR" sz="2200">
                <a:solidFill>
                  <a:schemeClr val="accent6">
                    <a:lumMod val="60000"/>
                    <a:lumOff val="40000"/>
                  </a:schemeClr>
                </a:solidFill>
              </a:rPr>
              <a:t>تشابهات</a:t>
            </a:r>
            <a:r>
              <a:rPr lang="fa-IR" sz="2200"/>
              <a:t> : 1-تحول در هر دو مورد قبول است ، 2-سخن از متن است ، 3-به موقعیت توجه دارد .(فقه پویا در نظر امام)</a:t>
            </a:r>
          </a:p>
          <a:p>
            <a:pPr marL="82296" indent="0">
              <a:buNone/>
            </a:pPr>
            <a:endParaRPr lang="fa-IR" sz="2800" smtClean="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47759402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7"/>
          <p:cNvSpPr>
            <a:spLocks noGrp="1"/>
          </p:cNvSpPr>
          <p:nvPr>
            <p:ph type="title"/>
          </p:nvPr>
        </p:nvSpPr>
        <p:spPr>
          <a:xfrm>
            <a:off x="1435608" y="274638"/>
            <a:ext cx="7498080" cy="994122"/>
          </a:xfrm>
        </p:spPr>
        <p:txBody>
          <a:bodyPr>
            <a:normAutofit fontScale="90000"/>
          </a:bodyPr>
          <a:lstStyle/>
          <a:p>
            <a:pPr algn="r"/>
            <a:r>
              <a:rPr lang="fa-IR" sz="2800" smtClean="0"/>
              <a:t>نسبت سنجی میان هرمنوتیک فلسفی و اجتهاد در فقه سیاسی </a:t>
            </a:r>
            <a:br>
              <a:rPr lang="fa-IR" sz="2800" smtClean="0"/>
            </a:br>
            <a:r>
              <a:rPr lang="fa-IR" sz="3100" smtClean="0">
                <a:solidFill>
                  <a:schemeClr val="bg2">
                    <a:lumMod val="75000"/>
                    <a:lumOff val="25000"/>
                  </a:schemeClr>
                </a:solidFill>
              </a:rPr>
              <a:t>دکتر </a:t>
            </a:r>
            <a:r>
              <a:rPr lang="fa-IR" sz="3100">
                <a:solidFill>
                  <a:schemeClr val="bg2">
                    <a:lumMod val="75000"/>
                    <a:lumOff val="25000"/>
                  </a:schemeClr>
                </a:solidFill>
              </a:rPr>
              <a:t>فراتی</a:t>
            </a:r>
            <a:r>
              <a:rPr lang="fa-IR" sz="2800" smtClean="0"/>
              <a:t/>
            </a:r>
            <a:br>
              <a:rPr lang="fa-IR" sz="2800" smtClean="0"/>
            </a:br>
            <a:endParaRPr lang="fa-IR" sz="2800"/>
          </a:p>
        </p:txBody>
      </p:sp>
      <p:sp>
        <p:nvSpPr>
          <p:cNvPr id="9" name="نگهدارنده مکان محتوا 8"/>
          <p:cNvSpPr>
            <a:spLocks noGrp="1"/>
          </p:cNvSpPr>
          <p:nvPr>
            <p:ph idx="1"/>
          </p:nvPr>
        </p:nvSpPr>
        <p:spPr>
          <a:xfrm>
            <a:off x="1187624" y="980728"/>
            <a:ext cx="7746064" cy="5616624"/>
          </a:xfrm>
          <a:solidFill>
            <a:schemeClr val="accent4">
              <a:lumMod val="60000"/>
              <a:lumOff val="40000"/>
            </a:schemeClr>
          </a:solidFill>
        </p:spPr>
        <p:txBody>
          <a:bodyPr>
            <a:normAutofit/>
          </a:bodyPr>
          <a:lstStyle/>
          <a:p>
            <a:pPr marL="82296" indent="0">
              <a:buNone/>
            </a:pPr>
            <a:r>
              <a:rPr lang="fa-IR" sz="2400" smtClean="0"/>
              <a:t>خصلتهای روشی اصول فقه :</a:t>
            </a:r>
          </a:p>
          <a:p>
            <a:pPr marL="82296" indent="0">
              <a:buNone/>
            </a:pPr>
            <a:r>
              <a:rPr lang="fa-IR" sz="2400" smtClean="0"/>
              <a:t>1-اصول فقه مهمترین دانشی است که خصلتهای روش شناسانه دارد</a:t>
            </a:r>
          </a:p>
          <a:p>
            <a:pPr marL="82296" indent="0">
              <a:buNone/>
            </a:pPr>
            <a:r>
              <a:rPr lang="fa-IR" sz="2400" smtClean="0"/>
              <a:t>2- اصولیون با بهره مندی از مباحث الفاظ و دلالات فهم صحیح از قرآن و سنت را تشخیص و سپس به شارع نسبت میدهند </a:t>
            </a:r>
          </a:p>
          <a:p>
            <a:pPr marL="82296" indent="0">
              <a:buNone/>
            </a:pPr>
            <a:r>
              <a:rPr lang="fa-IR" sz="2400" smtClean="0">
                <a:solidFill>
                  <a:srgbClr val="00B050"/>
                </a:solidFill>
              </a:rPr>
              <a:t>قول اول </a:t>
            </a:r>
            <a:r>
              <a:rPr lang="fa-IR" sz="2400" smtClean="0"/>
              <a:t>:</a:t>
            </a:r>
            <a:r>
              <a:rPr lang="fa-IR" sz="2400" smtClean="0">
                <a:solidFill>
                  <a:srgbClr val="FF0000"/>
                </a:solidFill>
              </a:rPr>
              <a:t>هرمنوتیکی </a:t>
            </a:r>
            <a:r>
              <a:rPr lang="fa-IR" sz="2400" smtClean="0">
                <a:solidFill>
                  <a:srgbClr val="FF0000"/>
                </a:solidFill>
              </a:rPr>
              <a:t>بودن</a:t>
            </a:r>
            <a:r>
              <a:rPr lang="fa-IR" sz="2400" smtClean="0"/>
              <a:t> اصول فقه </a:t>
            </a:r>
            <a:r>
              <a:rPr lang="fa-IR" sz="2400" smtClean="0"/>
              <a:t>:چراکه وجودمباحث </a:t>
            </a:r>
            <a:r>
              <a:rPr lang="fa-IR" sz="2400" smtClean="0"/>
              <a:t>زبانی که در تشخیص فهم و سوء فهم در فرآیند اجتهاد میایند </a:t>
            </a:r>
            <a:r>
              <a:rPr lang="fa-IR" sz="2400" smtClean="0"/>
              <a:t>دلیل هرمنوتیکی بودن اجتهاد است</a:t>
            </a:r>
            <a:endParaRPr lang="fa-IR" sz="2400" smtClean="0"/>
          </a:p>
          <a:p>
            <a:pPr marL="82296" indent="0">
              <a:buNone/>
            </a:pPr>
            <a:r>
              <a:rPr lang="fa-IR" sz="2400" smtClean="0">
                <a:solidFill>
                  <a:srgbClr val="00B050"/>
                </a:solidFill>
              </a:rPr>
              <a:t>قول دوم </a:t>
            </a:r>
            <a:r>
              <a:rPr lang="fa-IR" sz="2400" smtClean="0"/>
              <a:t>:</a:t>
            </a:r>
            <a:r>
              <a:rPr lang="fa-IR" sz="2400" smtClean="0">
                <a:solidFill>
                  <a:srgbClr val="FF0000"/>
                </a:solidFill>
              </a:rPr>
              <a:t>ضد </a:t>
            </a:r>
            <a:r>
              <a:rPr lang="fa-IR" sz="2400" smtClean="0">
                <a:solidFill>
                  <a:srgbClr val="FF0000"/>
                </a:solidFill>
              </a:rPr>
              <a:t>هرمنوتیکی </a:t>
            </a:r>
            <a:r>
              <a:rPr lang="fa-IR" sz="2400" smtClean="0"/>
              <a:t>بودن اصول فقه : </a:t>
            </a:r>
            <a:r>
              <a:rPr lang="fa-IR" sz="2400" smtClean="0"/>
              <a:t>بدلیل اینکه مباحث </a:t>
            </a:r>
            <a:r>
              <a:rPr lang="fa-IR" sz="2400" smtClean="0"/>
              <a:t>الفاظ اصول فقه طوری تنظیم شده که راه را بر ورود هرمنوتیک </a:t>
            </a:r>
            <a:r>
              <a:rPr lang="fa-IR" sz="2400" smtClean="0"/>
              <a:t>میبندد.مثل </a:t>
            </a:r>
            <a:r>
              <a:rPr lang="fa-IR" sz="2400"/>
              <a:t>: </a:t>
            </a:r>
            <a:r>
              <a:rPr lang="fa-IR" sz="2400" smtClean="0">
                <a:solidFill>
                  <a:srgbClr val="7030A0"/>
                </a:solidFill>
              </a:rPr>
              <a:t>مدلول</a:t>
            </a:r>
            <a:r>
              <a:rPr lang="fa-IR" sz="2400" smtClean="0"/>
              <a:t> </a:t>
            </a:r>
            <a:r>
              <a:rPr lang="fa-IR" sz="2400" smtClean="0"/>
              <a:t>در اصول فقه  </a:t>
            </a:r>
            <a:r>
              <a:rPr lang="fa-IR" sz="2400" smtClean="0">
                <a:solidFill>
                  <a:srgbClr val="7030A0"/>
                </a:solidFill>
              </a:rPr>
              <a:t>فهم </a:t>
            </a:r>
            <a:r>
              <a:rPr lang="fa-IR" sz="2400" smtClean="0">
                <a:solidFill>
                  <a:srgbClr val="7030A0"/>
                </a:solidFill>
              </a:rPr>
              <a:t>وضع واضع </a:t>
            </a:r>
            <a:r>
              <a:rPr lang="fa-IR" sz="2400" smtClean="0"/>
              <a:t>است ولی </a:t>
            </a:r>
            <a:r>
              <a:rPr lang="fa-IR" sz="2400" smtClean="0">
                <a:solidFill>
                  <a:srgbClr val="7030A0"/>
                </a:solidFill>
              </a:rPr>
              <a:t>مراد</a:t>
            </a:r>
            <a:r>
              <a:rPr lang="fa-IR" sz="2400" smtClean="0"/>
              <a:t> </a:t>
            </a:r>
            <a:r>
              <a:rPr lang="fa-IR" sz="2400" smtClean="0"/>
              <a:t>درهرمنوتیک </a:t>
            </a:r>
            <a:r>
              <a:rPr lang="fa-IR" sz="2400" smtClean="0">
                <a:solidFill>
                  <a:srgbClr val="7030A0"/>
                </a:solidFill>
              </a:rPr>
              <a:t>فهم </a:t>
            </a:r>
            <a:r>
              <a:rPr lang="fa-IR" sz="2400" smtClean="0">
                <a:solidFill>
                  <a:srgbClr val="7030A0"/>
                </a:solidFill>
              </a:rPr>
              <a:t>مفسر </a:t>
            </a:r>
            <a:r>
              <a:rPr lang="fa-IR" sz="2400" smtClean="0"/>
              <a:t>است .</a:t>
            </a:r>
            <a:endParaRPr lang="fa-IR" sz="2400"/>
          </a:p>
        </p:txBody>
      </p:sp>
    </p:spTree>
    <p:extLst>
      <p:ext uri="{BB962C8B-B14F-4D97-AF65-F5344CB8AC3E}">
        <p14:creationId xmlns:p14="http://schemas.microsoft.com/office/powerpoint/2010/main" val="47759402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7"/>
          <p:cNvSpPr>
            <a:spLocks noGrp="1"/>
          </p:cNvSpPr>
          <p:nvPr>
            <p:ph type="title"/>
          </p:nvPr>
        </p:nvSpPr>
        <p:spPr/>
        <p:txBody>
          <a:bodyPr>
            <a:normAutofit fontScale="90000"/>
          </a:bodyPr>
          <a:lstStyle/>
          <a:p>
            <a:pPr algn="ctr"/>
            <a:r>
              <a:rPr lang="fa-IR" smtClean="0"/>
              <a:t>نتیجه گیری  از کل مقالات</a:t>
            </a:r>
            <a:br>
              <a:rPr lang="fa-IR" smtClean="0"/>
            </a:br>
            <a:r>
              <a:rPr lang="fa-IR" smtClean="0"/>
              <a:t>حرف مشترک همه نویسنده ها </a:t>
            </a:r>
            <a:endParaRPr lang="fa-IR"/>
          </a:p>
        </p:txBody>
      </p:sp>
      <p:sp>
        <p:nvSpPr>
          <p:cNvPr id="9" name="نگهدارنده مکان محتوا 8"/>
          <p:cNvSpPr>
            <a:spLocks noGrp="1"/>
          </p:cNvSpPr>
          <p:nvPr>
            <p:ph idx="1"/>
          </p:nvPr>
        </p:nvSpPr>
        <p:spPr>
          <a:solidFill>
            <a:schemeClr val="accent4">
              <a:lumMod val="60000"/>
              <a:lumOff val="40000"/>
            </a:schemeClr>
          </a:solidFill>
        </p:spPr>
        <p:txBody>
          <a:bodyPr>
            <a:normAutofit/>
          </a:bodyPr>
          <a:lstStyle/>
          <a:p>
            <a:r>
              <a:rPr lang="fa-IR" sz="2000" smtClean="0"/>
              <a:t>هرمنوتیک کلاسیک برای فهم به متن و مولف توجه داشت لذا </a:t>
            </a:r>
            <a:r>
              <a:rPr lang="fa-IR" sz="2000" smtClean="0">
                <a:solidFill>
                  <a:schemeClr val="accent6">
                    <a:lumMod val="60000"/>
                    <a:lumOff val="40000"/>
                  </a:schemeClr>
                </a:solidFill>
              </a:rPr>
              <a:t>شبیه اجتهاد در شیعه </a:t>
            </a:r>
            <a:r>
              <a:rPr lang="fa-IR" sz="2000" smtClean="0"/>
              <a:t>بوده است ولی </a:t>
            </a:r>
            <a:r>
              <a:rPr lang="fa-IR" sz="2000" smtClean="0">
                <a:solidFill>
                  <a:schemeClr val="accent6">
                    <a:lumMod val="60000"/>
                    <a:lumOff val="40000"/>
                  </a:schemeClr>
                </a:solidFill>
              </a:rPr>
              <a:t>هایدگردر قرن بیست تفسیربه </a:t>
            </a:r>
            <a:r>
              <a:rPr lang="fa-IR" sz="2000">
                <a:solidFill>
                  <a:schemeClr val="accent6">
                    <a:lumMod val="60000"/>
                    <a:lumOff val="40000"/>
                  </a:schemeClr>
                </a:solidFill>
              </a:rPr>
              <a:t>رای را در هرمنوتیک وارد میکند</a:t>
            </a:r>
            <a:r>
              <a:rPr lang="fa-IR" sz="2000"/>
              <a:t> و هدف هرمنوتیک را دیگرمقوله فهم نمیداند</a:t>
            </a:r>
            <a:r>
              <a:rPr lang="fa-IR" sz="2000" smtClean="0"/>
              <a:t> </a:t>
            </a:r>
            <a:r>
              <a:rPr lang="fa-IR" sz="2000"/>
              <a:t>بلکه </a:t>
            </a:r>
            <a:r>
              <a:rPr lang="fa-IR" sz="2000" smtClean="0"/>
              <a:t> صبغه فلسفی به هرمنوتیک میدهد ( تلاش برای چیستی فهم و چگونه بدست آوردن آن و مراد مولف )</a:t>
            </a:r>
          </a:p>
          <a:p>
            <a:pPr marL="82296" indent="0">
              <a:buNone/>
            </a:pPr>
            <a:r>
              <a:rPr lang="fa-IR" sz="2800" smtClean="0"/>
              <a:t>هرمنوتیک هایدگر چه میگوید ؟ </a:t>
            </a:r>
          </a:p>
          <a:p>
            <a:r>
              <a:rPr lang="fa-IR" sz="2000" smtClean="0"/>
              <a:t>تلاش برای تفسیر خلاقانه و آزاد باز است </a:t>
            </a:r>
          </a:p>
          <a:p>
            <a:r>
              <a:rPr lang="fa-IR" sz="2000" smtClean="0"/>
              <a:t>هر فهمی دارای اعتبار است </a:t>
            </a:r>
          </a:p>
          <a:p>
            <a:r>
              <a:rPr lang="fa-IR" sz="2000" smtClean="0"/>
              <a:t>برخی از لایه ای فهم و مراد مولف را میشود فهمید نه همه آن را </a:t>
            </a:r>
          </a:p>
          <a:p>
            <a:pPr marL="82296" indent="0">
              <a:buNone/>
            </a:pPr>
            <a:r>
              <a:rPr lang="fa-IR" sz="2000" smtClean="0"/>
              <a:t>   بنابراین هرمنوتیک هایدگر ، دیگرروش شناسانه نیست بلکه هستی شناسانه است</a:t>
            </a:r>
          </a:p>
          <a:p>
            <a:pPr marL="82296" indent="0">
              <a:buNone/>
            </a:pPr>
            <a:r>
              <a:rPr lang="fa-IR" sz="2000" smtClean="0"/>
              <a:t>چالشهای این تفکر در حوزه دینی :</a:t>
            </a:r>
          </a:p>
          <a:p>
            <a:pPr marL="82296" indent="0">
              <a:buNone/>
            </a:pPr>
            <a:r>
              <a:rPr lang="fa-IR" sz="2000" smtClean="0">
                <a:solidFill>
                  <a:schemeClr val="accent6">
                    <a:lumMod val="60000"/>
                    <a:lumOff val="40000"/>
                  </a:schemeClr>
                </a:solidFill>
              </a:rPr>
              <a:t>1-</a:t>
            </a:r>
            <a:r>
              <a:rPr lang="fa-IR" sz="2000" smtClean="0"/>
              <a:t> امکان قرائت از متون دینی </a:t>
            </a:r>
            <a:r>
              <a:rPr lang="fa-IR" sz="2000" smtClean="0">
                <a:solidFill>
                  <a:schemeClr val="accent6">
                    <a:lumMod val="60000"/>
                    <a:lumOff val="40000"/>
                  </a:schemeClr>
                </a:solidFill>
              </a:rPr>
              <a:t>2- </a:t>
            </a:r>
            <a:r>
              <a:rPr lang="fa-IR" sz="2000" smtClean="0"/>
              <a:t>صحت تفسیر به رای </a:t>
            </a:r>
            <a:r>
              <a:rPr lang="fa-IR" sz="2000" smtClean="0">
                <a:solidFill>
                  <a:schemeClr val="accent6">
                    <a:lumMod val="60000"/>
                    <a:lumOff val="40000"/>
                  </a:schemeClr>
                </a:solidFill>
              </a:rPr>
              <a:t>3-</a:t>
            </a:r>
            <a:r>
              <a:rPr lang="fa-IR" sz="2000" smtClean="0"/>
              <a:t> اعتبار بخشیدن به فرقه های انحرافی دینی و یا سیاسی مثل مجاهدین خلق و انجمن حجتیه</a:t>
            </a:r>
            <a:r>
              <a:rPr lang="fa-IR" sz="2000" smtClean="0">
                <a:solidFill>
                  <a:schemeClr val="accent6">
                    <a:lumMod val="60000"/>
                    <a:lumOff val="40000"/>
                  </a:schemeClr>
                </a:solidFill>
              </a:rPr>
              <a:t>4-</a:t>
            </a:r>
            <a:r>
              <a:rPr lang="fa-IR" sz="2000" smtClean="0"/>
              <a:t> نسبی گرایی در تفسیرهای دینی </a:t>
            </a:r>
            <a:r>
              <a:rPr lang="fa-IR" sz="2000" smtClean="0">
                <a:solidFill>
                  <a:schemeClr val="accent6">
                    <a:lumMod val="60000"/>
                    <a:lumOff val="40000"/>
                  </a:schemeClr>
                </a:solidFill>
              </a:rPr>
              <a:t>5-</a:t>
            </a:r>
            <a:r>
              <a:rPr lang="fa-IR" sz="2000" smtClean="0"/>
              <a:t> عدم دسترسی به فهم صحیح </a:t>
            </a:r>
            <a:r>
              <a:rPr lang="fa-IR" sz="2000" smtClean="0">
                <a:solidFill>
                  <a:schemeClr val="accent6">
                    <a:lumMod val="60000"/>
                    <a:lumOff val="40000"/>
                  </a:schemeClr>
                </a:solidFill>
              </a:rPr>
              <a:t>6-</a:t>
            </a:r>
            <a:r>
              <a:rPr lang="fa-IR" sz="2000" smtClean="0"/>
              <a:t>بی توجهی به مراد مولف </a:t>
            </a:r>
            <a:r>
              <a:rPr lang="fa-IR" sz="2000" smtClean="0">
                <a:solidFill>
                  <a:schemeClr val="accent6">
                    <a:lumMod val="60000"/>
                    <a:lumOff val="40000"/>
                  </a:schemeClr>
                </a:solidFill>
              </a:rPr>
              <a:t>7-</a:t>
            </a:r>
            <a:r>
              <a:rPr lang="fa-IR" sz="2000" smtClean="0"/>
              <a:t>نبود معیار روشن و دقیق</a:t>
            </a:r>
            <a:endParaRPr lang="fa-IR" sz="2000"/>
          </a:p>
        </p:txBody>
      </p:sp>
    </p:spTree>
    <p:extLst>
      <p:ext uri="{BB962C8B-B14F-4D97-AF65-F5344CB8AC3E}">
        <p14:creationId xmlns:p14="http://schemas.microsoft.com/office/powerpoint/2010/main" val="477594027"/>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7"/>
          <p:cNvSpPr>
            <a:spLocks noGrp="1"/>
          </p:cNvSpPr>
          <p:nvPr>
            <p:ph type="title"/>
          </p:nvPr>
        </p:nvSpPr>
        <p:spPr/>
        <p:txBody>
          <a:bodyPr/>
          <a:lstStyle/>
          <a:p>
            <a:pPr algn="ctr"/>
            <a:r>
              <a:rPr lang="fa-IR" smtClean="0"/>
              <a:t>راه حل مشترک و مناسب </a:t>
            </a:r>
            <a:endParaRPr lang="fa-IR"/>
          </a:p>
        </p:txBody>
      </p:sp>
      <p:sp>
        <p:nvSpPr>
          <p:cNvPr id="9" name="نگهدارنده مکان محتوا 8"/>
          <p:cNvSpPr>
            <a:spLocks noGrp="1"/>
          </p:cNvSpPr>
          <p:nvPr>
            <p:ph idx="1"/>
          </p:nvPr>
        </p:nvSpPr>
        <p:spPr>
          <a:solidFill>
            <a:schemeClr val="accent4">
              <a:lumMod val="60000"/>
              <a:lumOff val="40000"/>
            </a:schemeClr>
          </a:solidFill>
        </p:spPr>
        <p:txBody>
          <a:bodyPr/>
          <a:lstStyle/>
          <a:p>
            <a:r>
              <a:rPr lang="fa-IR"/>
              <a:t>چون در فقه سیاسی روش اجتهاد ، فهم متن ، عمل و تقریر فعل سیاسی بسیار مهم است و از طرفی </a:t>
            </a:r>
            <a:r>
              <a:rPr lang="fa-IR" smtClean="0"/>
              <a:t>قرآن </a:t>
            </a:r>
            <a:r>
              <a:rPr lang="fa-IR"/>
              <a:t>و سنت بیشترین و بنیادی ترین منبع فقه </a:t>
            </a:r>
            <a:r>
              <a:rPr lang="fa-IR" smtClean="0"/>
              <a:t>سیاسی و اجتهاد شیعی </a:t>
            </a:r>
            <a:r>
              <a:rPr lang="fa-IR"/>
              <a:t>است ؛ لذا باید با بازسازی و بهسازی </a:t>
            </a:r>
            <a:r>
              <a:rPr lang="fa-IR" smtClean="0"/>
              <a:t>روش </a:t>
            </a:r>
            <a:r>
              <a:rPr lang="fa-IR"/>
              <a:t>های فهم </a:t>
            </a:r>
            <a:r>
              <a:rPr lang="fa-IR" smtClean="0"/>
              <a:t>متن ، تلاش </a:t>
            </a:r>
            <a:r>
              <a:rPr lang="fa-IR"/>
              <a:t>کرد به هرمنوتیک دینی دست یابیم چنانچه قرآن </a:t>
            </a:r>
            <a:r>
              <a:rPr lang="fa-IR" smtClean="0"/>
              <a:t>با عباراتی چون افلایتدبرون القران به ژرف اندیشی در کلام خویش که همان تاکید بر هرمنوتیک است میپردازد .</a:t>
            </a:r>
          </a:p>
          <a:p>
            <a:pPr marL="82296" indent="0" algn="l">
              <a:buNone/>
            </a:pPr>
            <a:endParaRPr lang="fa-IR" sz="2400" smtClean="0"/>
          </a:p>
          <a:p>
            <a:pPr marL="82296" indent="0" algn="l">
              <a:buNone/>
            </a:pPr>
            <a:r>
              <a:rPr lang="fa-IR" sz="2400" smtClean="0"/>
              <a:t>باتشکر از راهنمایی های استاد بزرگوار و صبر دوستان عزیز</a:t>
            </a:r>
            <a:endParaRPr lang="fa-IR" sz="2400"/>
          </a:p>
        </p:txBody>
      </p:sp>
    </p:spTree>
    <p:extLst>
      <p:ext uri="{BB962C8B-B14F-4D97-AF65-F5344CB8AC3E}">
        <p14:creationId xmlns:p14="http://schemas.microsoft.com/office/powerpoint/2010/main" val="477594027"/>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grpId="0" nodeType="clickEffect">
                                  <p:stCondLst>
                                    <p:cond delay="0"/>
                                  </p:stCondLst>
                                  <p:childTnLst>
                                    <p:animEffect transition="out" filter="wipe(down)">
                                      <p:cBhvr>
                                        <p:cTn id="6" dur="180" accel="50000">
                                          <p:stCondLst>
                                            <p:cond delay="1820"/>
                                          </p:stCondLst>
                                        </p:cTn>
                                        <p:tgtEl>
                                          <p:spTgt spid="9">
                                            <p:txEl>
                                              <p:pRg st="0" end="0"/>
                                            </p:txEl>
                                          </p:spTgt>
                                        </p:tgtEl>
                                      </p:cBhvr>
                                    </p:animEffect>
                                    <p:anim calcmode="lin" valueType="num">
                                      <p:cBhvr>
                                        <p:cTn id="7" dur="1822" tmFilter="0,0; 0.14,0.31; 0.43,0.73; 0.71,0.91; 1.0,1.0">
                                          <p:stCondLst>
                                            <p:cond delay="0"/>
                                          </p:stCondLst>
                                        </p:cTn>
                                        <p:tgtEl>
                                          <p:spTgt spid="9">
                                            <p:txEl>
                                              <p:pRg st="0" end="0"/>
                                            </p:txEl>
                                          </p:spTgt>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9">
                                            <p:txEl>
                                              <p:pRg st="0" end="0"/>
                                            </p:txEl>
                                          </p:spTgt>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9">
                                            <p:txEl>
                                              <p:pRg st="0" end="0"/>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9">
                                            <p:txEl>
                                              <p:pRg st="0" end="0"/>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9">
                                            <p:txEl>
                                              <p:pRg st="0" end="0"/>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9">
                                            <p:txEl>
                                              <p:pRg st="0" end="0"/>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9">
                                            <p:txEl>
                                              <p:pRg st="0" end="0"/>
                                            </p:txEl>
                                          </p:spTgt>
                                        </p:tgtEl>
                                        <p:attrNameLst>
                                          <p:attrName>ppt_y</p:attrName>
                                        </p:attrNameLst>
                                      </p:cBhvr>
                                      <p:tavLst>
                                        <p:tav tm="0">
                                          <p:val>
                                            <p:strVal val="ppt_y"/>
                                          </p:val>
                                        </p:tav>
                                        <p:tav tm="100000">
                                          <p:val>
                                            <p:strVal val="ppt_y+ppt_h"/>
                                          </p:val>
                                        </p:tav>
                                      </p:tavLst>
                                    </p:anim>
                                    <p:animScale>
                                      <p:cBhvr>
                                        <p:cTn id="14" dur="26">
                                          <p:stCondLst>
                                            <p:cond delay="620"/>
                                          </p:stCondLst>
                                        </p:cTn>
                                        <p:tgtEl>
                                          <p:spTgt spid="9">
                                            <p:txEl>
                                              <p:pRg st="0" end="0"/>
                                            </p:txEl>
                                          </p:spTgt>
                                        </p:tgtEl>
                                      </p:cBhvr>
                                      <p:to x="100000" y="60000"/>
                                    </p:animScale>
                                    <p:animScale>
                                      <p:cBhvr>
                                        <p:cTn id="15" dur="166" decel="50000">
                                          <p:stCondLst>
                                            <p:cond delay="646"/>
                                          </p:stCondLst>
                                        </p:cTn>
                                        <p:tgtEl>
                                          <p:spTgt spid="9">
                                            <p:txEl>
                                              <p:pRg st="0" end="0"/>
                                            </p:txEl>
                                          </p:spTgt>
                                        </p:tgtEl>
                                      </p:cBhvr>
                                      <p:to x="100000" y="100000"/>
                                    </p:animScale>
                                    <p:animScale>
                                      <p:cBhvr>
                                        <p:cTn id="16" dur="26">
                                          <p:stCondLst>
                                            <p:cond delay="1312"/>
                                          </p:stCondLst>
                                        </p:cTn>
                                        <p:tgtEl>
                                          <p:spTgt spid="9">
                                            <p:txEl>
                                              <p:pRg st="0" end="0"/>
                                            </p:txEl>
                                          </p:spTgt>
                                        </p:tgtEl>
                                      </p:cBhvr>
                                      <p:to x="100000" y="80000"/>
                                    </p:animScale>
                                    <p:animScale>
                                      <p:cBhvr>
                                        <p:cTn id="17" dur="166" decel="50000">
                                          <p:stCondLst>
                                            <p:cond delay="1338"/>
                                          </p:stCondLst>
                                        </p:cTn>
                                        <p:tgtEl>
                                          <p:spTgt spid="9">
                                            <p:txEl>
                                              <p:pRg st="0" end="0"/>
                                            </p:txEl>
                                          </p:spTgt>
                                        </p:tgtEl>
                                      </p:cBhvr>
                                      <p:to x="100000" y="100000"/>
                                    </p:animScale>
                                    <p:animScale>
                                      <p:cBhvr>
                                        <p:cTn id="18" dur="26">
                                          <p:stCondLst>
                                            <p:cond delay="1642"/>
                                          </p:stCondLst>
                                        </p:cTn>
                                        <p:tgtEl>
                                          <p:spTgt spid="9">
                                            <p:txEl>
                                              <p:pRg st="0" end="0"/>
                                            </p:txEl>
                                          </p:spTgt>
                                        </p:tgtEl>
                                      </p:cBhvr>
                                      <p:to x="100000" y="90000"/>
                                    </p:animScale>
                                    <p:animScale>
                                      <p:cBhvr>
                                        <p:cTn id="19" dur="166" decel="50000">
                                          <p:stCondLst>
                                            <p:cond delay="1668"/>
                                          </p:stCondLst>
                                        </p:cTn>
                                        <p:tgtEl>
                                          <p:spTgt spid="9">
                                            <p:txEl>
                                              <p:pRg st="0" end="0"/>
                                            </p:txEl>
                                          </p:spTgt>
                                        </p:tgtEl>
                                      </p:cBhvr>
                                      <p:to x="100000" y="100000"/>
                                    </p:animScale>
                                    <p:animScale>
                                      <p:cBhvr>
                                        <p:cTn id="20" dur="26">
                                          <p:stCondLst>
                                            <p:cond delay="1808"/>
                                          </p:stCondLst>
                                        </p:cTn>
                                        <p:tgtEl>
                                          <p:spTgt spid="9">
                                            <p:txEl>
                                              <p:pRg st="0" end="0"/>
                                            </p:txEl>
                                          </p:spTgt>
                                        </p:tgtEl>
                                      </p:cBhvr>
                                      <p:to x="100000" y="95000"/>
                                    </p:animScale>
                                    <p:animScale>
                                      <p:cBhvr>
                                        <p:cTn id="21" dur="166" decel="50000">
                                          <p:stCondLst>
                                            <p:cond delay="1834"/>
                                          </p:stCondLst>
                                        </p:cTn>
                                        <p:tgtEl>
                                          <p:spTgt spid="9">
                                            <p:txEl>
                                              <p:pRg st="0" end="0"/>
                                            </p:txEl>
                                          </p:spTgt>
                                        </p:tgtEl>
                                      </p:cBhvr>
                                      <p:to x="100000" y="100000"/>
                                    </p:animScale>
                                    <p:set>
                                      <p:cBhvr>
                                        <p:cTn id="22" dur="1" fill="hold">
                                          <p:stCondLst>
                                            <p:cond delay="1999"/>
                                          </p:stCondLst>
                                        </p:cTn>
                                        <p:tgtEl>
                                          <p:spTgt spid="9">
                                            <p:txEl>
                                              <p:pRg st="0" end="0"/>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6" presetClass="exit" presetSubtype="0" fill="hold" grpId="0" nodeType="clickEffect">
                                  <p:stCondLst>
                                    <p:cond delay="0"/>
                                  </p:stCondLst>
                                  <p:childTnLst>
                                    <p:animEffect transition="out" filter="wipe(down)">
                                      <p:cBhvr>
                                        <p:cTn id="26" dur="180" accel="50000">
                                          <p:stCondLst>
                                            <p:cond delay="1820"/>
                                          </p:stCondLst>
                                        </p:cTn>
                                        <p:tgtEl>
                                          <p:spTgt spid="9">
                                            <p:txEl>
                                              <p:pRg st="2" end="2"/>
                                            </p:txEl>
                                          </p:spTgt>
                                        </p:tgtEl>
                                      </p:cBhvr>
                                    </p:animEffect>
                                    <p:anim calcmode="lin" valueType="num">
                                      <p:cBhvr>
                                        <p:cTn id="27" dur="1822" tmFilter="0,0; 0.14,0.31; 0.43,0.73; 0.71,0.91; 1.0,1.0">
                                          <p:stCondLst>
                                            <p:cond delay="0"/>
                                          </p:stCondLst>
                                        </p:cTn>
                                        <p:tgtEl>
                                          <p:spTgt spid="9">
                                            <p:txEl>
                                              <p:pRg st="2" end="2"/>
                                            </p:txEl>
                                          </p:spTgt>
                                        </p:tgtEl>
                                        <p:attrNameLst>
                                          <p:attrName>ppt_x</p:attrName>
                                        </p:attrNameLst>
                                      </p:cBhvr>
                                      <p:tavLst>
                                        <p:tav tm="0">
                                          <p:val>
                                            <p:strVal val="ppt_x"/>
                                          </p:val>
                                        </p:tav>
                                        <p:tav tm="100000">
                                          <p:val>
                                            <p:strVal val="#ppt_x+0.25"/>
                                          </p:val>
                                        </p:tav>
                                      </p:tavLst>
                                    </p:anim>
                                    <p:anim calcmode="lin" valueType="num">
                                      <p:cBhvr>
                                        <p:cTn id="28" dur="178">
                                          <p:stCondLst>
                                            <p:cond delay="1822"/>
                                          </p:stCondLst>
                                        </p:cTn>
                                        <p:tgtEl>
                                          <p:spTgt spid="9">
                                            <p:txEl>
                                              <p:pRg st="2" end="2"/>
                                            </p:txEl>
                                          </p:spTgt>
                                        </p:tgtEl>
                                        <p:attrNameLst>
                                          <p:attrName>ppt_x</p:attrName>
                                        </p:attrNameLst>
                                      </p:cBhvr>
                                      <p:tavLst>
                                        <p:tav tm="0">
                                          <p:val>
                                            <p:strVal val="ppt_x"/>
                                          </p:val>
                                        </p:tav>
                                        <p:tav tm="100000">
                                          <p:val>
                                            <p:strVal val="ppt_x"/>
                                          </p:val>
                                        </p:tav>
                                      </p:tavLst>
                                    </p:anim>
                                    <p:anim calcmode="lin" valueType="num">
                                      <p:cBhvr>
                                        <p:cTn id="29" dur="664" tmFilter="0.0,0.0;0.25,0.07;0.50,0.2;0.75,0.467;1.0,1.0">
                                          <p:stCondLst>
                                            <p:cond delay="0"/>
                                          </p:stCondLst>
                                        </p:cTn>
                                        <p:tgtEl>
                                          <p:spTgt spid="9">
                                            <p:txEl>
                                              <p:pRg st="2" end="2"/>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30" dur="664" tmFilter="0, 0; 0.125,0.2665; 0.25,0.4; 0.375,0.465; 0.5,0.5;  0.625,0.535; 0.75,0.6; 0.875,0.7335; 1,1">
                                          <p:stCondLst>
                                            <p:cond delay="664"/>
                                          </p:stCondLst>
                                        </p:cTn>
                                        <p:tgtEl>
                                          <p:spTgt spid="9">
                                            <p:txEl>
                                              <p:pRg st="2" end="2"/>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31" dur="332" tmFilter="0, 0; 0.125,0.2665; 0.25,0.4; 0.375,0.465; 0.5,0.5;  0.625,0.535; 0.75,0.6; 0.875,0.7335; 1,1">
                                          <p:stCondLst>
                                            <p:cond delay="1324"/>
                                          </p:stCondLst>
                                        </p:cTn>
                                        <p:tgtEl>
                                          <p:spTgt spid="9">
                                            <p:txEl>
                                              <p:pRg st="2" end="2"/>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32" dur="164" tmFilter="0, 0; 0.125,0.2665; 0.25,0.4; 0.375,0.465; 0.5,0.5;  0.625,0.535; 0.75,0.6; 0.875,0.7335; 1,1">
                                          <p:stCondLst>
                                            <p:cond delay="1656"/>
                                          </p:stCondLst>
                                        </p:cTn>
                                        <p:tgtEl>
                                          <p:spTgt spid="9">
                                            <p:txEl>
                                              <p:pRg st="2" end="2"/>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33" dur="180" accel="50000">
                                          <p:stCondLst>
                                            <p:cond delay="1820"/>
                                          </p:stCondLst>
                                        </p:cTn>
                                        <p:tgtEl>
                                          <p:spTgt spid="9">
                                            <p:txEl>
                                              <p:pRg st="2" end="2"/>
                                            </p:txEl>
                                          </p:spTgt>
                                        </p:tgtEl>
                                        <p:attrNameLst>
                                          <p:attrName>ppt_y</p:attrName>
                                        </p:attrNameLst>
                                      </p:cBhvr>
                                      <p:tavLst>
                                        <p:tav tm="0">
                                          <p:val>
                                            <p:strVal val="ppt_y"/>
                                          </p:val>
                                        </p:tav>
                                        <p:tav tm="100000">
                                          <p:val>
                                            <p:strVal val="ppt_y+ppt_h"/>
                                          </p:val>
                                        </p:tav>
                                      </p:tavLst>
                                    </p:anim>
                                    <p:animScale>
                                      <p:cBhvr>
                                        <p:cTn id="34" dur="26">
                                          <p:stCondLst>
                                            <p:cond delay="620"/>
                                          </p:stCondLst>
                                        </p:cTn>
                                        <p:tgtEl>
                                          <p:spTgt spid="9">
                                            <p:txEl>
                                              <p:pRg st="2" end="2"/>
                                            </p:txEl>
                                          </p:spTgt>
                                        </p:tgtEl>
                                      </p:cBhvr>
                                      <p:to x="100000" y="60000"/>
                                    </p:animScale>
                                    <p:animScale>
                                      <p:cBhvr>
                                        <p:cTn id="35" dur="166" decel="50000">
                                          <p:stCondLst>
                                            <p:cond delay="646"/>
                                          </p:stCondLst>
                                        </p:cTn>
                                        <p:tgtEl>
                                          <p:spTgt spid="9">
                                            <p:txEl>
                                              <p:pRg st="2" end="2"/>
                                            </p:txEl>
                                          </p:spTgt>
                                        </p:tgtEl>
                                      </p:cBhvr>
                                      <p:to x="100000" y="100000"/>
                                    </p:animScale>
                                    <p:animScale>
                                      <p:cBhvr>
                                        <p:cTn id="36" dur="26">
                                          <p:stCondLst>
                                            <p:cond delay="1312"/>
                                          </p:stCondLst>
                                        </p:cTn>
                                        <p:tgtEl>
                                          <p:spTgt spid="9">
                                            <p:txEl>
                                              <p:pRg st="2" end="2"/>
                                            </p:txEl>
                                          </p:spTgt>
                                        </p:tgtEl>
                                      </p:cBhvr>
                                      <p:to x="100000" y="80000"/>
                                    </p:animScale>
                                    <p:animScale>
                                      <p:cBhvr>
                                        <p:cTn id="37" dur="166" decel="50000">
                                          <p:stCondLst>
                                            <p:cond delay="1338"/>
                                          </p:stCondLst>
                                        </p:cTn>
                                        <p:tgtEl>
                                          <p:spTgt spid="9">
                                            <p:txEl>
                                              <p:pRg st="2" end="2"/>
                                            </p:txEl>
                                          </p:spTgt>
                                        </p:tgtEl>
                                      </p:cBhvr>
                                      <p:to x="100000" y="100000"/>
                                    </p:animScale>
                                    <p:animScale>
                                      <p:cBhvr>
                                        <p:cTn id="38" dur="26">
                                          <p:stCondLst>
                                            <p:cond delay="1642"/>
                                          </p:stCondLst>
                                        </p:cTn>
                                        <p:tgtEl>
                                          <p:spTgt spid="9">
                                            <p:txEl>
                                              <p:pRg st="2" end="2"/>
                                            </p:txEl>
                                          </p:spTgt>
                                        </p:tgtEl>
                                      </p:cBhvr>
                                      <p:to x="100000" y="90000"/>
                                    </p:animScale>
                                    <p:animScale>
                                      <p:cBhvr>
                                        <p:cTn id="39" dur="166" decel="50000">
                                          <p:stCondLst>
                                            <p:cond delay="1668"/>
                                          </p:stCondLst>
                                        </p:cTn>
                                        <p:tgtEl>
                                          <p:spTgt spid="9">
                                            <p:txEl>
                                              <p:pRg st="2" end="2"/>
                                            </p:txEl>
                                          </p:spTgt>
                                        </p:tgtEl>
                                      </p:cBhvr>
                                      <p:to x="100000" y="100000"/>
                                    </p:animScale>
                                    <p:animScale>
                                      <p:cBhvr>
                                        <p:cTn id="40" dur="26">
                                          <p:stCondLst>
                                            <p:cond delay="1808"/>
                                          </p:stCondLst>
                                        </p:cTn>
                                        <p:tgtEl>
                                          <p:spTgt spid="9">
                                            <p:txEl>
                                              <p:pRg st="2" end="2"/>
                                            </p:txEl>
                                          </p:spTgt>
                                        </p:tgtEl>
                                      </p:cBhvr>
                                      <p:to x="100000" y="95000"/>
                                    </p:animScale>
                                    <p:animScale>
                                      <p:cBhvr>
                                        <p:cTn id="41" dur="166" decel="50000">
                                          <p:stCondLst>
                                            <p:cond delay="1834"/>
                                          </p:stCondLst>
                                        </p:cTn>
                                        <p:tgtEl>
                                          <p:spTgt spid="9">
                                            <p:txEl>
                                              <p:pRg st="2" end="2"/>
                                            </p:txEl>
                                          </p:spTgt>
                                        </p:tgtEl>
                                      </p:cBhvr>
                                      <p:to x="100000" y="100000"/>
                                    </p:animScale>
                                    <p:set>
                                      <p:cBhvr>
                                        <p:cTn id="42" dur="1" fill="hold">
                                          <p:stCondLst>
                                            <p:cond delay="1999"/>
                                          </p:stCondLst>
                                        </p:cTn>
                                        <p:tgtEl>
                                          <p:spTgt spid="9">
                                            <p:txEl>
                                              <p:pRg st="2" end="2"/>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6" presetClass="exit" presetSubtype="0" fill="hold" grpId="0" nodeType="clickEffect">
                                  <p:stCondLst>
                                    <p:cond delay="0"/>
                                  </p:stCondLst>
                                  <p:childTnLst>
                                    <p:animEffect transition="out" filter="wipe(down)">
                                      <p:cBhvr>
                                        <p:cTn id="46" dur="180" accel="50000">
                                          <p:stCondLst>
                                            <p:cond delay="1820"/>
                                          </p:stCondLst>
                                        </p:cTn>
                                        <p:tgtEl>
                                          <p:spTgt spid="9">
                                            <p:bg/>
                                          </p:spTgt>
                                        </p:tgtEl>
                                      </p:cBhvr>
                                    </p:animEffect>
                                    <p:anim calcmode="lin" valueType="num">
                                      <p:cBhvr>
                                        <p:cTn id="47" dur="1822" tmFilter="0,0; 0.14,0.31; 0.43,0.73; 0.71,0.91; 1.0,1.0">
                                          <p:stCondLst>
                                            <p:cond delay="0"/>
                                          </p:stCondLst>
                                        </p:cTn>
                                        <p:tgtEl>
                                          <p:spTgt spid="9">
                                            <p:bg/>
                                          </p:spTgt>
                                        </p:tgtEl>
                                        <p:attrNameLst>
                                          <p:attrName>ppt_x</p:attrName>
                                        </p:attrNameLst>
                                      </p:cBhvr>
                                      <p:tavLst>
                                        <p:tav tm="0">
                                          <p:val>
                                            <p:strVal val="ppt_x"/>
                                          </p:val>
                                        </p:tav>
                                        <p:tav tm="100000">
                                          <p:val>
                                            <p:strVal val="#ppt_x+0.25"/>
                                          </p:val>
                                        </p:tav>
                                      </p:tavLst>
                                    </p:anim>
                                    <p:anim calcmode="lin" valueType="num">
                                      <p:cBhvr>
                                        <p:cTn id="48" dur="178">
                                          <p:stCondLst>
                                            <p:cond delay="1822"/>
                                          </p:stCondLst>
                                        </p:cTn>
                                        <p:tgtEl>
                                          <p:spTgt spid="9">
                                            <p:bg/>
                                          </p:spTgt>
                                        </p:tgtEl>
                                        <p:attrNameLst>
                                          <p:attrName>ppt_x</p:attrName>
                                        </p:attrNameLst>
                                      </p:cBhvr>
                                      <p:tavLst>
                                        <p:tav tm="0">
                                          <p:val>
                                            <p:strVal val="ppt_x"/>
                                          </p:val>
                                        </p:tav>
                                        <p:tav tm="100000">
                                          <p:val>
                                            <p:strVal val="ppt_x"/>
                                          </p:val>
                                        </p:tav>
                                      </p:tavLst>
                                    </p:anim>
                                    <p:anim calcmode="lin" valueType="num">
                                      <p:cBhvr>
                                        <p:cTn id="49" dur="664" tmFilter="0.0,0.0;0.25,0.07;0.50,0.2;0.75,0.467;1.0,1.0">
                                          <p:stCondLst>
                                            <p:cond delay="0"/>
                                          </p:stCondLst>
                                        </p:cTn>
                                        <p:tgtEl>
                                          <p:spTgt spid="9">
                                            <p:bg/>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50" dur="664" tmFilter="0, 0; 0.125,0.2665; 0.25,0.4; 0.375,0.465; 0.5,0.5;  0.625,0.535; 0.75,0.6; 0.875,0.7335; 1,1">
                                          <p:stCondLst>
                                            <p:cond delay="664"/>
                                          </p:stCondLst>
                                        </p:cTn>
                                        <p:tgtEl>
                                          <p:spTgt spid="9">
                                            <p:bg/>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51" dur="332" tmFilter="0, 0; 0.125,0.2665; 0.25,0.4; 0.375,0.465; 0.5,0.5;  0.625,0.535; 0.75,0.6; 0.875,0.7335; 1,1">
                                          <p:stCondLst>
                                            <p:cond delay="1324"/>
                                          </p:stCondLst>
                                        </p:cTn>
                                        <p:tgtEl>
                                          <p:spTgt spid="9">
                                            <p:bg/>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52" dur="164" tmFilter="0, 0; 0.125,0.2665; 0.25,0.4; 0.375,0.465; 0.5,0.5;  0.625,0.535; 0.75,0.6; 0.875,0.7335; 1,1">
                                          <p:stCondLst>
                                            <p:cond delay="1656"/>
                                          </p:stCondLst>
                                        </p:cTn>
                                        <p:tgtEl>
                                          <p:spTgt spid="9">
                                            <p:bg/>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53" dur="180" accel="50000">
                                          <p:stCondLst>
                                            <p:cond delay="1820"/>
                                          </p:stCondLst>
                                        </p:cTn>
                                        <p:tgtEl>
                                          <p:spTgt spid="9">
                                            <p:bg/>
                                          </p:spTgt>
                                        </p:tgtEl>
                                        <p:attrNameLst>
                                          <p:attrName>ppt_y</p:attrName>
                                        </p:attrNameLst>
                                      </p:cBhvr>
                                      <p:tavLst>
                                        <p:tav tm="0">
                                          <p:val>
                                            <p:strVal val="ppt_y"/>
                                          </p:val>
                                        </p:tav>
                                        <p:tav tm="100000">
                                          <p:val>
                                            <p:strVal val="ppt_y+ppt_h"/>
                                          </p:val>
                                        </p:tav>
                                      </p:tavLst>
                                    </p:anim>
                                    <p:animScale>
                                      <p:cBhvr>
                                        <p:cTn id="54" dur="26">
                                          <p:stCondLst>
                                            <p:cond delay="620"/>
                                          </p:stCondLst>
                                        </p:cTn>
                                        <p:tgtEl>
                                          <p:spTgt spid="9">
                                            <p:bg/>
                                          </p:spTgt>
                                        </p:tgtEl>
                                      </p:cBhvr>
                                      <p:to x="100000" y="60000"/>
                                    </p:animScale>
                                    <p:animScale>
                                      <p:cBhvr>
                                        <p:cTn id="55" dur="166" decel="50000">
                                          <p:stCondLst>
                                            <p:cond delay="646"/>
                                          </p:stCondLst>
                                        </p:cTn>
                                        <p:tgtEl>
                                          <p:spTgt spid="9">
                                            <p:bg/>
                                          </p:spTgt>
                                        </p:tgtEl>
                                      </p:cBhvr>
                                      <p:to x="100000" y="100000"/>
                                    </p:animScale>
                                    <p:animScale>
                                      <p:cBhvr>
                                        <p:cTn id="56" dur="26">
                                          <p:stCondLst>
                                            <p:cond delay="1312"/>
                                          </p:stCondLst>
                                        </p:cTn>
                                        <p:tgtEl>
                                          <p:spTgt spid="9">
                                            <p:bg/>
                                          </p:spTgt>
                                        </p:tgtEl>
                                      </p:cBhvr>
                                      <p:to x="100000" y="80000"/>
                                    </p:animScale>
                                    <p:animScale>
                                      <p:cBhvr>
                                        <p:cTn id="57" dur="166" decel="50000">
                                          <p:stCondLst>
                                            <p:cond delay="1338"/>
                                          </p:stCondLst>
                                        </p:cTn>
                                        <p:tgtEl>
                                          <p:spTgt spid="9">
                                            <p:bg/>
                                          </p:spTgt>
                                        </p:tgtEl>
                                      </p:cBhvr>
                                      <p:to x="100000" y="100000"/>
                                    </p:animScale>
                                    <p:animScale>
                                      <p:cBhvr>
                                        <p:cTn id="58" dur="26">
                                          <p:stCondLst>
                                            <p:cond delay="1642"/>
                                          </p:stCondLst>
                                        </p:cTn>
                                        <p:tgtEl>
                                          <p:spTgt spid="9">
                                            <p:bg/>
                                          </p:spTgt>
                                        </p:tgtEl>
                                      </p:cBhvr>
                                      <p:to x="100000" y="90000"/>
                                    </p:animScale>
                                    <p:animScale>
                                      <p:cBhvr>
                                        <p:cTn id="59" dur="166" decel="50000">
                                          <p:stCondLst>
                                            <p:cond delay="1668"/>
                                          </p:stCondLst>
                                        </p:cTn>
                                        <p:tgtEl>
                                          <p:spTgt spid="9">
                                            <p:bg/>
                                          </p:spTgt>
                                        </p:tgtEl>
                                      </p:cBhvr>
                                      <p:to x="100000" y="100000"/>
                                    </p:animScale>
                                    <p:animScale>
                                      <p:cBhvr>
                                        <p:cTn id="60" dur="26">
                                          <p:stCondLst>
                                            <p:cond delay="1808"/>
                                          </p:stCondLst>
                                        </p:cTn>
                                        <p:tgtEl>
                                          <p:spTgt spid="9">
                                            <p:bg/>
                                          </p:spTgt>
                                        </p:tgtEl>
                                      </p:cBhvr>
                                      <p:to x="100000" y="95000"/>
                                    </p:animScale>
                                    <p:animScale>
                                      <p:cBhvr>
                                        <p:cTn id="61" dur="166" decel="50000">
                                          <p:stCondLst>
                                            <p:cond delay="1834"/>
                                          </p:stCondLst>
                                        </p:cTn>
                                        <p:tgtEl>
                                          <p:spTgt spid="9">
                                            <p:bg/>
                                          </p:spTgt>
                                        </p:tgtEl>
                                      </p:cBhvr>
                                      <p:to x="100000" y="100000"/>
                                    </p:animScale>
                                    <p:set>
                                      <p:cBhvr>
                                        <p:cTn id="62" dur="1" fill="hold">
                                          <p:stCondLst>
                                            <p:cond delay="1999"/>
                                          </p:stCondLst>
                                        </p:cTn>
                                        <p:tgtEl>
                                          <p:spTgt spid="9">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7"/>
          <p:cNvSpPr>
            <a:spLocks noGrp="1"/>
          </p:cNvSpPr>
          <p:nvPr>
            <p:ph type="title"/>
          </p:nvPr>
        </p:nvSpPr>
        <p:spPr/>
        <p:txBody>
          <a:bodyPr/>
          <a:lstStyle/>
          <a:p>
            <a:endParaRPr lang="fa-IR"/>
          </a:p>
        </p:txBody>
      </p:sp>
      <p:sp>
        <p:nvSpPr>
          <p:cNvPr id="9" name="نگهدارنده مکان محتوا 8"/>
          <p:cNvSpPr>
            <a:spLocks noGrp="1"/>
          </p:cNvSpPr>
          <p:nvPr>
            <p:ph idx="1"/>
          </p:nvPr>
        </p:nvSpPr>
        <p:spPr/>
        <p:txBody>
          <a:bodyPr/>
          <a:lstStyle/>
          <a:p>
            <a:endParaRPr lang="fa-IR"/>
          </a:p>
        </p:txBody>
      </p:sp>
    </p:spTree>
    <p:extLst>
      <p:ext uri="{BB962C8B-B14F-4D97-AF65-F5344CB8AC3E}">
        <p14:creationId xmlns:p14="http://schemas.microsoft.com/office/powerpoint/2010/main" val="477594027"/>
      </p:ext>
    </p:extLst>
  </p:cSld>
  <p:clrMapOvr>
    <a:masterClrMapping/>
  </p:clrMapOvr>
  <p:transition spd="slow">
    <p:wheel spokes="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7"/>
          <p:cNvSpPr>
            <a:spLocks noGrp="1"/>
          </p:cNvSpPr>
          <p:nvPr>
            <p:ph type="title"/>
          </p:nvPr>
        </p:nvSpPr>
        <p:spPr/>
        <p:txBody>
          <a:bodyPr/>
          <a:lstStyle/>
          <a:p>
            <a:endParaRPr lang="fa-IR"/>
          </a:p>
        </p:txBody>
      </p:sp>
      <p:sp>
        <p:nvSpPr>
          <p:cNvPr id="9" name="نگهدارنده مکان محتوا 8"/>
          <p:cNvSpPr>
            <a:spLocks noGrp="1"/>
          </p:cNvSpPr>
          <p:nvPr>
            <p:ph idx="1"/>
          </p:nvPr>
        </p:nvSpPr>
        <p:spPr/>
        <p:txBody>
          <a:bodyPr/>
          <a:lstStyle/>
          <a:p>
            <a:endParaRPr lang="fa-IR"/>
          </a:p>
        </p:txBody>
      </p:sp>
    </p:spTree>
    <p:extLst>
      <p:ext uri="{BB962C8B-B14F-4D97-AF65-F5344CB8AC3E}">
        <p14:creationId xmlns:p14="http://schemas.microsoft.com/office/powerpoint/2010/main" val="477594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نگهدارنده مکان محتوا 8"/>
          <p:cNvSpPr>
            <a:spLocks noGrp="1"/>
          </p:cNvSpPr>
          <p:nvPr>
            <p:ph idx="1"/>
          </p:nvPr>
        </p:nvSpPr>
        <p:spPr>
          <a:xfrm>
            <a:off x="971600" y="0"/>
            <a:ext cx="8172400" cy="6858000"/>
          </a:xfrm>
          <a:solidFill>
            <a:schemeClr val="accent4">
              <a:lumMod val="60000"/>
              <a:lumOff val="40000"/>
            </a:schemeClr>
          </a:solidFill>
        </p:spPr>
        <p:txBody>
          <a:bodyPr/>
          <a:lstStyle/>
          <a:p>
            <a:pPr algn="ctr"/>
            <a:endParaRPr lang="fa-IR" smtClean="0"/>
          </a:p>
          <a:p>
            <a:pPr algn="ctr"/>
            <a:endParaRPr lang="fa-IR"/>
          </a:p>
          <a:p>
            <a:pPr algn="ctr"/>
            <a:r>
              <a:rPr lang="fa-IR" smtClean="0"/>
              <a:t>مجموعه مقالات آقایان :</a:t>
            </a:r>
          </a:p>
          <a:p>
            <a:pPr algn="ctr"/>
            <a:r>
              <a:rPr lang="fa-IR" smtClean="0"/>
              <a:t>سیدصادق حقیقت</a:t>
            </a:r>
          </a:p>
          <a:p>
            <a:pPr algn="ctr"/>
            <a:r>
              <a:rPr lang="fa-IR" smtClean="0"/>
              <a:t>علیرضاقائمی نیا</a:t>
            </a:r>
          </a:p>
          <a:p>
            <a:pPr algn="ctr"/>
            <a:r>
              <a:rPr lang="fa-IR" smtClean="0"/>
              <a:t>منصورمیراحمدی</a:t>
            </a:r>
          </a:p>
          <a:p>
            <a:pPr algn="ctr"/>
            <a:r>
              <a:rPr lang="fa-IR" smtClean="0"/>
              <a:t>عبدالحسین خسروپناه</a:t>
            </a:r>
          </a:p>
          <a:p>
            <a:pPr algn="ctr"/>
            <a:r>
              <a:rPr lang="fa-IR" smtClean="0"/>
              <a:t>سیدکاظم سیدباقری</a:t>
            </a:r>
          </a:p>
          <a:p>
            <a:pPr algn="ctr"/>
            <a:r>
              <a:rPr lang="fa-IR" smtClean="0"/>
              <a:t>غلامرضابهروزی لک</a:t>
            </a:r>
          </a:p>
          <a:p>
            <a:pPr algn="ctr"/>
            <a:r>
              <a:rPr lang="fa-IR" smtClean="0"/>
              <a:t>عبدالوهاب فراتی</a:t>
            </a:r>
          </a:p>
          <a:p>
            <a:pPr marL="109728" indent="0" algn="ctr">
              <a:buNone/>
            </a:pPr>
            <a:endParaRPr lang="fa-IR" smtClean="0"/>
          </a:p>
          <a:p>
            <a:pPr algn="ctr"/>
            <a:endParaRPr lang="fa-IR"/>
          </a:p>
        </p:txBody>
      </p:sp>
    </p:spTree>
    <p:extLst>
      <p:ext uri="{BB962C8B-B14F-4D97-AF65-F5344CB8AC3E}">
        <p14:creationId xmlns:p14="http://schemas.microsoft.com/office/powerpoint/2010/main" val="995999405"/>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5530944"/>
          </a:xfrm>
          <a:solidFill>
            <a:schemeClr val="accent4">
              <a:lumMod val="60000"/>
              <a:lumOff val="40000"/>
            </a:schemeClr>
          </a:solidFill>
        </p:spPr>
        <p:txBody>
          <a:bodyPr>
            <a:normAutofit/>
          </a:bodyPr>
          <a:lstStyle/>
          <a:p>
            <a:pPr marL="457200" indent="-457200" algn="r">
              <a:buFont typeface="Wingdings" panose="05000000000000000000" pitchFamily="2" charset="2"/>
              <a:buChar char="§"/>
            </a:pPr>
            <a:r>
              <a:rPr lang="fa-IR" sz="2800" smtClean="0">
                <a:solidFill>
                  <a:schemeClr val="tx1"/>
                </a:solidFill>
              </a:rPr>
              <a:t>مقدمه </a:t>
            </a:r>
            <a:br>
              <a:rPr lang="fa-IR" sz="2800" smtClean="0">
                <a:solidFill>
                  <a:schemeClr val="tx1"/>
                </a:solidFill>
              </a:rPr>
            </a:br>
            <a:r>
              <a:rPr lang="fa-IR" sz="2800" smtClean="0">
                <a:solidFill>
                  <a:schemeClr val="tx1"/>
                </a:solidFill>
              </a:rPr>
              <a:t>هرمنوتیک </a:t>
            </a:r>
            <a:r>
              <a:rPr lang="en-US" sz="2800" smtClean="0">
                <a:solidFill>
                  <a:schemeClr val="tx1"/>
                </a:solidFill>
              </a:rPr>
              <a:t>( hermeneutics)</a:t>
            </a:r>
            <a:r>
              <a:rPr lang="fa-IR" sz="2800" smtClean="0">
                <a:solidFill>
                  <a:schemeClr val="tx1"/>
                </a:solidFill>
              </a:rPr>
              <a:t>:</a:t>
            </a:r>
            <a:br>
              <a:rPr lang="fa-IR" sz="2800" smtClean="0">
                <a:solidFill>
                  <a:schemeClr val="tx1"/>
                </a:solidFill>
              </a:rPr>
            </a:br>
            <a:r>
              <a:rPr lang="fa-IR" sz="2800" smtClean="0">
                <a:solidFill>
                  <a:schemeClr val="tx1"/>
                </a:solidFill>
              </a:rPr>
              <a:t> ریشه یونانی دارد وبه خدای یونان باستان به نام هرمس برمیگردد؛گویا پیامهایش دارای ایهام وایجاز بوده و هر گروهی از مخاطبان او را به گونه ای تفسیر میکردند .</a:t>
            </a:r>
            <a:br>
              <a:rPr lang="fa-IR" sz="2800" smtClean="0">
                <a:solidFill>
                  <a:schemeClr val="tx1"/>
                </a:solidFill>
              </a:rPr>
            </a:br>
            <a:r>
              <a:rPr lang="fa-IR" sz="2800" smtClean="0">
                <a:solidFill>
                  <a:schemeClr val="tx1"/>
                </a:solidFill>
              </a:rPr>
              <a:t>* </a:t>
            </a:r>
            <a:r>
              <a:rPr lang="fa-IR" sz="2800" smtClean="0">
                <a:solidFill>
                  <a:schemeClr val="accent6">
                    <a:lumMod val="60000"/>
                    <a:lumOff val="40000"/>
                  </a:schemeClr>
                </a:solidFill>
              </a:rPr>
              <a:t>درلغت</a:t>
            </a:r>
            <a:r>
              <a:rPr lang="fa-IR" sz="2800" smtClean="0">
                <a:solidFill>
                  <a:schemeClr val="tx1"/>
                </a:solidFill>
              </a:rPr>
              <a:t> </a:t>
            </a:r>
            <a:r>
              <a:rPr lang="fa-IR" sz="2800">
                <a:solidFill>
                  <a:schemeClr val="tx1"/>
                </a:solidFill>
              </a:rPr>
              <a:t>: </a:t>
            </a:r>
            <a:r>
              <a:rPr lang="fa-IR" sz="2800" smtClean="0">
                <a:solidFill>
                  <a:schemeClr val="tx1"/>
                </a:solidFill>
              </a:rPr>
              <a:t>به معنای تفسیر کردن / تاویل کردن</a:t>
            </a:r>
            <a:br>
              <a:rPr lang="fa-IR" sz="2800" smtClean="0">
                <a:solidFill>
                  <a:schemeClr val="tx1"/>
                </a:solidFill>
              </a:rPr>
            </a:br>
            <a:r>
              <a:rPr lang="fa-IR" sz="2800" smtClean="0">
                <a:solidFill>
                  <a:schemeClr val="tx1"/>
                </a:solidFill>
              </a:rPr>
              <a:t>* </a:t>
            </a:r>
            <a:r>
              <a:rPr lang="fa-IR" sz="2800" smtClean="0">
                <a:solidFill>
                  <a:schemeClr val="accent6">
                    <a:lumMod val="60000"/>
                    <a:lumOff val="40000"/>
                  </a:schemeClr>
                </a:solidFill>
              </a:rPr>
              <a:t>در اصطلاح </a:t>
            </a:r>
            <a:r>
              <a:rPr lang="fa-IR" sz="2800" smtClean="0">
                <a:solidFill>
                  <a:schemeClr val="tx1"/>
                </a:solidFill>
              </a:rPr>
              <a:t>: کشف معنای هر اثر که مولف در سر داشته و تلاش کرده در اثر خود بیان کند . تفسیر در حکم کشف این معنا است</a:t>
            </a:r>
            <a:br>
              <a:rPr lang="fa-IR" sz="2800" smtClean="0">
                <a:solidFill>
                  <a:schemeClr val="tx1"/>
                </a:solidFill>
              </a:rPr>
            </a:br>
            <a:r>
              <a:rPr lang="fa-IR" sz="2800" smtClean="0">
                <a:solidFill>
                  <a:schemeClr val="accent6">
                    <a:lumMod val="60000"/>
                    <a:lumOff val="40000"/>
                  </a:schemeClr>
                </a:solidFill>
              </a:rPr>
              <a:t>در معنای تخصصی </a:t>
            </a:r>
            <a:r>
              <a:rPr lang="fa-IR" sz="2800" smtClean="0">
                <a:solidFill>
                  <a:schemeClr val="tx1"/>
                </a:solidFill>
              </a:rPr>
              <a:t>: علم وهنر فهم متون مقدس است</a:t>
            </a:r>
            <a:br>
              <a:rPr lang="fa-IR" sz="2800" smtClean="0">
                <a:solidFill>
                  <a:schemeClr val="tx1"/>
                </a:solidFill>
              </a:rPr>
            </a:br>
            <a:r>
              <a:rPr lang="fa-IR" sz="2800" smtClean="0">
                <a:solidFill>
                  <a:schemeClr val="tx1"/>
                </a:solidFill>
              </a:rPr>
              <a:t/>
            </a:r>
            <a:br>
              <a:rPr lang="fa-IR" sz="2800" smtClean="0">
                <a:solidFill>
                  <a:schemeClr val="tx1"/>
                </a:solidFill>
              </a:rPr>
            </a:br>
            <a:r>
              <a:rPr lang="fa-IR" sz="2800" smtClean="0">
                <a:solidFill>
                  <a:schemeClr val="tx1"/>
                </a:solidFill>
              </a:rPr>
              <a:t>* علم </a:t>
            </a:r>
            <a:r>
              <a:rPr lang="fa-IR" sz="2800">
                <a:solidFill>
                  <a:schemeClr val="tx1"/>
                </a:solidFill>
              </a:rPr>
              <a:t>آلی و ابزاری برای فهم متون به معنای عام آن و متون مقدس به معنای خاص آن </a:t>
            </a:r>
            <a:r>
              <a:rPr lang="fa-IR" sz="2800" smtClean="0">
                <a:solidFill>
                  <a:schemeClr val="tx1"/>
                </a:solidFill>
              </a:rPr>
              <a:t>است </a:t>
            </a:r>
            <a:endParaRPr lang="fa-IR" sz="2800">
              <a:solidFill>
                <a:schemeClr val="tx1"/>
              </a:solidFill>
            </a:endParaRPr>
          </a:p>
        </p:txBody>
      </p:sp>
    </p:spTree>
    <p:extLst>
      <p:ext uri="{BB962C8B-B14F-4D97-AF65-F5344CB8AC3E}">
        <p14:creationId xmlns:p14="http://schemas.microsoft.com/office/powerpoint/2010/main" val="4775940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7"/>
          <p:cNvSpPr>
            <a:spLocks noGrp="1"/>
          </p:cNvSpPr>
          <p:nvPr>
            <p:ph type="title"/>
          </p:nvPr>
        </p:nvSpPr>
        <p:spPr>
          <a:xfrm>
            <a:off x="1331640" y="188640"/>
            <a:ext cx="7498080" cy="1143000"/>
          </a:xfrm>
        </p:spPr>
        <p:txBody>
          <a:bodyPr>
            <a:normAutofit fontScale="90000"/>
          </a:bodyPr>
          <a:lstStyle/>
          <a:p>
            <a:pPr algn="r"/>
            <a:r>
              <a:rPr lang="fa-IR" smtClean="0"/>
              <a:t>1-نگرش کلی به اجتهاد و هرمنوتیک</a:t>
            </a:r>
            <a:br>
              <a:rPr lang="fa-IR" smtClean="0"/>
            </a:br>
            <a:r>
              <a:rPr lang="fa-IR" sz="3100">
                <a:solidFill>
                  <a:schemeClr val="bg2">
                    <a:lumMod val="75000"/>
                    <a:lumOff val="25000"/>
                  </a:schemeClr>
                </a:solidFill>
              </a:rPr>
              <a:t>دکترحقیقت</a:t>
            </a:r>
          </a:p>
        </p:txBody>
      </p:sp>
      <p:sp>
        <p:nvSpPr>
          <p:cNvPr id="9" name="نگهدارنده مکان محتوا 8"/>
          <p:cNvSpPr>
            <a:spLocks noGrp="1"/>
          </p:cNvSpPr>
          <p:nvPr>
            <p:ph idx="1"/>
          </p:nvPr>
        </p:nvSpPr>
        <p:spPr>
          <a:solidFill>
            <a:schemeClr val="accent4">
              <a:lumMod val="60000"/>
              <a:lumOff val="40000"/>
            </a:schemeClr>
          </a:solidFill>
        </p:spPr>
        <p:txBody>
          <a:bodyPr>
            <a:normAutofit fontScale="92500" lnSpcReduction="20000"/>
          </a:bodyPr>
          <a:lstStyle/>
          <a:p>
            <a:pPr>
              <a:buClr>
                <a:srgbClr val="00B0F0"/>
              </a:buClr>
              <a:buFont typeface="Wingdings" panose="05000000000000000000" pitchFamily="2" charset="2"/>
              <a:buChar char="§"/>
            </a:pPr>
            <a:r>
              <a:rPr lang="fa-IR" smtClean="0"/>
              <a:t>انواع هرمنوتیک :</a:t>
            </a:r>
          </a:p>
          <a:p>
            <a:pPr>
              <a:buClr>
                <a:srgbClr val="00B0F0"/>
              </a:buClr>
              <a:buFont typeface="Wingdings" panose="05000000000000000000" pitchFamily="2" charset="2"/>
              <a:buChar char="§"/>
            </a:pPr>
            <a:r>
              <a:rPr lang="fa-IR" smtClean="0"/>
              <a:t>*شلایرماخر : اصالت دادن به فهم نیت مولف</a:t>
            </a:r>
          </a:p>
          <a:p>
            <a:pPr>
              <a:buClr>
                <a:srgbClr val="00B0F0"/>
              </a:buClr>
              <a:buFont typeface="Wingdings" panose="05000000000000000000" pitchFamily="2" charset="2"/>
              <a:buChar char="§"/>
            </a:pPr>
            <a:r>
              <a:rPr lang="fa-IR" smtClean="0"/>
              <a:t>دیلتای : نقد اثبات گرایی</a:t>
            </a:r>
          </a:p>
          <a:p>
            <a:pPr>
              <a:buClr>
                <a:srgbClr val="00B0F0"/>
              </a:buClr>
              <a:buFont typeface="Wingdings" panose="05000000000000000000" pitchFamily="2" charset="2"/>
              <a:buChar char="§"/>
            </a:pPr>
            <a:r>
              <a:rPr lang="fa-IR" smtClean="0"/>
              <a:t>*عینی گرای بتی : جدا کردن فهم از تفسیر</a:t>
            </a:r>
          </a:p>
          <a:p>
            <a:pPr>
              <a:buClr>
                <a:srgbClr val="00B0F0"/>
              </a:buClr>
              <a:buFont typeface="Wingdings" panose="05000000000000000000" pitchFamily="2" charset="2"/>
              <a:buChar char="§"/>
            </a:pPr>
            <a:r>
              <a:rPr lang="fa-IR" smtClean="0"/>
              <a:t>وجودشناسانه هایدگر و گادامر : اقرار به بینش بودن نه روش بودن آن و نسبیت گرایی</a:t>
            </a:r>
          </a:p>
          <a:p>
            <a:pPr>
              <a:buClr>
                <a:srgbClr val="00B0F0"/>
              </a:buClr>
              <a:buFont typeface="Wingdings" panose="05000000000000000000" pitchFamily="2" charset="2"/>
              <a:buChar char="§"/>
            </a:pPr>
            <a:r>
              <a:rPr lang="fa-IR" smtClean="0"/>
              <a:t>انتقادی هابرماس: تاکید بر گفتگوی حوزه عمومی و رهایی</a:t>
            </a:r>
          </a:p>
          <a:p>
            <a:pPr>
              <a:buClr>
                <a:srgbClr val="00B0F0"/>
              </a:buClr>
              <a:buFont typeface="Wingdings" panose="05000000000000000000" pitchFamily="2" charset="2"/>
              <a:buChar char="§"/>
            </a:pPr>
            <a:r>
              <a:rPr lang="fa-IR" smtClean="0"/>
              <a:t>ترکیبی ریکور : جمع بین تبیین و تفهیم</a:t>
            </a:r>
          </a:p>
          <a:p>
            <a:pPr>
              <a:buClr>
                <a:srgbClr val="00B0F0"/>
              </a:buClr>
              <a:buFont typeface="Wingdings" panose="05000000000000000000" pitchFamily="2" charset="2"/>
              <a:buChar char="§"/>
            </a:pPr>
            <a:r>
              <a:rPr lang="fa-IR" smtClean="0"/>
              <a:t>*اسکینر : نقد متن گرایی و زمینه گرایی</a:t>
            </a:r>
          </a:p>
          <a:p>
            <a:pPr>
              <a:buClr>
                <a:srgbClr val="00B0F0"/>
              </a:buClr>
              <a:buFont typeface="Wingdings" panose="05000000000000000000" pitchFamily="2" charset="2"/>
              <a:buChar char="§"/>
            </a:pPr>
            <a:r>
              <a:rPr lang="fa-IR" sz="3000" smtClean="0">
                <a:solidFill>
                  <a:schemeClr val="accent6"/>
                </a:solidFill>
                <a:latin typeface="Adobe Arabic" panose="02040503050201020203" pitchFamily="18" charset="-78"/>
                <a:cs typeface="Adobe Arabic" panose="02040503050201020203" pitchFamily="18" charset="-78"/>
              </a:rPr>
              <a:t>علامت * </a:t>
            </a:r>
            <a:r>
              <a:rPr lang="fa-IR" sz="3900" smtClean="0">
                <a:solidFill>
                  <a:schemeClr val="accent6"/>
                </a:solidFill>
                <a:latin typeface="Adobe Arabic" panose="02040503050201020203" pitchFamily="18" charset="-78"/>
                <a:cs typeface="Adobe Arabic" panose="02040503050201020203" pitchFamily="18" charset="-78"/>
              </a:rPr>
              <a:t>=</a:t>
            </a:r>
            <a:r>
              <a:rPr lang="fa-IR" sz="3000" smtClean="0">
                <a:solidFill>
                  <a:schemeClr val="accent6"/>
                </a:solidFill>
                <a:latin typeface="Adobe Arabic" panose="02040503050201020203" pitchFamily="18" charset="-78"/>
                <a:cs typeface="Adobe Arabic" panose="02040503050201020203" pitchFamily="18" charset="-78"/>
              </a:rPr>
              <a:t> نزدیکی به اجتهاد شیعی</a:t>
            </a:r>
          </a:p>
        </p:txBody>
      </p:sp>
    </p:spTree>
    <p:extLst>
      <p:ext uri="{BB962C8B-B14F-4D97-AF65-F5344CB8AC3E}">
        <p14:creationId xmlns:p14="http://schemas.microsoft.com/office/powerpoint/2010/main" val="477594027"/>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7"/>
          <p:cNvSpPr>
            <a:spLocks noGrp="1"/>
          </p:cNvSpPr>
          <p:nvPr>
            <p:ph type="title"/>
          </p:nvPr>
        </p:nvSpPr>
        <p:spPr/>
        <p:txBody>
          <a:bodyPr>
            <a:normAutofit fontScale="90000"/>
          </a:bodyPr>
          <a:lstStyle/>
          <a:p>
            <a:pPr algn="r"/>
            <a:r>
              <a:rPr lang="fa-IR" smtClean="0"/>
              <a:t>2-تعامل اجتهادوهرمنوتیک؛تلاش برای رسیدن به فهم جامع </a:t>
            </a:r>
            <a:br>
              <a:rPr lang="fa-IR" smtClean="0"/>
            </a:br>
            <a:r>
              <a:rPr lang="fa-IR" sz="3100" smtClean="0">
                <a:solidFill>
                  <a:schemeClr val="bg2">
                    <a:lumMod val="75000"/>
                    <a:lumOff val="25000"/>
                  </a:schemeClr>
                </a:solidFill>
              </a:rPr>
              <a:t>دکترقائمی نیا</a:t>
            </a:r>
            <a:endParaRPr lang="fa-IR">
              <a:solidFill>
                <a:schemeClr val="bg2">
                  <a:lumMod val="75000"/>
                  <a:lumOff val="25000"/>
                </a:schemeClr>
              </a:solidFill>
            </a:endParaRPr>
          </a:p>
        </p:txBody>
      </p:sp>
      <p:sp>
        <p:nvSpPr>
          <p:cNvPr id="9" name="نگهدارنده مکان محتوا 8"/>
          <p:cNvSpPr>
            <a:spLocks noGrp="1"/>
          </p:cNvSpPr>
          <p:nvPr>
            <p:ph idx="1"/>
          </p:nvPr>
        </p:nvSpPr>
        <p:spPr>
          <a:xfrm>
            <a:off x="1435608" y="1700808"/>
            <a:ext cx="7498080" cy="4547592"/>
          </a:xfrm>
          <a:solidFill>
            <a:schemeClr val="accent4">
              <a:lumMod val="60000"/>
              <a:lumOff val="40000"/>
            </a:schemeClr>
          </a:solidFill>
        </p:spPr>
        <p:txBody>
          <a:bodyPr>
            <a:normAutofit lnSpcReduction="10000"/>
          </a:bodyPr>
          <a:lstStyle/>
          <a:p>
            <a:pPr>
              <a:buClr>
                <a:srgbClr val="00B0F0"/>
              </a:buClr>
              <a:buFont typeface="Wingdings" panose="05000000000000000000" pitchFamily="2" charset="2"/>
              <a:buChar char="§"/>
            </a:pPr>
            <a:r>
              <a:rPr lang="fa-IR" smtClean="0"/>
              <a:t>تلاش شود با مقایسه دو روش ، ظرفیت های هریک برای تقویت دیگری بررسی شود و جلوه های آن در فقه سیاسی نشان داده شود .</a:t>
            </a:r>
          </a:p>
          <a:p>
            <a:pPr>
              <a:buClr>
                <a:srgbClr val="00B0F0"/>
              </a:buClr>
              <a:buFont typeface="Wingdings" panose="05000000000000000000" pitchFamily="2" charset="2"/>
              <a:buChar char="§"/>
            </a:pPr>
            <a:r>
              <a:rPr lang="fa-IR" smtClean="0"/>
              <a:t>این روش ها توانمندی های محقق برای فهم و تحلیل مسائل را بالا می برد و نگاه جامع تر و فراگیر تری به اومیدهد </a:t>
            </a:r>
          </a:p>
          <a:p>
            <a:pPr>
              <a:buClr>
                <a:srgbClr val="00B0F0"/>
              </a:buClr>
              <a:buFont typeface="Wingdings" panose="05000000000000000000" pitchFamily="2" charset="2"/>
              <a:buChar char="§"/>
            </a:pPr>
            <a:r>
              <a:rPr lang="fa-IR" smtClean="0"/>
              <a:t>شهید صدر دنبال روش شناسی جامع بود. هرمنوتیک کمک میکند به این مرحله برسد</a:t>
            </a:r>
          </a:p>
          <a:p>
            <a:pPr>
              <a:buClr>
                <a:srgbClr val="00B0F0"/>
              </a:buClr>
              <a:buFont typeface="Wingdings" panose="05000000000000000000" pitchFamily="2" charset="2"/>
              <a:buChar char="§"/>
            </a:pPr>
            <a:r>
              <a:rPr lang="fa-IR" smtClean="0"/>
              <a:t>مشکل روش شناسی های جدید نسبی گرایی و متناسب با افکار غربی است پس باید بومی شان کرد</a:t>
            </a:r>
          </a:p>
          <a:p>
            <a:pPr>
              <a:buClr>
                <a:srgbClr val="00B0F0"/>
              </a:buClr>
              <a:buFont typeface="Wingdings" panose="05000000000000000000" pitchFamily="2" charset="2"/>
              <a:buChar char="§"/>
            </a:pPr>
            <a:endParaRPr lang="fa-IR"/>
          </a:p>
        </p:txBody>
      </p:sp>
    </p:spTree>
    <p:extLst>
      <p:ext uri="{BB962C8B-B14F-4D97-AF65-F5344CB8AC3E}">
        <p14:creationId xmlns:p14="http://schemas.microsoft.com/office/powerpoint/2010/main" val="47759402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7"/>
          <p:cNvSpPr>
            <a:spLocks noGrp="1"/>
          </p:cNvSpPr>
          <p:nvPr>
            <p:ph type="title"/>
          </p:nvPr>
        </p:nvSpPr>
        <p:spPr/>
        <p:txBody>
          <a:bodyPr>
            <a:normAutofit fontScale="90000"/>
          </a:bodyPr>
          <a:lstStyle/>
          <a:p>
            <a:pPr algn="r"/>
            <a:r>
              <a:rPr lang="fa-IR" smtClean="0"/>
              <a:t>3-فهم اجتهادی و فهم هرمنوتیکی </a:t>
            </a:r>
            <a:br>
              <a:rPr lang="fa-IR" smtClean="0"/>
            </a:br>
            <a:r>
              <a:rPr lang="fa-IR" sz="3100">
                <a:solidFill>
                  <a:schemeClr val="bg2">
                    <a:lumMod val="75000"/>
                    <a:lumOff val="25000"/>
                  </a:schemeClr>
                </a:solidFill>
              </a:rPr>
              <a:t>دکتر میر احمدی</a:t>
            </a:r>
          </a:p>
        </p:txBody>
      </p:sp>
      <mc:AlternateContent xmlns:mc="http://schemas.openxmlformats.org/markup-compatibility/2006" xmlns:a14="http://schemas.microsoft.com/office/drawing/2010/main">
        <mc:Choice Requires="a14">
          <p:sp>
            <p:nvSpPr>
              <p:cNvPr id="9" name="نگهدارنده مکان محتوا 8"/>
              <p:cNvSpPr>
                <a:spLocks noGrp="1"/>
              </p:cNvSpPr>
              <p:nvPr>
                <p:ph idx="1"/>
              </p:nvPr>
            </p:nvSpPr>
            <p:spPr>
              <a:solidFill>
                <a:schemeClr val="accent4">
                  <a:lumMod val="60000"/>
                  <a:lumOff val="40000"/>
                </a:schemeClr>
              </a:solidFill>
            </p:spPr>
            <p:txBody>
              <a:bodyPr>
                <a:normAutofit/>
              </a:bodyPr>
              <a:lstStyle/>
              <a:p>
                <a:pPr>
                  <a:buClr>
                    <a:srgbClr val="00B050"/>
                  </a:buClr>
                  <a:buFont typeface="Wingdings 2" panose="05020102010507070707" pitchFamily="18" charset="2"/>
                  <a:buChar char=""/>
                </a:pPr>
                <a:r>
                  <a:rPr lang="fa-IR" sz="2400" smtClean="0"/>
                  <a:t>آیا فهم اجتهادی همان فهم هرمنوتیکی است ؟اشتراکاتها و تفاوتها ؟</a:t>
                </a:r>
              </a:p>
              <a:p>
                <a:pPr marL="82296" indent="0">
                  <a:buClr>
                    <a:srgbClr val="00B050"/>
                  </a:buClr>
                  <a:buNone/>
                </a:pPr>
                <a:r>
                  <a:rPr lang="fa-IR" sz="2400" smtClean="0">
                    <a:sym typeface="Wingdings 2"/>
                  </a:rPr>
                  <a:t></a:t>
                </a:r>
                <a:r>
                  <a:rPr lang="fa-IR" sz="2400" smtClean="0">
                    <a:solidFill>
                      <a:schemeClr val="accent6"/>
                    </a:solidFill>
                  </a:rPr>
                  <a:t>بحث اول</a:t>
                </a:r>
                <a:r>
                  <a:rPr lang="fa-IR" sz="2400" smtClean="0"/>
                  <a:t>:فهم هرمنوتیکی چیست؟تعلق به کدام نحله های هرمنوتیکی دارد؟</a:t>
                </a:r>
              </a:p>
              <a:p>
                <a:pPr>
                  <a:buClr>
                    <a:srgbClr val="00B050"/>
                  </a:buClr>
                  <a:buFont typeface="Century Schoolbook" panose="02040604050505020304" pitchFamily="18" charset="0"/>
                  <a:buChar char="◊"/>
                </a:pPr>
                <a:r>
                  <a:rPr lang="fa-IR" sz="2400" smtClean="0"/>
                  <a:t>ارسطو:کج رفتاری علتش کج فهمی واصلاحش حکمت است.</a:t>
                </a:r>
              </a:p>
              <a:p>
                <a:pPr>
                  <a:buClr>
                    <a:srgbClr val="00B050"/>
                  </a:buClr>
                  <a:buFont typeface="Century Schoolbook" panose="02040604050505020304" pitchFamily="18" charset="0"/>
                  <a:buChar char="◊"/>
                </a:pPr>
                <a:r>
                  <a:rPr lang="fa-IR" sz="2400" smtClean="0"/>
                  <a:t>شلایرماخر و دیلتای بحث ازامکان فهم صحیح متن واینکه چگونه میتوان به آن دست یافت را مطرح کردند.</a:t>
                </a:r>
              </a:p>
              <a:p>
                <a:pPr>
                  <a:buClr>
                    <a:srgbClr val="00B050"/>
                  </a:buClr>
                  <a:buFont typeface="Century Schoolbook" panose="02040604050505020304" pitchFamily="18" charset="0"/>
                  <a:buChar char="◊"/>
                </a:pPr>
                <a:r>
                  <a:rPr lang="fa-IR" sz="2400" smtClean="0"/>
                  <a:t>اگرقواعدنحوی وزبان شناختی رعایت شودبه ذهن مولف راه می یابیم ومیتوان به فهم درست رسید.</a:t>
                </a:r>
              </a:p>
              <a:p>
                <a:pPr marL="82296" indent="0">
                  <a:buClr>
                    <a:srgbClr val="FF0000"/>
                  </a:buClr>
                  <a:buNone/>
                </a:pPr>
                <a:r>
                  <a:rPr lang="fa-IR" sz="2400"/>
                  <a:t>هایدگربحث راهستی شناسانه میکند.(بحث ازچگونگی فهم تبدیل میشود به چیستی فهم)= ماهیت فهم مهم میشود.لذافهم وهرمنوتیک دیگرخصلت روشی خودراندارد</a:t>
                </a:r>
                <a:endParaRPr lang="fa-IR" sz="2400">
                  <a:ea typeface="Cambria Math"/>
                </a:endParaRPr>
              </a:p>
              <a:p>
                <a:pPr marL="82296" indent="0">
                  <a:buClr>
                    <a:srgbClr val="FF0000"/>
                  </a:buClr>
                  <a:buNone/>
                </a:pPr>
                <a:r>
                  <a:rPr lang="fa-IR" sz="2400">
                    <a:ea typeface="Cambria Math"/>
                    <a:sym typeface="Wingdings 2"/>
                  </a:rPr>
                  <a:t>نتایج : </a:t>
                </a:r>
                <a:r>
                  <a:rPr lang="fa-IR" sz="2400">
                    <a:sym typeface="Wingdings 2"/>
                  </a:rPr>
                  <a:t>عدم امکان فهم صحیح</a:t>
                </a:r>
                <a14:m>
                  <m:oMath xmlns:m="http://schemas.openxmlformats.org/officeDocument/2006/math">
                    <m:r>
                      <a:rPr lang="fa-IR" sz="2400" i="1">
                        <a:latin typeface="Cambria Math"/>
                        <a:ea typeface="Cambria Math"/>
                        <a:sym typeface="Wingdings 2"/>
                      </a:rPr>
                      <m:t>+</m:t>
                    </m:r>
                  </m:oMath>
                </a14:m>
                <a:r>
                  <a:rPr lang="fa-IR" sz="2400">
                    <a:sym typeface="Wingdings 2"/>
                  </a:rPr>
                  <a:t>نسبیت فهم</a:t>
                </a:r>
                <a14:m>
                  <m:oMath xmlns:m="http://schemas.openxmlformats.org/officeDocument/2006/math">
                    <m:r>
                      <a:rPr lang="fa-IR" sz="2400" i="1">
                        <a:latin typeface="Cambria Math"/>
                        <a:ea typeface="Cambria Math"/>
                        <a:sym typeface="Wingdings 2"/>
                      </a:rPr>
                      <m:t>+</m:t>
                    </m:r>
                  </m:oMath>
                </a14:m>
                <a:r>
                  <a:rPr lang="fa-IR" sz="2400"/>
                  <a:t>عدم امکان داوری برای فهم صحیح</a:t>
                </a:r>
              </a:p>
              <a:p>
                <a:pPr>
                  <a:buClr>
                    <a:srgbClr val="00B050"/>
                  </a:buClr>
                  <a:buFont typeface="Century Schoolbook" panose="02040604050505020304" pitchFamily="18" charset="0"/>
                  <a:buChar char="◊"/>
                </a:pPr>
                <a:endParaRPr lang="fa-IR" sz="2400"/>
              </a:p>
            </p:txBody>
          </p:sp>
        </mc:Choice>
        <mc:Fallback xmlns="">
          <p:sp>
            <p:nvSpPr>
              <p:cNvPr id="9" name="نگهدارنده مکان محتوا 8"/>
              <p:cNvSpPr>
                <a:spLocks noGrp="1" noRot="1" noChangeAspect="1" noMove="1" noResize="1" noEditPoints="1" noAdjustHandles="1" noChangeArrowheads="1" noChangeShapeType="1" noTextEdit="1"/>
              </p:cNvSpPr>
              <p:nvPr>
                <p:ph idx="1"/>
              </p:nvPr>
            </p:nvSpPr>
            <p:spPr>
              <a:blipFill rotWithShape="1">
                <a:blip r:embed="rId2"/>
                <a:stretch>
                  <a:fillRect l="-1463" t="-1017" r="-163"/>
                </a:stretch>
              </a:blipFill>
            </p:spPr>
            <p:txBody>
              <a:bodyPr/>
              <a:lstStyle/>
              <a:p>
                <a:r>
                  <a:rPr lang="en-US">
                    <a:noFill/>
                  </a:rPr>
                  <a:t> </a:t>
                </a:r>
              </a:p>
            </p:txBody>
          </p:sp>
        </mc:Fallback>
      </mc:AlternateContent>
    </p:spTree>
    <p:extLst>
      <p:ext uri="{BB962C8B-B14F-4D97-AF65-F5344CB8AC3E}">
        <p14:creationId xmlns:p14="http://schemas.microsoft.com/office/powerpoint/2010/main" val="477594027"/>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r>
              <a:rPr lang="fa-IR" smtClean="0"/>
              <a:t>                 </a:t>
            </a:r>
            <a:endParaRPr lang="fa-IR"/>
          </a:p>
        </p:txBody>
      </p:sp>
      <p:sp>
        <p:nvSpPr>
          <p:cNvPr id="5" name="نگهدارنده مکان محتوا 4"/>
          <p:cNvSpPr>
            <a:spLocks noGrp="1"/>
          </p:cNvSpPr>
          <p:nvPr>
            <p:ph idx="1"/>
          </p:nvPr>
        </p:nvSpPr>
        <p:spPr>
          <a:xfrm>
            <a:off x="1435608" y="404664"/>
            <a:ext cx="7498080" cy="5843736"/>
          </a:xfrm>
          <a:solidFill>
            <a:schemeClr val="accent4">
              <a:lumMod val="60000"/>
              <a:lumOff val="40000"/>
            </a:schemeClr>
          </a:solidFill>
        </p:spPr>
        <p:txBody>
          <a:bodyPr>
            <a:normAutofit/>
          </a:bodyPr>
          <a:lstStyle/>
          <a:p>
            <a:pPr marL="82296" indent="0">
              <a:buClr>
                <a:srgbClr val="FF0000"/>
              </a:buClr>
              <a:buNone/>
            </a:pPr>
            <a:r>
              <a:rPr lang="fa-IR" smtClean="0">
                <a:sym typeface="Wingdings 2"/>
              </a:rPr>
              <a:t></a:t>
            </a:r>
            <a:r>
              <a:rPr lang="fa-IR" smtClean="0">
                <a:solidFill>
                  <a:schemeClr val="accent6"/>
                </a:solidFill>
                <a:sym typeface="Wingdings 2"/>
              </a:rPr>
              <a:t>بحث دوم</a:t>
            </a:r>
            <a:r>
              <a:rPr lang="fa-IR" smtClean="0">
                <a:sym typeface="Wingdings 2"/>
              </a:rPr>
              <a:t>:فهم اجتهادی:برای فهم متون واستنباط حکم شرعی</a:t>
            </a:r>
          </a:p>
          <a:p>
            <a:pPr marL="82296" indent="0">
              <a:buClr>
                <a:srgbClr val="FF0000"/>
              </a:buClr>
              <a:buNone/>
            </a:pPr>
            <a:r>
              <a:rPr lang="fa-IR" smtClean="0">
                <a:sym typeface="Wingdings 2"/>
              </a:rPr>
              <a:t>ویژگی ها:</a:t>
            </a:r>
          </a:p>
          <a:p>
            <a:pPr marL="82296" indent="0">
              <a:buClr>
                <a:srgbClr val="FF0000"/>
              </a:buClr>
              <a:buNone/>
            </a:pPr>
            <a:r>
              <a:rPr lang="fa-IR" smtClean="0">
                <a:solidFill>
                  <a:srgbClr val="FF0000"/>
                </a:solidFill>
                <a:sym typeface="Wingdings 2"/>
              </a:rPr>
              <a:t>1-</a:t>
            </a:r>
            <a:r>
              <a:rPr lang="fa-IR" smtClean="0">
                <a:solidFill>
                  <a:srgbClr val="7030A0"/>
                </a:solidFill>
                <a:sym typeface="Wingdings 2"/>
              </a:rPr>
              <a:t>زبانمندی</a:t>
            </a:r>
            <a:r>
              <a:rPr lang="fa-IR" smtClean="0">
                <a:sym typeface="Wingdings 2"/>
              </a:rPr>
              <a:t>:بهره گیری مجتهد اززبان ونص(فهم اجتماعی فهم نص گرااست)</a:t>
            </a:r>
          </a:p>
          <a:p>
            <a:pPr marL="82296" indent="0">
              <a:buClr>
                <a:srgbClr val="FF0000"/>
              </a:buClr>
              <a:buNone/>
            </a:pPr>
            <a:r>
              <a:rPr lang="fa-IR">
                <a:solidFill>
                  <a:srgbClr val="7030A0"/>
                </a:solidFill>
                <a:sym typeface="Wingdings 2"/>
              </a:rPr>
              <a:t>2-عمل گرابودن</a:t>
            </a:r>
            <a:r>
              <a:rPr lang="fa-IR" smtClean="0">
                <a:sym typeface="Wingdings 2"/>
              </a:rPr>
              <a:t>:ارتباط اجتهادوعمل←انعطاف پذیری است.{</a:t>
            </a:r>
            <a:r>
              <a:rPr lang="fa-IR" smtClean="0">
                <a:solidFill>
                  <a:schemeClr val="accent6">
                    <a:lumMod val="60000"/>
                    <a:lumOff val="40000"/>
                  </a:schemeClr>
                </a:solidFill>
                <a:sym typeface="Wingdings 2"/>
              </a:rPr>
              <a:t>فقه سیاسی </a:t>
            </a:r>
            <a:r>
              <a:rPr lang="fa-IR" smtClean="0">
                <a:sym typeface="Wingdings 2"/>
              </a:rPr>
              <a:t>}</a:t>
            </a:r>
          </a:p>
          <a:p>
            <a:pPr marL="82296" indent="0">
              <a:buClr>
                <a:srgbClr val="FF0000"/>
              </a:buClr>
              <a:buNone/>
            </a:pPr>
            <a:r>
              <a:rPr lang="fa-IR" smtClean="0">
                <a:sym typeface="Wingdings 2"/>
              </a:rPr>
              <a:t> </a:t>
            </a:r>
            <a:r>
              <a:rPr lang="fa-IR"/>
              <a:t>نتیجه این </a:t>
            </a:r>
            <a:r>
              <a:rPr lang="fa-IR" smtClean="0"/>
              <a:t>فهم :</a:t>
            </a:r>
          </a:p>
          <a:p>
            <a:pPr marL="82296" indent="0">
              <a:buClr>
                <a:srgbClr val="FF0000"/>
              </a:buClr>
              <a:buNone/>
            </a:pPr>
            <a:r>
              <a:rPr lang="fa-IR"/>
              <a:t>1-اجتهاد نوعی فهم است 2-فهم عقلانی ازمتن3-امکان فهم صحیح 4-دارای اصول است.</a:t>
            </a:r>
          </a:p>
          <a:p>
            <a:pPr marL="82296" indent="0">
              <a:buClr>
                <a:srgbClr val="FF0000"/>
              </a:buClr>
              <a:buNone/>
            </a:pPr>
            <a:endParaRPr lang="fa-IR" smtClean="0">
              <a:sym typeface="Wingdings 2"/>
            </a:endParaRPr>
          </a:p>
          <a:p>
            <a:pPr marL="82296" indent="0">
              <a:buClr>
                <a:srgbClr val="FF0000"/>
              </a:buClr>
              <a:buNone/>
            </a:pPr>
            <a:endParaRPr lang="fa-IR"/>
          </a:p>
          <a:p>
            <a:endParaRPr lang="fa-IR"/>
          </a:p>
        </p:txBody>
      </p:sp>
    </p:spTree>
    <p:extLst>
      <p:ext uri="{BB962C8B-B14F-4D97-AF65-F5344CB8AC3E}">
        <p14:creationId xmlns:p14="http://schemas.microsoft.com/office/powerpoint/2010/main" val="2044087694"/>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عنوان 16"/>
          <p:cNvSpPr>
            <a:spLocks noGrp="1"/>
          </p:cNvSpPr>
          <p:nvPr>
            <p:ph type="title"/>
          </p:nvPr>
        </p:nvSpPr>
        <p:spPr>
          <a:xfrm>
            <a:off x="1435608" y="274638"/>
            <a:ext cx="7498080" cy="922114"/>
          </a:xfrm>
        </p:spPr>
        <p:txBody>
          <a:bodyPr>
            <a:normAutofit/>
          </a:bodyPr>
          <a:lstStyle/>
          <a:p>
            <a:pPr algn="ctr"/>
            <a:r>
              <a:rPr lang="fa-IR" smtClean="0"/>
              <a:t>                      </a:t>
            </a:r>
            <a:endParaRPr lang="fa-IR"/>
          </a:p>
        </p:txBody>
      </p:sp>
      <p:sp>
        <p:nvSpPr>
          <p:cNvPr id="18" name="نگهدارنده مکان محتوا 17"/>
          <p:cNvSpPr>
            <a:spLocks noGrp="1"/>
          </p:cNvSpPr>
          <p:nvPr>
            <p:ph idx="1"/>
          </p:nvPr>
        </p:nvSpPr>
        <p:spPr>
          <a:xfrm>
            <a:off x="1435608" y="1268760"/>
            <a:ext cx="7498080" cy="4979640"/>
          </a:xfrm>
          <a:solidFill>
            <a:schemeClr val="accent4">
              <a:lumMod val="60000"/>
              <a:lumOff val="40000"/>
            </a:schemeClr>
          </a:solidFill>
        </p:spPr>
        <p:txBody>
          <a:bodyPr/>
          <a:lstStyle/>
          <a:p>
            <a:pPr marL="82296" indent="0">
              <a:buNone/>
            </a:pPr>
            <a:r>
              <a:rPr lang="fa-IR" smtClean="0">
                <a:sym typeface="Wingdings 2"/>
              </a:rPr>
              <a:t></a:t>
            </a:r>
            <a:r>
              <a:rPr lang="fa-IR" smtClean="0">
                <a:solidFill>
                  <a:schemeClr val="accent6"/>
                </a:solidFill>
                <a:sym typeface="Wingdings 2"/>
              </a:rPr>
              <a:t>بحث سوم</a:t>
            </a:r>
            <a:r>
              <a:rPr lang="fa-IR" smtClean="0">
                <a:sym typeface="Wingdings 2"/>
              </a:rPr>
              <a:t>:مقایسه این دوفهم</a:t>
            </a:r>
          </a:p>
          <a:p>
            <a:pPr marL="82296" indent="0">
              <a:buNone/>
            </a:pPr>
            <a:r>
              <a:rPr lang="fa-IR" smtClean="0">
                <a:sym typeface="Wingdings 2"/>
              </a:rPr>
              <a:t>                         {تاکیدبرتمایزدرمبانی}</a:t>
            </a:r>
            <a:endParaRPr lang="fa-IR"/>
          </a:p>
          <a:p>
            <a:pPr marL="82296" indent="0">
              <a:buNone/>
            </a:pPr>
            <a:endParaRPr lang="fa-IR" smtClean="0"/>
          </a:p>
        </p:txBody>
      </p:sp>
      <p:graphicFrame>
        <p:nvGraphicFramePr>
          <p:cNvPr id="3" name="جدول 2"/>
          <p:cNvGraphicFramePr>
            <a:graphicFrameLocks noGrp="1"/>
          </p:cNvGraphicFramePr>
          <p:nvPr>
            <p:extLst>
              <p:ext uri="{D42A27DB-BD31-4B8C-83A1-F6EECF244321}">
                <p14:modId xmlns:p14="http://schemas.microsoft.com/office/powerpoint/2010/main" val="2435325244"/>
              </p:ext>
            </p:extLst>
          </p:nvPr>
        </p:nvGraphicFramePr>
        <p:xfrm>
          <a:off x="1835696" y="2420888"/>
          <a:ext cx="6096000" cy="3816424"/>
        </p:xfrm>
        <a:graphic>
          <a:graphicData uri="http://schemas.openxmlformats.org/drawingml/2006/table">
            <a:tbl>
              <a:tblPr rtl="1" firstRow="1" bandRow="1">
                <a:tableStyleId>{93296810-A885-4BE3-A3E7-6D5BEEA58F35}</a:tableStyleId>
              </a:tblPr>
              <a:tblGrid>
                <a:gridCol w="3048000"/>
                <a:gridCol w="3048000"/>
              </a:tblGrid>
              <a:tr h="836476">
                <a:tc>
                  <a:txBody>
                    <a:bodyPr/>
                    <a:lstStyle/>
                    <a:p>
                      <a:pPr rtl="1"/>
                      <a:r>
                        <a:rPr lang="fa-IR" sz="4000" smtClean="0"/>
                        <a:t>هرمنوتیک </a:t>
                      </a:r>
                      <a:r>
                        <a:rPr lang="fa-IR" smtClean="0"/>
                        <a:t>   </a:t>
                      </a:r>
                      <a:endParaRPr lang="fa-IR"/>
                    </a:p>
                  </a:txBody>
                  <a:tcPr/>
                </a:tc>
                <a:tc>
                  <a:txBody>
                    <a:bodyPr/>
                    <a:lstStyle/>
                    <a:p>
                      <a:pPr rtl="1"/>
                      <a:r>
                        <a:rPr kumimoji="0" lang="fa-IR" sz="4800" kern="1200" smtClean="0"/>
                        <a:t>اجتهاد</a:t>
                      </a:r>
                      <a:endParaRPr kumimoji="0" lang="fa-IR" sz="4800" b="1" kern="1200">
                        <a:solidFill>
                          <a:schemeClr val="lt1"/>
                        </a:solidFill>
                        <a:latin typeface="+mn-lt"/>
                        <a:ea typeface="+mn-ea"/>
                        <a:cs typeface="+mn-cs"/>
                      </a:endParaRPr>
                    </a:p>
                  </a:txBody>
                  <a:tcPr/>
                </a:tc>
              </a:tr>
              <a:tr h="2979948">
                <a:tc>
                  <a:txBody>
                    <a:bodyPr/>
                    <a:lstStyle/>
                    <a:p>
                      <a:pPr rtl="1"/>
                      <a:r>
                        <a:rPr lang="fa-IR" smtClean="0"/>
                        <a:t>1-درپی</a:t>
                      </a:r>
                      <a:r>
                        <a:rPr lang="fa-IR" baseline="0" smtClean="0"/>
                        <a:t> فهم متن نه فهم صحیح</a:t>
                      </a:r>
                    </a:p>
                    <a:p>
                      <a:pPr rtl="1"/>
                      <a:r>
                        <a:rPr lang="fa-IR" baseline="0" smtClean="0"/>
                        <a:t>2-پرسش از متن</a:t>
                      </a:r>
                    </a:p>
                    <a:p>
                      <a:pPr rtl="1"/>
                      <a:r>
                        <a:rPr lang="fa-IR" baseline="0" smtClean="0"/>
                        <a:t>3-حاصل فهم لزوما مقصود مولف نیست</a:t>
                      </a:r>
                    </a:p>
                    <a:p>
                      <a:pPr rtl="1"/>
                      <a:r>
                        <a:rPr lang="fa-IR" baseline="0" smtClean="0"/>
                        <a:t>4-مفسر محور است</a:t>
                      </a:r>
                    </a:p>
                    <a:p>
                      <a:pPr rtl="1"/>
                      <a:r>
                        <a:rPr lang="fa-IR" baseline="0" smtClean="0"/>
                        <a:t>5-اعتبار مطلق به هر تفسیری از متن</a:t>
                      </a:r>
                      <a:endParaRPr lang="fa-IR">
                        <a:solidFill>
                          <a:srgbClr val="FF0000"/>
                        </a:solidFill>
                      </a:endParaRPr>
                    </a:p>
                  </a:txBody>
                  <a:tcPr/>
                </a:tc>
                <a:tc>
                  <a:txBody>
                    <a:bodyPr/>
                    <a:lstStyle/>
                    <a:p>
                      <a:pPr rtl="1"/>
                      <a:r>
                        <a:rPr lang="fa-IR" smtClean="0"/>
                        <a:t>1- درصددفهم متن جهت</a:t>
                      </a:r>
                      <a:r>
                        <a:rPr lang="fa-IR" baseline="0" smtClean="0"/>
                        <a:t> </a:t>
                      </a:r>
                      <a:r>
                        <a:rPr lang="fa-IR" smtClean="0"/>
                        <a:t>کشف</a:t>
                      </a:r>
                      <a:r>
                        <a:rPr lang="fa-IR" baseline="0" smtClean="0"/>
                        <a:t> حکم شرعی</a:t>
                      </a:r>
                    </a:p>
                    <a:p>
                      <a:pPr rtl="1"/>
                      <a:r>
                        <a:rPr lang="fa-IR" baseline="0" smtClean="0"/>
                        <a:t>2-بکار گیری اصول و قواعد</a:t>
                      </a:r>
                    </a:p>
                    <a:p>
                      <a:pPr rtl="1"/>
                      <a:r>
                        <a:rPr lang="fa-IR" baseline="0" smtClean="0"/>
                        <a:t>3-دنبال فهمی اطمینان بخش هرچندظنی</a:t>
                      </a:r>
                    </a:p>
                    <a:p>
                      <a:pPr rtl="1"/>
                      <a:r>
                        <a:rPr lang="fa-IR" baseline="0" smtClean="0"/>
                        <a:t>4-متن و مولف محور </a:t>
                      </a:r>
                    </a:p>
                    <a:p>
                      <a:pPr rtl="1"/>
                      <a:r>
                        <a:rPr lang="fa-IR" baseline="0" smtClean="0"/>
                        <a:t>5- فهم درچارچوب اجتهاد باشد</a:t>
                      </a:r>
                    </a:p>
                    <a:p>
                      <a:pPr rtl="1"/>
                      <a:endParaRPr lang="fa-IR"/>
                    </a:p>
                  </a:txBody>
                  <a:tcPr/>
                </a:tc>
              </a:tr>
            </a:tbl>
          </a:graphicData>
        </a:graphic>
      </p:graphicFrame>
    </p:spTree>
    <p:extLst>
      <p:ext uri="{BB962C8B-B14F-4D97-AF65-F5344CB8AC3E}">
        <p14:creationId xmlns:p14="http://schemas.microsoft.com/office/powerpoint/2010/main" val="120904229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31640" y="188640"/>
            <a:ext cx="7498080" cy="5904656"/>
          </a:xfrm>
          <a:solidFill>
            <a:schemeClr val="accent4">
              <a:lumMod val="60000"/>
              <a:lumOff val="40000"/>
            </a:schemeClr>
          </a:solidFill>
        </p:spPr>
        <p:txBody>
          <a:bodyPr>
            <a:normAutofit/>
          </a:bodyPr>
          <a:lstStyle/>
          <a:p>
            <a:pPr algn="r"/>
            <a:r>
              <a:rPr lang="fa-IR" sz="3600" smtClean="0"/>
              <a:t>4-هرمنوتیک اجتهادی و تفاوت آن با دیگر نحله ها </a:t>
            </a:r>
            <a:br>
              <a:rPr lang="fa-IR" sz="3600" smtClean="0"/>
            </a:br>
            <a:r>
              <a:rPr lang="fa-IR" sz="2800" smtClean="0">
                <a:solidFill>
                  <a:schemeClr val="bg2">
                    <a:lumMod val="75000"/>
                    <a:lumOff val="25000"/>
                  </a:schemeClr>
                </a:solidFill>
              </a:rPr>
              <a:t>دکتر </a:t>
            </a:r>
            <a:r>
              <a:rPr lang="fa-IR" sz="2800">
                <a:solidFill>
                  <a:schemeClr val="bg2">
                    <a:lumMod val="75000"/>
                    <a:lumOff val="25000"/>
                  </a:schemeClr>
                </a:solidFill>
              </a:rPr>
              <a:t>خسرو پناه</a:t>
            </a:r>
            <a:r>
              <a:rPr lang="fa-IR" sz="2400" smtClean="0"/>
              <a:t/>
            </a:r>
            <a:br>
              <a:rPr lang="fa-IR" sz="2400" smtClean="0"/>
            </a:br>
            <a:r>
              <a:rPr lang="fa-IR" sz="2400" smtClean="0"/>
              <a:t>در هرمنوتیک فلسفی     بحث از </a:t>
            </a:r>
            <a:r>
              <a:rPr lang="fa-IR" sz="2400" smtClean="0">
                <a:solidFill>
                  <a:schemeClr val="accent6">
                    <a:lumMod val="60000"/>
                    <a:lumOff val="40000"/>
                  </a:schemeClr>
                </a:solidFill>
              </a:rPr>
              <a:t>چیستی فهم </a:t>
            </a:r>
            <a:r>
              <a:rPr lang="fa-IR" sz="2400" smtClean="0"/>
              <a:t>است</a:t>
            </a:r>
            <a:br>
              <a:rPr lang="fa-IR" sz="2400" smtClean="0"/>
            </a:br>
            <a:r>
              <a:rPr lang="fa-IR" sz="2400" smtClean="0"/>
              <a:t>در هرمنوتیک روشی      بحث از </a:t>
            </a:r>
            <a:r>
              <a:rPr lang="fa-IR" sz="2400" smtClean="0">
                <a:solidFill>
                  <a:schemeClr val="accent6">
                    <a:lumMod val="60000"/>
                    <a:lumOff val="40000"/>
                  </a:schemeClr>
                </a:solidFill>
              </a:rPr>
              <a:t>تاویل متن </a:t>
            </a:r>
            <a:r>
              <a:rPr lang="fa-IR" sz="2400" smtClean="0"/>
              <a:t>است </a:t>
            </a:r>
            <a:br>
              <a:rPr lang="fa-IR" sz="2400" smtClean="0"/>
            </a:br>
            <a:r>
              <a:rPr lang="fa-IR" sz="2400" smtClean="0"/>
              <a:t>در هرمنوتیک اجتهادی   بحث از </a:t>
            </a:r>
            <a:r>
              <a:rPr lang="fa-IR" sz="2400" smtClean="0">
                <a:solidFill>
                  <a:schemeClr val="accent6">
                    <a:lumMod val="60000"/>
                    <a:lumOff val="40000"/>
                  </a:schemeClr>
                </a:solidFill>
              </a:rPr>
              <a:t>متن ، واضع و مفسر </a:t>
            </a:r>
            <a:r>
              <a:rPr lang="fa-IR" sz="2400" smtClean="0"/>
              <a:t>است</a:t>
            </a:r>
            <a:br>
              <a:rPr lang="fa-IR" sz="2400" smtClean="0"/>
            </a:br>
            <a:r>
              <a:rPr lang="fa-IR" sz="2400" smtClean="0"/>
              <a:t>مفسر با ذهن خالی سراغ متن نمیرودبلکه یکسری پیش فرضهایی دارد از جمله پیش فرضهای </a:t>
            </a:r>
            <a:r>
              <a:rPr lang="fa-IR" sz="2400" smtClean="0"/>
              <a:t>ابزاری (قواعدعام مثل مطلق و مقید/قواعدخاص مثل صرف نحو) </a:t>
            </a:r>
            <a:r>
              <a:rPr lang="fa-IR" sz="2400" smtClean="0"/>
              <a:t>، </a:t>
            </a:r>
            <a:r>
              <a:rPr lang="fa-IR" sz="2400" smtClean="0"/>
              <a:t>استفهامی </a:t>
            </a:r>
            <a:r>
              <a:rPr lang="fa-IR" sz="2400" smtClean="0"/>
              <a:t>، معنایی </a:t>
            </a:r>
            <a:r>
              <a:rPr lang="fa-IR" sz="2400" smtClean="0"/>
              <a:t>راهبر(شناخت ماتن) و≠ </a:t>
            </a:r>
            <a:r>
              <a:rPr lang="fa-IR" sz="2400" smtClean="0"/>
              <a:t>معنایی </a:t>
            </a:r>
            <a:r>
              <a:rPr lang="fa-IR" sz="2400" smtClean="0"/>
              <a:t>راهزن(تحمیل نظرخودبرمتن)</a:t>
            </a:r>
            <a:r>
              <a:rPr lang="fa-IR" sz="2400" smtClean="0"/>
              <a:t/>
            </a:r>
            <a:br>
              <a:rPr lang="fa-IR" sz="2400" smtClean="0"/>
            </a:br>
            <a:r>
              <a:rPr lang="fa-IR" sz="2400" smtClean="0"/>
              <a:t>فهم مباحث در اصول فقه : قابلیت صحت و سقم + معیار مند + غیرتاریخی و عصری + دارای مدلولهای بی پایان مطابقی و </a:t>
            </a:r>
            <a:r>
              <a:rPr lang="fa-IR" sz="2400" smtClean="0"/>
              <a:t>التزامی+توجه به </a:t>
            </a:r>
            <a:r>
              <a:rPr lang="fa-IR" sz="2400" smtClean="0"/>
              <a:t>معنا و </a:t>
            </a:r>
            <a:r>
              <a:rPr lang="fa-IR" sz="2400" smtClean="0"/>
              <a:t>مدلول و مراد</a:t>
            </a:r>
            <a:r>
              <a:rPr lang="fa-IR" sz="2400"/>
              <a:t>+</a:t>
            </a:r>
            <a:r>
              <a:rPr lang="fa-IR" sz="2400" smtClean="0"/>
              <a:t>متن </a:t>
            </a:r>
            <a:r>
              <a:rPr lang="fa-IR" sz="2400" smtClean="0"/>
              <a:t>محور هم مفسرمحور هم واضع </a:t>
            </a:r>
            <a:r>
              <a:rPr lang="fa-IR" sz="2400" smtClean="0"/>
              <a:t>محور</a:t>
            </a:r>
            <a:endParaRPr lang="fa-IR" sz="2400"/>
          </a:p>
        </p:txBody>
      </p:sp>
    </p:spTree>
    <p:extLst>
      <p:ext uri="{BB962C8B-B14F-4D97-AF65-F5344CB8AC3E}">
        <p14:creationId xmlns:p14="http://schemas.microsoft.com/office/powerpoint/2010/main" val="274559504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حول">
  <a:themeElements>
    <a:clrScheme name="سفارشی 4">
      <a:dk1>
        <a:sysClr val="windowText" lastClr="000000"/>
      </a:dk1>
      <a:lt1>
        <a:sysClr val="window" lastClr="FFFFFF"/>
      </a:lt1>
      <a:dk2>
        <a:srgbClr val="303030"/>
      </a:dk2>
      <a:lt2>
        <a:srgbClr val="002060"/>
      </a:lt2>
      <a:accent1>
        <a:srgbClr val="726056"/>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سفارشی 8">
      <a:majorFont>
        <a:latin typeface="Century Schoolbook"/>
        <a:ea typeface=""/>
        <a:cs typeface="Mj_Saadi Bold"/>
      </a:majorFont>
      <a:minorFont>
        <a:latin typeface="Century Schoolbook"/>
        <a:ea typeface=""/>
        <a:cs typeface="Mj_Saadi Bold"/>
      </a:minorFont>
    </a:fontScheme>
    <a:fmtScheme name="تحول">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452</TotalTime>
  <Words>1116</Words>
  <Application>Microsoft Office PowerPoint</Application>
  <PresentationFormat>نمایش روی پرده (4:3)</PresentationFormat>
  <Paragraphs>103</Paragraphs>
  <Slides>17</Slides>
  <Notes>0</Notes>
  <HiddenSlides>0</HiddenSlides>
  <MMClips>0</MMClips>
  <ScaleCrop>false</ScaleCrop>
  <HeadingPairs>
    <vt:vector size="4" baseType="variant">
      <vt:variant>
        <vt:lpstr>طرح زمینه</vt:lpstr>
      </vt:variant>
      <vt:variant>
        <vt:i4>1</vt:i4>
      </vt:variant>
      <vt:variant>
        <vt:lpstr>عنوان های اسلاید</vt:lpstr>
      </vt:variant>
      <vt:variant>
        <vt:i4>17</vt:i4>
      </vt:variant>
    </vt:vector>
  </HeadingPairs>
  <TitlesOfParts>
    <vt:vector size="18" baseType="lpstr">
      <vt:lpstr>تحول</vt:lpstr>
      <vt:lpstr>بسم الله الرحمن الرحیم</vt:lpstr>
      <vt:lpstr>ارائه PowerPoint</vt:lpstr>
      <vt:lpstr>مقدمه  هرمنوتیک ( hermeneutics):  ریشه یونانی دارد وبه خدای یونان باستان به نام هرمس برمیگردد؛گویا پیامهایش دارای ایهام وایجاز بوده و هر گروهی از مخاطبان او را به گونه ای تفسیر میکردند . * درلغت : به معنای تفسیر کردن / تاویل کردن * در اصطلاح : کشف معنای هر اثر که مولف در سر داشته و تلاش کرده در اثر خود بیان کند . تفسیر در حکم کشف این معنا است در معنای تخصصی : علم وهنر فهم متون مقدس است  * علم آلی و ابزاری برای فهم متون به معنای عام آن و متون مقدس به معنای خاص آن است </vt:lpstr>
      <vt:lpstr>1-نگرش کلی به اجتهاد و هرمنوتیک دکترحقیقت</vt:lpstr>
      <vt:lpstr>2-تعامل اجتهادوهرمنوتیک؛تلاش برای رسیدن به فهم جامع  دکترقائمی نیا</vt:lpstr>
      <vt:lpstr>3-فهم اجتهادی و فهم هرمنوتیکی  دکتر میر احمدی</vt:lpstr>
      <vt:lpstr>                 </vt:lpstr>
      <vt:lpstr>                      </vt:lpstr>
      <vt:lpstr>4-هرمنوتیک اجتهادی و تفاوت آن با دیگر نحله ها  دکتر خسرو پناه در هرمنوتیک فلسفی     بحث از چیستی فهم است در هرمنوتیک روشی      بحث از تاویل متن است  در هرمنوتیک اجتهادی   بحث از متن ، واضع و مفسر است مفسر با ذهن خالی سراغ متن نمیرودبلکه یکسری پیش فرضهایی دارد از جمله پیش فرضهای ابزاری (قواعدعام مثل مطلق و مقید/قواعدخاص مثل صرف نحو) ، استفهامی ، معنایی راهبر(شناخت ماتن) و≠ معنایی راهزن(تحمیل نظرخودبرمتن) فهم مباحث در اصول فقه : قابلیت صحت و سقم + معیار مند + غیرتاریخی و عصری + دارای مدلولهای بی پایان مطابقی و التزامی+توجه به معنا و مدلول و مراد+متن محور هم مفسرمحور هم واضع محور</vt:lpstr>
      <vt:lpstr>تفاوت اجتهادبا هرمنوتیکِ  کلاسیک : به متن توجهی ندارد رمانتیک : به متن و ماتن توجه دارد فلسفی : به مفسر تاکید دارد ***درحالیکه در هرمنوتیک اجتهادی بحث از متن ، واضع و مفسر است * عمده منابع فقه سیاسی کتاب و سنت است پس هرمنوتیک اجتهادی میتواند در این باره یاور فهمنده باشد  * مثلا آقای خوئی از مقبوله عمربن حنظله ولایت سیاسی فقیه را برداشت نمیکند بلکه ولایت قضائی را با قرینه انی قدجعلته علیکم قاضیا میفهمدولی امام این برداشت رامیکندچرا؟ چون امام پیش فرضهای استفهامی دارد که در مقابل طاغوت چه باید کرد ؟ ولی آقای خوئی (هرچند حکومت پهلوی را غیر مشروع میدانست و به امام هم کمک میکرد )این دغدغه اش نیست چون عملا حکومت اسلامی را  بدلیل وجود منافقان غیرممکن میدانست.«پیش فرض اقای خوئی» ***پس پیش فرضهاکاملا بر فهم فقیه سیاسی تاثیر گذار است .</vt:lpstr>
      <vt:lpstr>5-اجتهاد و هرمنوتیک کلاسیک  سیدکاظم سیدباقری</vt:lpstr>
      <vt:lpstr>6-اجتهاد و هرمنوتیک اسکینر دکتر بهروزی لک</vt:lpstr>
      <vt:lpstr>نسبت سنجی میان هرمنوتیک فلسفی و اجتهاد در فقه سیاسی  دکتر فراتی </vt:lpstr>
      <vt:lpstr>نتیجه گیری  از کل مقالات حرف مشترک همه نویسنده ها </vt:lpstr>
      <vt:lpstr>راه حل مشترک و مناسب </vt:lpstr>
      <vt:lpstr>ارائه PowerPoint</vt:lpstr>
      <vt:lpstr>ارائه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ارائه PowerPoint</dc:title>
  <dc:creator>tooba</dc:creator>
  <cp:lastModifiedBy>tooba</cp:lastModifiedBy>
  <cp:revision>50</cp:revision>
  <dcterms:created xsi:type="dcterms:W3CDTF">2016-04-18T01:01:37Z</dcterms:created>
  <dcterms:modified xsi:type="dcterms:W3CDTF">2016-04-19T08:29:29Z</dcterms:modified>
</cp:coreProperties>
</file>