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1"/>
  </p:notesMasterIdLst>
  <p:sldIdLst>
    <p:sldId id="256" r:id="rId2"/>
    <p:sldId id="31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590"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0" y="682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نگهدارنده مکان سربرگ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نگهدارنده مکان تاری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A45E04C-F38C-400B-A857-3F579299D751}" type="datetimeFigureOut">
              <a:rPr lang="fa-IR" smtClean="0"/>
              <a:t>07/04/1437</a:t>
            </a:fld>
            <a:endParaRPr lang="fa-IR"/>
          </a:p>
        </p:txBody>
      </p:sp>
      <p:sp>
        <p:nvSpPr>
          <p:cNvPr id="4" name="نگهدارنده مکان تصویر اسلاید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نگهدارنده مکان نك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6" name="نگهدارنده مکان پانویس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نگهدارنده مکان شماره اسلاید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2001FB7-41E5-4262-81B9-3243C14E3335}" type="slidenum">
              <a:rPr lang="fa-IR" smtClean="0"/>
              <a:t>‹#›</a:t>
            </a:fld>
            <a:endParaRPr lang="fa-IR"/>
          </a:p>
        </p:txBody>
      </p:sp>
    </p:spTree>
    <p:extLst>
      <p:ext uri="{BB962C8B-B14F-4D97-AF65-F5344CB8AC3E}">
        <p14:creationId xmlns:p14="http://schemas.microsoft.com/office/powerpoint/2010/main" val="351588219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تصویر اسلاید 1"/>
          <p:cNvSpPr>
            <a:spLocks noGrp="1" noRot="1" noChangeAspect="1"/>
          </p:cNvSpPr>
          <p:nvPr>
            <p:ph type="sldImg"/>
          </p:nvPr>
        </p:nvSpPr>
        <p:spPr/>
      </p:sp>
      <p:sp>
        <p:nvSpPr>
          <p:cNvPr id="3" name="نگهدارنده مکان نكات 2"/>
          <p:cNvSpPr>
            <a:spLocks noGrp="1"/>
          </p:cNvSpPr>
          <p:nvPr>
            <p:ph type="body" idx="1"/>
          </p:nvPr>
        </p:nvSpPr>
        <p:spPr/>
        <p:txBody>
          <a:bodyPr/>
          <a:lstStyle/>
          <a:p>
            <a:endParaRPr lang="fa-IR"/>
          </a:p>
        </p:txBody>
      </p:sp>
      <p:sp>
        <p:nvSpPr>
          <p:cNvPr id="4" name="نگهدارنده مکان شماره اسلاید 3"/>
          <p:cNvSpPr>
            <a:spLocks noGrp="1"/>
          </p:cNvSpPr>
          <p:nvPr>
            <p:ph type="sldNum" sz="quarter" idx="10"/>
          </p:nvPr>
        </p:nvSpPr>
        <p:spPr/>
        <p:txBody>
          <a:bodyPr/>
          <a:lstStyle/>
          <a:p>
            <a:fld id="{12001FB7-41E5-4262-81B9-3243C14E3335}" type="slidenum">
              <a:rPr lang="fa-IR" smtClean="0"/>
              <a:t>69</a:t>
            </a:fld>
            <a:endParaRPr lang="fa-IR"/>
          </a:p>
        </p:txBody>
      </p:sp>
    </p:spTree>
    <p:extLst>
      <p:ext uri="{BB962C8B-B14F-4D97-AF65-F5344CB8AC3E}">
        <p14:creationId xmlns:p14="http://schemas.microsoft.com/office/powerpoint/2010/main" val="4009022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36883C8-723C-4A26-9DE1-4E2A760DD159}" type="datetimeFigureOut">
              <a:rPr lang="fa-IR" smtClean="0"/>
              <a:t>07/04/1437</a:t>
            </a:fld>
            <a:endParaRPr lang="fa-IR"/>
          </a:p>
        </p:txBody>
      </p:sp>
      <p:sp>
        <p:nvSpPr>
          <p:cNvPr id="8" name="Slide Number Placeholder 7"/>
          <p:cNvSpPr>
            <a:spLocks noGrp="1"/>
          </p:cNvSpPr>
          <p:nvPr>
            <p:ph type="sldNum" sz="quarter" idx="11"/>
          </p:nvPr>
        </p:nvSpPr>
        <p:spPr/>
        <p:txBody>
          <a:bodyPr/>
          <a:lstStyle/>
          <a:p>
            <a:fld id="{82871F4F-0FA5-4D9F-AC67-0C8F7BEB9BA7}" type="slidenum">
              <a:rPr lang="fa-IR" smtClean="0"/>
              <a:t>‹#›</a:t>
            </a:fld>
            <a:endParaRPr lang="fa-IR"/>
          </a:p>
        </p:txBody>
      </p:sp>
      <p:sp>
        <p:nvSpPr>
          <p:cNvPr id="9" name="Footer Placeholder 8"/>
          <p:cNvSpPr>
            <a:spLocks noGrp="1"/>
          </p:cNvSpPr>
          <p:nvPr>
            <p:ph type="ftr" sz="quarter" idx="12"/>
          </p:nvPr>
        </p:nvSpPr>
        <p:spPr/>
        <p:txBody>
          <a:bodyPr/>
          <a:lstStyle/>
          <a:p>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883C8-723C-4A26-9DE1-4E2A760DD159}" type="datetimeFigureOut">
              <a:rPr lang="fa-IR" smtClean="0"/>
              <a:t>07/04/1437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883C8-723C-4A26-9DE1-4E2A760DD159}" type="datetimeFigureOut">
              <a:rPr lang="fa-IR" smtClean="0"/>
              <a:t>07/04/1437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36883C8-723C-4A26-9DE1-4E2A760DD159}" type="datetimeFigureOut">
              <a:rPr lang="fa-IR" smtClean="0"/>
              <a:t>07/04/1437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6883C8-723C-4A26-9DE1-4E2A760DD159}" type="datetimeFigureOut">
              <a:rPr lang="fa-IR" smtClean="0"/>
              <a:t>07/04/1437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871F4F-0FA5-4D9F-AC67-0C8F7BEB9BA7}" type="slidenum">
              <a:rPr lang="fa-IR" smtClean="0"/>
              <a:t>‹#›</a:t>
            </a:fld>
            <a:endParaRPr lang="fa-I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36883C8-723C-4A26-9DE1-4E2A760DD159}" type="datetimeFigureOut">
              <a:rPr lang="fa-IR" smtClean="0"/>
              <a:t>07/04/1437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2871F4F-0FA5-4D9F-AC67-0C8F7BEB9BA7}" type="slidenum">
              <a:rPr lang="fa-IR" smtClean="0"/>
              <a:t>‹#›</a:t>
            </a:fld>
            <a:endParaRPr lang="fa-I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36883C8-723C-4A26-9DE1-4E2A760DD159}" type="datetimeFigureOut">
              <a:rPr lang="fa-IR" smtClean="0"/>
              <a:t>07/04/1437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2871F4F-0FA5-4D9F-AC67-0C8F7BEB9BA7}" type="slidenum">
              <a:rPr lang="fa-IR" smtClean="0"/>
              <a:t>‹#›</a:t>
            </a:fld>
            <a:endParaRPr lang="fa-I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6883C8-723C-4A26-9DE1-4E2A760DD159}" type="datetimeFigureOut">
              <a:rPr lang="fa-IR" smtClean="0"/>
              <a:t>07/04/1437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883C8-723C-4A26-9DE1-4E2A760DD159}" type="datetimeFigureOut">
              <a:rPr lang="fa-IR" smtClean="0"/>
              <a:t>07/04/1437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883C8-723C-4A26-9DE1-4E2A760DD159}" type="datetimeFigureOut">
              <a:rPr lang="fa-IR" smtClean="0"/>
              <a:t>07/04/1437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883C8-723C-4A26-9DE1-4E2A760DD159}" type="datetimeFigureOut">
              <a:rPr lang="fa-IR" smtClean="0"/>
              <a:t>07/04/1437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2871F4F-0FA5-4D9F-AC67-0C8F7BEB9BA7}"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36883C8-723C-4A26-9DE1-4E2A760DD159}" type="datetimeFigureOut">
              <a:rPr lang="fa-IR" smtClean="0"/>
              <a:t>07/04/1437</a:t>
            </a:fld>
            <a:endParaRPr lang="fa-I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fa-I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2871F4F-0FA5-4D9F-AC67-0C8F7BEB9BA7}" type="slidenum">
              <a:rPr lang="fa-IR" smtClean="0"/>
              <a:t>‹#›</a:t>
            </a:fld>
            <a:endParaRPr lang="fa-I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t>الجزء الاول‏</a:t>
            </a:r>
            <a:br>
              <a:rPr lang="fa-IR" sz="2000" dirty="0"/>
            </a:br>
            <a:r>
              <a:rPr lang="fa-IR" sz="2000" dirty="0" smtClean="0"/>
              <a:t/>
            </a:r>
            <a:br>
              <a:rPr lang="fa-IR" sz="2000" dirty="0" smtClean="0"/>
            </a:br>
            <a:r>
              <a:rPr lang="fa-IR" sz="2000" dirty="0"/>
              <a:t>تمهيد</a:t>
            </a:r>
            <a:br>
              <a:rPr lang="fa-IR" sz="2000" dirty="0"/>
            </a:br>
            <a:r>
              <a:rPr lang="fa-IR" sz="2000" dirty="0" smtClean="0"/>
              <a:t/>
            </a:r>
            <a:br>
              <a:rPr lang="fa-IR" sz="2000" dirty="0" smtClean="0"/>
            </a:br>
            <a:r>
              <a:rPr lang="fa-IR" sz="2000" dirty="0"/>
              <a:t>1- تعريف علم الأصول.</a:t>
            </a:r>
            <a:br>
              <a:rPr lang="fa-IR" sz="2000" dirty="0"/>
            </a:br>
            <a:r>
              <a:rPr lang="fa-IR" sz="2000" dirty="0" smtClean="0"/>
              <a:t/>
            </a:r>
            <a:br>
              <a:rPr lang="fa-IR" sz="2000" dirty="0" smtClean="0"/>
            </a:br>
            <a:r>
              <a:rPr lang="fa-IR" sz="2000" dirty="0"/>
              <a:t>2- موضوع علم الأصول و فائدته.</a:t>
            </a:r>
            <a:br>
              <a:rPr lang="fa-IR" sz="2000" dirty="0"/>
            </a:br>
            <a:r>
              <a:rPr lang="fa-IR" sz="2000" dirty="0" smtClean="0"/>
              <a:t/>
            </a:r>
            <a:br>
              <a:rPr lang="fa-IR" sz="2000" dirty="0" smtClean="0"/>
            </a:br>
            <a:r>
              <a:rPr lang="fa-IR" sz="2000" dirty="0"/>
              <a:t>3- الحكم الشرعي و تقسيمه.</a:t>
            </a:r>
            <a:br>
              <a:rPr lang="fa-IR" sz="2000" dirty="0"/>
            </a:br>
            <a:r>
              <a:rPr lang="fa-IR" sz="2000" dirty="0" smtClean="0"/>
              <a:t/>
            </a:r>
            <a:br>
              <a:rPr lang="fa-IR" sz="2000" dirty="0" smtClean="0"/>
            </a:br>
            <a:r>
              <a:rPr lang="fa-IR" sz="2000" dirty="0"/>
              <a:t>4- تنويع البحوث الأصولية.</a:t>
            </a:r>
            <a:br>
              <a:rPr lang="fa-IR" sz="2000" dirty="0"/>
            </a:br>
            <a:r>
              <a:rPr lang="fa-IR" sz="2000" dirty="0" smtClean="0"/>
              <a:t/>
            </a:r>
            <a:br>
              <a:rPr lang="fa-IR" sz="2000" dirty="0" smtClean="0"/>
            </a:br>
            <a:r>
              <a:rPr lang="fa-IR" sz="2000" dirty="0"/>
              <a:t>5- حجية القطع و أحكامه.</a:t>
            </a:r>
            <a:br>
              <a:rPr lang="fa-IR" sz="2000" dirty="0"/>
            </a:br>
            <a:r>
              <a:rPr lang="fa-IR" sz="2000" dirty="0" smtClean="0"/>
              <a:t/>
            </a:r>
            <a:br>
              <a:rPr lang="fa-IR" sz="2000" dirty="0" smtClean="0"/>
            </a:br>
            <a:endParaRPr lang="fa-IR" sz="2000" dirty="0"/>
          </a:p>
        </p:txBody>
      </p:sp>
    </p:spTree>
    <p:extLst>
      <p:ext uri="{BB962C8B-B14F-4D97-AF65-F5344CB8AC3E}">
        <p14:creationId xmlns:p14="http://schemas.microsoft.com/office/powerpoint/2010/main" val="2652900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2400" cy="5904656"/>
          </a:xfrm>
        </p:spPr>
        <p:txBody>
          <a:bodyPr>
            <a:normAutofit fontScale="90000"/>
          </a:bodyPr>
          <a:lstStyle/>
          <a:p>
            <a:r>
              <a:rPr lang="fa-IR" sz="2000" dirty="0"/>
              <a:t>مبادئ الحكم التكليفي:</a:t>
            </a:r>
            <a:br>
              <a:rPr lang="fa-IR" sz="2000" dirty="0"/>
            </a:br>
            <a:r>
              <a:rPr lang="fa-IR" sz="2000" dirty="0" smtClean="0"/>
              <a:t/>
            </a:r>
            <a:br>
              <a:rPr lang="fa-IR" sz="2000" dirty="0" smtClean="0"/>
            </a:br>
            <a:r>
              <a:rPr lang="fa-IR" sz="2000" dirty="0"/>
              <a:t>مراحل عملية الحكم التكليفي:</a:t>
            </a:r>
            <a:br>
              <a:rPr lang="fa-IR" sz="2000" dirty="0"/>
            </a:br>
            <a:r>
              <a:rPr lang="fa-IR" sz="2000" dirty="0" smtClean="0"/>
              <a:t/>
            </a:r>
            <a:br>
              <a:rPr lang="fa-IR" sz="2000" dirty="0" smtClean="0"/>
            </a:br>
            <a:r>
              <a:rPr lang="fa-IR" sz="2000" dirty="0"/>
              <a:t>المرحلة الأولى: ثبوت الحكم:</a:t>
            </a:r>
            <a:br>
              <a:rPr lang="fa-IR" sz="2000" dirty="0"/>
            </a:br>
            <a:r>
              <a:rPr lang="fa-IR" sz="2000" dirty="0" smtClean="0"/>
              <a:t/>
            </a:r>
            <a:br>
              <a:rPr lang="fa-IR" sz="2000" dirty="0" smtClean="0"/>
            </a:br>
            <a:r>
              <a:rPr lang="fa-IR" sz="2000" dirty="0"/>
              <a:t>و تتكون من العناصر الثلاثة التالية</a:t>
            </a:r>
            <a:r>
              <a:rPr lang="fa-IR" sz="2000" dirty="0" smtClean="0"/>
              <a:t>:</a:t>
            </a:r>
            <a:br>
              <a:rPr lang="fa-IR" sz="2000" dirty="0" smtClean="0"/>
            </a:br>
            <a:r>
              <a:rPr lang="fa-IR" sz="2000" dirty="0"/>
              <a:t/>
            </a:r>
            <a:br>
              <a:rPr lang="fa-IR" sz="2000" dirty="0"/>
            </a:br>
            <a:r>
              <a:rPr lang="fa-IR" sz="2000" dirty="0"/>
              <a:t>أ- الملاك: يحدد المولى ما يشتمل عليه الفعل من مصلحة.</a:t>
            </a:r>
            <a:br>
              <a:rPr lang="fa-IR" sz="2000" dirty="0"/>
            </a:br>
            <a:r>
              <a:rPr lang="fa-IR" sz="2000" dirty="0" smtClean="0"/>
              <a:t/>
            </a:r>
            <a:br>
              <a:rPr lang="fa-IR" sz="2000" dirty="0" smtClean="0"/>
            </a:br>
            <a:r>
              <a:rPr lang="fa-IR" sz="2000" dirty="0"/>
              <a:t>ب- الإرادة: تتولّد عند المولى إرادة لذلك الفعل بدرجة تتناسب مع المصلحة المدرَكة.</a:t>
            </a:r>
            <a:br>
              <a:rPr lang="fa-IR" sz="2000" dirty="0"/>
            </a:br>
            <a:r>
              <a:rPr lang="fa-IR" sz="2000" dirty="0" smtClean="0"/>
              <a:t/>
            </a:r>
            <a:br>
              <a:rPr lang="fa-IR" sz="2000" dirty="0" smtClean="0"/>
            </a:br>
            <a:r>
              <a:rPr lang="fa-IR" sz="2000" dirty="0"/>
              <a:t>ج-- الاعتبار: يصوغ المولى إرادته صياغة جعلية اعتبارية، فيعتبر الفعل على ذمة المكلف.</a:t>
            </a:r>
            <a:br>
              <a:rPr lang="fa-IR" sz="2000" dirty="0"/>
            </a:br>
            <a:r>
              <a:rPr lang="fa-IR" sz="2000" dirty="0" smtClean="0"/>
              <a:t/>
            </a:r>
            <a:br>
              <a:rPr lang="fa-IR" sz="2000" dirty="0" smtClean="0"/>
            </a:br>
            <a:r>
              <a:rPr lang="fa-IR" sz="2000" dirty="0"/>
              <a:t>ملاحظة: الاعتبار ليس عنصراً ضروريّاً في مرحلة الثبوت، بل يستخدم غالباً كعمل تنظيمي صياغي اعتاده المشرِّعون العقلاء، و قد سار الشارع على طريقتهم في ذلك.</a:t>
            </a:r>
            <a:br>
              <a:rPr lang="fa-IR" sz="2000" dirty="0"/>
            </a:br>
            <a:r>
              <a:rPr lang="fa-IR" sz="2000" dirty="0" smtClean="0"/>
              <a:t/>
            </a:r>
            <a:br>
              <a:rPr lang="fa-IR" sz="2000" dirty="0" smtClean="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632"/>
            <a:ext cx="7772400" cy="3744415"/>
          </a:xfrm>
        </p:spPr>
        <p:txBody>
          <a:bodyPr>
            <a:normAutofit/>
          </a:bodyPr>
          <a:lstStyle/>
          <a:p>
            <a:r>
              <a:rPr lang="fa-IR" sz="2000" dirty="0" smtClean="0"/>
              <a:t>المرحلة الثانية: إثبات الحكم و إبرازه:</a:t>
            </a:r>
            <a:br>
              <a:rPr lang="fa-IR" sz="2000" dirty="0" smtClean="0"/>
            </a:br>
            <a:r>
              <a:rPr lang="fa-IR" sz="2000" dirty="0" smtClean="0"/>
              <a:t/>
            </a:r>
            <a:br>
              <a:rPr lang="fa-IR" sz="2000" dirty="0" smtClean="0"/>
            </a:br>
            <a:r>
              <a:rPr lang="fa-IR" sz="2000" dirty="0" smtClean="0"/>
              <a:t>هي المرحلة التي يبرز فيها المولى- بجملة إنشائية أو خبرية- مرحلة الثبوت بدافع من الملاك و الإرادة</a:t>
            </a:r>
            <a:br>
              <a:rPr lang="fa-IR" sz="2000" dirty="0" smtClean="0"/>
            </a:br>
            <a:r>
              <a:rPr lang="fa-IR" sz="2000" dirty="0" smtClean="0"/>
              <a:t/>
            </a:r>
            <a:br>
              <a:rPr lang="fa-IR" sz="2000" dirty="0" smtClean="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4680520"/>
          </a:xfrm>
        </p:spPr>
        <p:txBody>
          <a:bodyPr>
            <a:normAutofit/>
          </a:bodyPr>
          <a:lstStyle/>
          <a:p>
            <a:r>
              <a:rPr lang="fa-IR" sz="2000" dirty="0">
                <a:effectLst/>
              </a:rPr>
              <a:t>أنواع الإثبات:</a:t>
            </a:r>
            <a:br>
              <a:rPr lang="fa-IR" sz="2000" dirty="0">
                <a:effectLst/>
              </a:rPr>
            </a:br>
            <a:r>
              <a:rPr lang="fa-IR" sz="2000" dirty="0"/>
              <a:t/>
            </a:r>
            <a:br>
              <a:rPr lang="fa-IR" sz="2000" dirty="0"/>
            </a:br>
            <a:r>
              <a:rPr lang="fa-IR" sz="2000" dirty="0">
                <a:effectLst/>
              </a:rPr>
              <a:t>أ- إثبات يتعلق بالإرادة مباشرة:</a:t>
            </a:r>
            <a:br>
              <a:rPr lang="fa-IR" sz="2000" dirty="0">
                <a:effectLst/>
              </a:rPr>
            </a:br>
            <a:r>
              <a:rPr lang="fa-IR" sz="2000" dirty="0"/>
              <a:t/>
            </a:r>
            <a:br>
              <a:rPr lang="fa-IR" sz="2000" dirty="0"/>
            </a:br>
            <a:r>
              <a:rPr lang="fa-IR" sz="2000" dirty="0">
                <a:effectLst/>
              </a:rPr>
              <a:t>حيث يقول المولى: أريد منكم حج البيت لمن استطاع إليه‏</a:t>
            </a:r>
            <a:br>
              <a:rPr lang="fa-IR" sz="2000" dirty="0">
                <a:effectLst/>
              </a:rPr>
            </a:br>
            <a:r>
              <a:rPr lang="fa-IR" sz="2000" dirty="0"/>
              <a:t/>
            </a:r>
            <a:br>
              <a:rPr lang="fa-IR" sz="2000" dirty="0"/>
            </a:br>
            <a:r>
              <a:rPr lang="fa-IR" sz="2000" dirty="0">
                <a:effectLst/>
              </a:rPr>
              <a:t>سبيلًا.</a:t>
            </a:r>
            <a:br>
              <a:rPr lang="fa-IR" sz="2000" dirty="0">
                <a:effectLst/>
              </a:rPr>
            </a:br>
            <a:r>
              <a:rPr lang="fa-IR" sz="2000" dirty="0"/>
              <a:t/>
            </a:r>
            <a:br>
              <a:rPr lang="fa-IR" sz="2000" dirty="0"/>
            </a:br>
            <a:r>
              <a:rPr lang="fa-IR" sz="2000" dirty="0">
                <a:effectLst/>
              </a:rPr>
              <a:t>ب- إثبات يتعلق بالاعتبار الكاشف عن الإرادة:</a:t>
            </a:r>
            <a:br>
              <a:rPr lang="fa-IR" sz="2000" dirty="0">
                <a:effectLst/>
              </a:rPr>
            </a:br>
            <a:r>
              <a:rPr lang="fa-IR" sz="2000" dirty="0"/>
              <a:t/>
            </a:r>
            <a:br>
              <a:rPr lang="fa-IR" sz="2000" dirty="0"/>
            </a:br>
            <a:r>
              <a:rPr lang="fa-IR" sz="2000" dirty="0">
                <a:effectLst/>
              </a:rPr>
              <a:t>حيث يقول المولى: وَ لِلَّهِ عَلَى النَّاسِ حِجُّ الْبَيْتِ مَنِ اسْتَطاعَ إِلَيْهِ سَبِيلا</a:t>
            </a:r>
            <a:br>
              <a:rPr lang="fa-IR" sz="2000" dirty="0">
                <a:effectLst/>
              </a:rPr>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539479"/>
          </a:xfrm>
        </p:spPr>
        <p:txBody>
          <a:bodyPr>
            <a:normAutofit/>
          </a:bodyPr>
          <a:lstStyle/>
          <a:p>
            <a:r>
              <a:rPr lang="fa-IR" sz="2000" dirty="0">
                <a:effectLst/>
              </a:rPr>
              <a:t>نتيجة الإثبات:</a:t>
            </a:r>
            <a:br>
              <a:rPr lang="fa-IR" sz="2000" dirty="0">
                <a:effectLst/>
              </a:rPr>
            </a:br>
            <a:r>
              <a:rPr lang="fa-IR" sz="2000" dirty="0"/>
              <a:t/>
            </a:r>
            <a:br>
              <a:rPr lang="fa-IR" sz="2000" dirty="0"/>
            </a:br>
            <a:r>
              <a:rPr lang="fa-IR" sz="2000" dirty="0">
                <a:effectLst/>
              </a:rPr>
              <a:t>يصير من حق المولى على العبد الإتيان بالفعل قضاء لحق مولويته، و ينتزع العقل من إبراز المولى عناوين متعددة مثل البعث و التحريك.</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4979639"/>
          </a:xfrm>
        </p:spPr>
        <p:txBody>
          <a:bodyPr>
            <a:normAutofit fontScale="90000"/>
          </a:bodyPr>
          <a:lstStyle/>
          <a:p>
            <a:r>
              <a:rPr lang="fa-IR" sz="2000" dirty="0">
                <a:effectLst/>
              </a:rPr>
              <a:t>التضاد بين الأحكام التكليفية:</a:t>
            </a:r>
            <a:br>
              <a:rPr lang="fa-IR" sz="2000" dirty="0">
                <a:effectLst/>
              </a:rPr>
            </a:br>
            <a:r>
              <a:rPr lang="fa-IR" sz="2000" dirty="0"/>
              <a:t/>
            </a:r>
            <a:br>
              <a:rPr lang="fa-IR" sz="2000" dirty="0"/>
            </a:br>
            <a:r>
              <a:rPr lang="fa-IR" sz="2000" dirty="0">
                <a:effectLst/>
              </a:rPr>
              <a:t>التضاد على مستوى الاعتبار:</a:t>
            </a:r>
            <a:br>
              <a:rPr lang="fa-IR" sz="2000" dirty="0">
                <a:effectLst/>
              </a:rPr>
            </a:br>
            <a:r>
              <a:rPr lang="fa-IR" sz="2000" dirty="0"/>
              <a:t/>
            </a:r>
            <a:br>
              <a:rPr lang="fa-IR" sz="2000" dirty="0"/>
            </a:br>
            <a:r>
              <a:rPr lang="fa-IR" sz="2000" dirty="0">
                <a:effectLst/>
              </a:rPr>
              <a:t>لا يوجد تنافر بين الأحكام التكليفية على مستوى الاعتبار إذ لا تنافي بين الاعتبارات إذا جردت عن الملاك و الإرادة.</a:t>
            </a:r>
            <a:br>
              <a:rPr lang="fa-IR" sz="2000" dirty="0">
                <a:effectLst/>
              </a:rPr>
            </a:br>
            <a:r>
              <a:rPr lang="fa-IR" sz="2000" dirty="0"/>
              <a:t/>
            </a:r>
            <a:br>
              <a:rPr lang="fa-IR" sz="2000" dirty="0"/>
            </a:br>
            <a:r>
              <a:rPr lang="fa-IR" sz="2000" dirty="0">
                <a:effectLst/>
              </a:rPr>
              <a:t>التضاد على مستوى المبادئ:</a:t>
            </a:r>
            <a:br>
              <a:rPr lang="fa-IR" sz="2000" dirty="0">
                <a:effectLst/>
              </a:rPr>
            </a:br>
            <a:r>
              <a:rPr lang="fa-IR" sz="2000" dirty="0"/>
              <a:t/>
            </a:r>
            <a:br>
              <a:rPr lang="fa-IR" sz="2000" dirty="0"/>
            </a:br>
            <a:r>
              <a:rPr lang="fa-IR" sz="2000" dirty="0">
                <a:effectLst/>
              </a:rPr>
              <a:t>أ- يوجد تضاد و تناف بين الأحكام التكليفية يؤدي إلى استحالة اجتماع نوعين منها في فعل واحد، و مرد هذا التنافي إلى التنافر بين مبادئ تلك الأحكام.</a:t>
            </a:r>
            <a:br>
              <a:rPr lang="fa-IR" sz="2000" dirty="0">
                <a:effectLst/>
              </a:rPr>
            </a:br>
            <a:r>
              <a:rPr lang="fa-IR" sz="2000" dirty="0"/>
              <a:t/>
            </a:r>
            <a:br>
              <a:rPr lang="fa-IR" sz="2000" dirty="0"/>
            </a:br>
            <a:r>
              <a:rPr lang="fa-IR" sz="2000" dirty="0">
                <a:effectLst/>
              </a:rPr>
              <a:t>ب- لا يمكن أن يجتمع فردان من نوع واحد في فعل واحد لأن ذلك يعني اجتماع إرادتين على مراد واحد، و هو من قبيل اجتماع المثلين، لأن الإرادة لا تتكرر على شي‏ء واحد، بل تقوى و تشتد</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شمول الحكم الشرعي لجميع وقائع الحياة:</a:t>
            </a:r>
            <a:br>
              <a:rPr lang="fa-IR" sz="2000" dirty="0">
                <a:effectLst/>
              </a:rPr>
            </a:br>
            <a:r>
              <a:rPr lang="fa-IR" sz="2000" dirty="0"/>
              <a:t/>
            </a:r>
            <a:br>
              <a:rPr lang="fa-IR" sz="2000" dirty="0"/>
            </a:br>
            <a:r>
              <a:rPr lang="fa-IR" sz="2000" dirty="0">
                <a:effectLst/>
              </a:rPr>
              <a:t>أ- الدليل العقلي:</a:t>
            </a:r>
            <a:br>
              <a:rPr lang="fa-IR" sz="2000" dirty="0">
                <a:effectLst/>
              </a:rPr>
            </a:br>
            <a:r>
              <a:rPr lang="fa-IR" sz="2000" dirty="0"/>
              <a:t/>
            </a:r>
            <a:br>
              <a:rPr lang="fa-IR" sz="2000" dirty="0"/>
            </a:br>
            <a:r>
              <a:rPr lang="fa-IR" sz="2000" dirty="0">
                <a:effectLst/>
              </a:rPr>
              <a:t>بما أن الله تعالى عالم بالمصالح و المفاسد.</a:t>
            </a:r>
            <a:br>
              <a:rPr lang="fa-IR" sz="2000" dirty="0">
                <a:effectLst/>
              </a:rPr>
            </a:br>
            <a:r>
              <a:rPr lang="fa-IR" sz="2000" dirty="0"/>
              <a:t/>
            </a:r>
            <a:br>
              <a:rPr lang="fa-IR" sz="2000" dirty="0"/>
            </a:br>
            <a:r>
              <a:rPr lang="fa-IR" sz="2000" dirty="0">
                <a:effectLst/>
              </a:rPr>
              <a:t>و بما أن الله لطيف لطفاً لائقاً برحمته.</a:t>
            </a:r>
            <a:br>
              <a:rPr lang="fa-IR" sz="2000" dirty="0">
                <a:effectLst/>
              </a:rPr>
            </a:br>
            <a:r>
              <a:rPr lang="fa-IR" sz="2000" dirty="0"/>
              <a:t/>
            </a:r>
            <a:br>
              <a:rPr lang="fa-IR" sz="2000" dirty="0"/>
            </a:br>
            <a:r>
              <a:rPr lang="fa-IR" sz="2000" dirty="0">
                <a:effectLst/>
              </a:rPr>
              <a:t>إذن: الله تعالى يشرع للإنسان التشريع الأفضل لشتى جوانب الحياة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ب- الدليل الشرعي:</a:t>
            </a:r>
            <a:br>
              <a:rPr lang="fa-IR" sz="2000" dirty="0">
                <a:effectLst/>
              </a:rPr>
            </a:br>
            <a:r>
              <a:rPr lang="fa-IR" sz="2000" dirty="0"/>
              <a:t/>
            </a:r>
            <a:br>
              <a:rPr lang="fa-IR" sz="2000" dirty="0"/>
            </a:br>
            <a:r>
              <a:rPr lang="fa-IR" sz="2000" dirty="0">
                <a:effectLst/>
              </a:rPr>
              <a:t>أكدت ذلك نصوص كثيرة عن أهل البيت (عليهم السلام)، و خلاصتها:</a:t>
            </a:r>
            <a:br>
              <a:rPr lang="fa-IR" sz="2000" dirty="0">
                <a:effectLst/>
              </a:rPr>
            </a:br>
            <a:r>
              <a:rPr lang="fa-IR" sz="2000" dirty="0"/>
              <a:t/>
            </a:r>
            <a:br>
              <a:rPr lang="fa-IR" sz="2000" dirty="0"/>
            </a:br>
            <a:r>
              <a:rPr lang="fa-IR" sz="2000" dirty="0">
                <a:effectLst/>
              </a:rPr>
              <a:t>أن كل واقعة لا تخلو عن حكم‏</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11687"/>
          </a:xfrm>
        </p:spPr>
        <p:txBody>
          <a:bodyPr>
            <a:normAutofit fontScale="90000"/>
          </a:bodyPr>
          <a:lstStyle/>
          <a:p>
            <a:r>
              <a:rPr lang="fa-IR" sz="2000" dirty="0">
                <a:effectLst/>
              </a:rPr>
              <a:t>الحكم الواقعي و الحكم الظاهري:</a:t>
            </a:r>
            <a:br>
              <a:rPr lang="fa-IR" sz="2000" dirty="0">
                <a:effectLst/>
              </a:rPr>
            </a:br>
            <a:r>
              <a:rPr lang="fa-IR" sz="2000" dirty="0"/>
              <a:t/>
            </a:r>
            <a:br>
              <a:rPr lang="fa-IR" sz="2000" dirty="0"/>
            </a:br>
            <a:r>
              <a:rPr lang="fa-IR" sz="2000" dirty="0">
                <a:effectLst/>
              </a:rPr>
              <a:t>أقسام الحكم الشرعي:</a:t>
            </a:r>
            <a:br>
              <a:rPr lang="fa-IR" sz="2000" dirty="0">
                <a:effectLst/>
              </a:rPr>
            </a:br>
            <a:r>
              <a:rPr lang="fa-IR" sz="2000" dirty="0"/>
              <a:t/>
            </a:r>
            <a:br>
              <a:rPr lang="fa-IR" sz="2000" dirty="0"/>
            </a:br>
            <a:r>
              <a:rPr lang="fa-IR" sz="2000" dirty="0">
                <a:effectLst/>
              </a:rPr>
              <a:t>1- الحكم الواقعي:</a:t>
            </a:r>
            <a:br>
              <a:rPr lang="fa-IR" sz="2000" dirty="0">
                <a:effectLst/>
              </a:rPr>
            </a:br>
            <a:r>
              <a:rPr lang="fa-IR" sz="2000" dirty="0"/>
              <a:t/>
            </a:r>
            <a:br>
              <a:rPr lang="fa-IR" sz="2000" dirty="0"/>
            </a:br>
            <a:r>
              <a:rPr lang="fa-IR" sz="2000" dirty="0">
                <a:effectLst/>
              </a:rPr>
              <a:t>التعريف: هو كل حكم لم يفترض في موضوعه الشك في حكم شرعي مسبق.</a:t>
            </a:r>
            <a:br>
              <a:rPr lang="fa-IR" sz="2000" dirty="0">
                <a:effectLst/>
              </a:rPr>
            </a:br>
            <a:r>
              <a:rPr lang="fa-IR" sz="2000" dirty="0"/>
              <a:t/>
            </a:r>
            <a:br>
              <a:rPr lang="fa-IR" sz="2000" dirty="0"/>
            </a:br>
            <a:r>
              <a:rPr lang="fa-IR" sz="2000" dirty="0">
                <a:effectLst/>
              </a:rPr>
              <a:t>2- الحكم الظاهري:</a:t>
            </a:r>
            <a:br>
              <a:rPr lang="fa-IR" sz="2000" dirty="0">
                <a:effectLst/>
              </a:rPr>
            </a:br>
            <a:r>
              <a:rPr lang="fa-IR" sz="2000" dirty="0"/>
              <a:t/>
            </a:r>
            <a:br>
              <a:rPr lang="fa-IR" sz="2000" dirty="0"/>
            </a:br>
            <a:r>
              <a:rPr lang="fa-IR" sz="2000" dirty="0">
                <a:effectLst/>
              </a:rPr>
              <a:t>التعريف: هو كل حكم افترض في موضوعه الشك في حكم شرعي واقعي مسبق.</a:t>
            </a:r>
            <a:br>
              <a:rPr lang="fa-IR" sz="2000" dirty="0">
                <a:effectLst/>
              </a:rPr>
            </a:br>
            <a:r>
              <a:rPr lang="fa-IR" sz="2000" dirty="0"/>
              <a:t/>
            </a:r>
            <a:br>
              <a:rPr lang="fa-IR" sz="2000" dirty="0"/>
            </a:br>
            <a:r>
              <a:rPr lang="fa-IR" sz="2000" dirty="0">
                <a:effectLst/>
              </a:rPr>
              <a:t>مثال من الأصول العملية:</a:t>
            </a:r>
            <a:br>
              <a:rPr lang="fa-IR" sz="2000" dirty="0">
                <a:effectLst/>
              </a:rPr>
            </a:br>
            <a:r>
              <a:rPr lang="fa-IR" sz="2000" dirty="0"/>
              <a:t/>
            </a:r>
            <a:br>
              <a:rPr lang="fa-IR" sz="2000" dirty="0"/>
            </a:br>
            <a:r>
              <a:rPr lang="fa-IR" sz="2000" dirty="0">
                <a:effectLst/>
              </a:rPr>
              <a:t>أصالة الحل في قوله (عليه السلام): كل شي‏ء لك حلال حتى تعلم أنه حرام.</a:t>
            </a:r>
            <a:br>
              <a:rPr lang="fa-IR" sz="2000" dirty="0">
                <a:effectLst/>
              </a:rPr>
            </a:br>
            <a:r>
              <a:rPr lang="fa-IR" sz="2000" dirty="0"/>
              <a:t/>
            </a:r>
            <a:br>
              <a:rPr lang="fa-IR" sz="2000" dirty="0"/>
            </a:br>
            <a:r>
              <a:rPr lang="fa-IR" sz="2000" dirty="0">
                <a:effectLst/>
              </a:rPr>
              <a:t>مثال من الأمارات: تصديق خبر الثقة و العمل على وفق خبره‏</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ملاحظة: الأحكام الظاهرية متأخرة رتبة عن الأحكام الواقعية:</a:t>
            </a:r>
            <a:br>
              <a:rPr lang="fa-IR" sz="2000" dirty="0">
                <a:effectLst/>
              </a:rPr>
            </a:br>
            <a:r>
              <a:rPr lang="fa-IR" sz="2000" dirty="0"/>
              <a:t/>
            </a:r>
            <a:br>
              <a:rPr lang="fa-IR" sz="2000" dirty="0"/>
            </a:br>
            <a:r>
              <a:rPr lang="fa-IR" sz="2000" dirty="0">
                <a:effectLst/>
              </a:rPr>
              <a:t>إذ لو لا وجود الأحكام الواقعية لما كانت هناك أحكام ظاهرية</a:t>
            </a:r>
            <a:br>
              <a:rPr lang="fa-IR" sz="2000" dirty="0">
                <a:effectLst/>
              </a:rPr>
            </a:br>
            <a:r>
              <a:rPr lang="fa-IR" sz="2000" dirty="0"/>
              <a:t/>
            </a:r>
            <a:br>
              <a:rPr lang="fa-IR" sz="2000" dirty="0"/>
            </a:br>
            <a:r>
              <a:rPr lang="fa-IR" sz="2000" dirty="0">
                <a:effectLst/>
              </a:rPr>
              <a:t>حيث قد افترض في مورد الأحكام الظاهرية الشك في الحكم الواقعي‏</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195663"/>
          </a:xfrm>
        </p:spPr>
        <p:txBody>
          <a:bodyPr>
            <a:normAutofit fontScale="90000"/>
          </a:bodyPr>
          <a:lstStyle/>
          <a:p>
            <a:r>
              <a:rPr lang="fa-IR" sz="2000" dirty="0">
                <a:effectLst/>
              </a:rPr>
              <a:t>الأمارات و الأصول:</a:t>
            </a:r>
            <a:br>
              <a:rPr lang="fa-IR" sz="2000" dirty="0">
                <a:effectLst/>
              </a:rPr>
            </a:br>
            <a:r>
              <a:rPr lang="fa-IR" sz="2000" dirty="0"/>
              <a:t/>
            </a:r>
            <a:br>
              <a:rPr lang="fa-IR" sz="2000" dirty="0"/>
            </a:br>
            <a:r>
              <a:rPr lang="fa-IR" sz="2000" dirty="0">
                <a:effectLst/>
              </a:rPr>
              <a:t>أقسام الأحكام الظاهرية:</a:t>
            </a:r>
            <a:br>
              <a:rPr lang="fa-IR" sz="2000" dirty="0">
                <a:effectLst/>
              </a:rPr>
            </a:br>
            <a:r>
              <a:rPr lang="fa-IR" sz="2000" dirty="0"/>
              <a:t/>
            </a:r>
            <a:br>
              <a:rPr lang="fa-IR" sz="2000" dirty="0"/>
            </a:br>
            <a:r>
              <a:rPr lang="fa-IR" sz="2000" dirty="0">
                <a:effectLst/>
              </a:rPr>
              <a:t>1- الأحكام الظاهرية من الأمارات:</a:t>
            </a:r>
            <a:br>
              <a:rPr lang="fa-IR" sz="2000" dirty="0">
                <a:effectLst/>
              </a:rPr>
            </a:br>
            <a:r>
              <a:rPr lang="fa-IR" sz="2000" dirty="0"/>
              <a:t/>
            </a:r>
            <a:br>
              <a:rPr lang="fa-IR" sz="2000" dirty="0"/>
            </a:br>
            <a:r>
              <a:rPr lang="fa-IR" sz="2000" dirty="0">
                <a:effectLst/>
              </a:rPr>
              <a:t>التعريف: هي كل حكم ظاهري مرتبط بكشف دليل ظني معين على نحو يكون كشف ذلك الدليل هو الملاك التام لجعله.</a:t>
            </a:r>
            <a:br>
              <a:rPr lang="fa-IR" sz="2000" dirty="0">
                <a:effectLst/>
              </a:rPr>
            </a:br>
            <a:r>
              <a:rPr lang="fa-IR" sz="2000" dirty="0"/>
              <a:t/>
            </a:r>
            <a:br>
              <a:rPr lang="fa-IR" sz="2000" dirty="0"/>
            </a:br>
            <a:r>
              <a:rPr lang="fa-IR" sz="2000" dirty="0">
                <a:effectLst/>
              </a:rPr>
              <a:t>و يسمى الدليل بالأمارة، و يسمى الحكم الظاهري بالحجية، فيقال: إن الشارع جعل الحجية للأمارة.</a:t>
            </a:r>
            <a:br>
              <a:rPr lang="fa-IR" sz="2000" dirty="0">
                <a:effectLst/>
              </a:rPr>
            </a:br>
            <a:r>
              <a:rPr lang="fa-IR" sz="2000" dirty="0"/>
              <a:t/>
            </a:r>
            <a:br>
              <a:rPr lang="fa-IR" sz="2000" dirty="0"/>
            </a:br>
            <a:r>
              <a:rPr lang="fa-IR" sz="2000" dirty="0">
                <a:effectLst/>
              </a:rPr>
              <a:t>مثال: الحكم الظاهري بوجوب تصديق خبر الثقة و العمل‏</a:t>
            </a:r>
            <a:br>
              <a:rPr lang="fa-IR" sz="2000" dirty="0">
                <a:effectLst/>
              </a:rPr>
            </a:br>
            <a:r>
              <a:rPr lang="fa-IR" sz="2000" dirty="0"/>
              <a:t/>
            </a:r>
            <a:br>
              <a:rPr lang="fa-IR" sz="2000" dirty="0"/>
            </a:br>
            <a:r>
              <a:rPr lang="fa-IR" sz="2000" dirty="0">
                <a:effectLst/>
              </a:rPr>
              <a:t>على طبقه.</a:t>
            </a:r>
            <a:br>
              <a:rPr lang="fa-IR" sz="2000" dirty="0">
                <a:effectLst/>
              </a:rPr>
            </a:br>
            <a:r>
              <a:rPr lang="fa-IR" sz="2000" dirty="0"/>
              <a:t/>
            </a:r>
            <a:br>
              <a:rPr lang="fa-IR" sz="2000" dirty="0"/>
            </a:br>
            <a:endParaRPr lang="fa-IR" sz="2000" dirty="0"/>
          </a:p>
        </p:txBody>
      </p:sp>
      <p:sp>
        <p:nvSpPr>
          <p:cNvPr id="4" name="Title 1"/>
          <p:cNvSpPr txBox="1">
            <a:spLocks/>
          </p:cNvSpPr>
          <p:nvPr/>
        </p:nvSpPr>
        <p:spPr>
          <a:xfrm>
            <a:off x="755576" y="620688"/>
            <a:ext cx="7772400" cy="4267200"/>
          </a:xfrm>
          <a:prstGeom prst="rect">
            <a:avLst/>
          </a:prstGeom>
        </p:spPr>
        <p:txBody>
          <a:bodyPr vert="horz" lIns="91440" tIns="45720" rIns="91440" bIns="45720" rtlCol="0" anchor="b">
            <a:normAutofit/>
          </a:bodyPr>
          <a:lstStyle>
            <a:lvl1pPr algn="ctr" defTabSz="914400" rtl="1"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3960440"/>
          </a:xfrm>
        </p:spPr>
        <p:txBody>
          <a:bodyPr>
            <a:normAutofit/>
          </a:bodyPr>
          <a:lstStyle/>
          <a:p>
            <a:r>
              <a:rPr lang="fa-IR" sz="2000" dirty="0"/>
              <a:t>تعريف علم الأصول‏</a:t>
            </a:r>
            <a:br>
              <a:rPr lang="fa-IR" sz="2000" dirty="0"/>
            </a:br>
            <a:r>
              <a:rPr lang="fa-IR" sz="2000" dirty="0" smtClean="0"/>
              <a:t/>
            </a:r>
            <a:br>
              <a:rPr lang="fa-IR" sz="2000" dirty="0" smtClean="0"/>
            </a:br>
            <a:r>
              <a:rPr lang="fa-IR" sz="2000" dirty="0"/>
              <a:t>التعريف المتعارف:</a:t>
            </a:r>
            <a:br>
              <a:rPr lang="fa-IR" sz="2000" dirty="0"/>
            </a:br>
            <a:r>
              <a:rPr lang="fa-IR" sz="2000" dirty="0" smtClean="0"/>
              <a:t/>
            </a:r>
            <a:br>
              <a:rPr lang="fa-IR" sz="2000" dirty="0" smtClean="0"/>
            </a:br>
            <a:r>
              <a:rPr lang="fa-IR" sz="2000" dirty="0"/>
              <a:t>علم الأصول: هو العلم بالقواعد المُمَهَّدة لاستنباط الحكم الشرعي.</a:t>
            </a:r>
            <a:br>
              <a:rPr lang="fa-IR" sz="2000" dirty="0"/>
            </a:br>
            <a:r>
              <a:rPr lang="fa-IR" sz="2000" dirty="0" smtClean="0"/>
              <a:t/>
            </a:r>
            <a:br>
              <a:rPr lang="fa-IR" sz="2000" dirty="0" smtClean="0"/>
            </a:br>
            <a:r>
              <a:rPr lang="fa-IR" sz="2000" dirty="0"/>
              <a:t>مثال: قوله تعالى: وَ إِذا حُيِّيتُمْ بِتَحِيَّةٍ فَحَيُّوا بِأَحْسَنَ مِنْها أَوْ رُدُّوها</a:t>
            </a:r>
            <a:br>
              <a:rPr lang="fa-IR" sz="2000" dirty="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2- الأحكام الظاهرية من الأصول العملية:</a:t>
            </a:r>
            <a:br>
              <a:rPr lang="fa-IR" sz="2000" dirty="0">
                <a:effectLst/>
              </a:rPr>
            </a:br>
            <a:r>
              <a:rPr lang="fa-IR" sz="2000" dirty="0"/>
              <a:t/>
            </a:r>
            <a:br>
              <a:rPr lang="fa-IR" sz="2000" dirty="0"/>
            </a:br>
            <a:r>
              <a:rPr lang="fa-IR" sz="2000" dirty="0">
                <a:effectLst/>
              </a:rPr>
              <a:t>تنقسم إلى قسمين:</a:t>
            </a:r>
            <a:br>
              <a:rPr lang="fa-IR" sz="2000" dirty="0">
                <a:effectLst/>
              </a:rPr>
            </a:br>
            <a:r>
              <a:rPr lang="fa-IR" sz="2000" dirty="0"/>
              <a:t/>
            </a:r>
            <a:br>
              <a:rPr lang="fa-IR" sz="2000" dirty="0"/>
            </a:br>
            <a:r>
              <a:rPr lang="fa-IR" sz="2000" dirty="0">
                <a:effectLst/>
              </a:rPr>
              <a:t>أ- من الأصول العملية غير المحرزة:</a:t>
            </a:r>
            <a:br>
              <a:rPr lang="fa-IR" sz="2000" dirty="0">
                <a:effectLst/>
              </a:rPr>
            </a:br>
            <a:r>
              <a:rPr lang="fa-IR" sz="2000" dirty="0"/>
              <a:t/>
            </a:r>
            <a:br>
              <a:rPr lang="fa-IR" sz="2000" dirty="0"/>
            </a:br>
            <a:r>
              <a:rPr lang="fa-IR" sz="2000" dirty="0">
                <a:effectLst/>
              </a:rPr>
              <a:t>التعريف: هي كل حكم ظاهري أخذ فيه بعين الاعتبار نوع الحكم المشكوك، و لم يؤخذ أي كشف معين بعين الاعتبار في مقام جعله.</a:t>
            </a:r>
            <a:br>
              <a:rPr lang="fa-IR" sz="2000" dirty="0">
                <a:effectLst/>
              </a:rPr>
            </a:br>
            <a:r>
              <a:rPr lang="fa-IR" sz="2000" dirty="0"/>
              <a:t/>
            </a:r>
            <a:br>
              <a:rPr lang="fa-IR" sz="2000" dirty="0"/>
            </a:br>
            <a:r>
              <a:rPr lang="fa-IR" sz="2000" dirty="0">
                <a:effectLst/>
              </a:rPr>
              <a:t>مثال: أصالة الحل، و الملحوظ فيها كون الحكم المشكوك‏</a:t>
            </a:r>
            <a:br>
              <a:rPr lang="fa-IR" sz="2000" dirty="0">
                <a:effectLst/>
              </a:rPr>
            </a:br>
            <a:r>
              <a:rPr lang="fa-IR" sz="2000" dirty="0"/>
              <a:t/>
            </a:r>
            <a:br>
              <a:rPr lang="fa-IR" sz="2000" dirty="0"/>
            </a:br>
            <a:r>
              <a:rPr lang="fa-IR" sz="2000" dirty="0">
                <a:effectLst/>
              </a:rPr>
              <a:t>و المجهول مردداً بين الحرمة و الإباحة، و لم يلحظ فيها وجود كشف معين عن الحلية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051647"/>
          </a:xfrm>
        </p:spPr>
        <p:txBody>
          <a:bodyPr>
            <a:normAutofit/>
          </a:bodyPr>
          <a:lstStyle/>
          <a:p>
            <a:r>
              <a:rPr lang="fa-IR" sz="2000" dirty="0">
                <a:effectLst/>
              </a:rPr>
              <a:t>ب- من الأصول العملية المحرزة أو التنزيلية:</a:t>
            </a:r>
            <a:br>
              <a:rPr lang="fa-IR" sz="2000" dirty="0">
                <a:effectLst/>
              </a:rPr>
            </a:br>
            <a:r>
              <a:rPr lang="fa-IR" sz="2000" dirty="0"/>
              <a:t/>
            </a:r>
            <a:br>
              <a:rPr lang="fa-IR" sz="2000" dirty="0"/>
            </a:br>
            <a:r>
              <a:rPr lang="fa-IR" sz="2000" dirty="0">
                <a:effectLst/>
              </a:rPr>
              <a:t>التعريف: هي كل حكم ظاهري أخذ فيه بعين الاعتبار نوع الحكم المشكوك، و أخذ كشف معين بعين الاعتبار في مقام جعله، و لكن هذا الكشف لا يكون ملاكاً تاماً.</a:t>
            </a:r>
            <a:br>
              <a:rPr lang="fa-IR" sz="2000" dirty="0">
                <a:effectLst/>
              </a:rPr>
            </a:br>
            <a:r>
              <a:rPr lang="fa-IR" sz="2000" dirty="0"/>
              <a:t/>
            </a:r>
            <a:br>
              <a:rPr lang="fa-IR" sz="2000" dirty="0"/>
            </a:br>
            <a:r>
              <a:rPr lang="fa-IR" sz="2000" dirty="0">
                <a:effectLst/>
              </a:rPr>
              <a:t>مثال: قاعدة الفراغ، و التعبد فيها بصحة العمل المفروغ عنه يرتبط بكاشف معين عن الصحة و هو غلبة الانتباه و عدم النسيان في الإنسان، و لكن هذا الكاشف ليس هو الملاك التام، بل هناك دخل لنوع الحكم المشكوك و هو كون المشكوك مرتبطاً بعمل تم الفراغ‏</a:t>
            </a:r>
            <a:br>
              <a:rPr lang="fa-IR" sz="2000" dirty="0">
                <a:effectLst/>
              </a:rPr>
            </a:br>
            <a:r>
              <a:rPr lang="fa-IR" sz="2000" dirty="0"/>
              <a:t/>
            </a:r>
            <a:br>
              <a:rPr lang="fa-IR" sz="2000" dirty="0"/>
            </a:br>
            <a:r>
              <a:rPr lang="fa-IR" sz="2000" dirty="0">
                <a:effectLst/>
              </a:rPr>
              <a:t>عنه، و لهذا لا يتعبدنا الشارع بعدم النسيان في جميع الحالات‏</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32657"/>
            <a:ext cx="7772400" cy="3744416"/>
          </a:xfrm>
        </p:spPr>
        <p:txBody>
          <a:bodyPr>
            <a:normAutofit/>
          </a:bodyPr>
          <a:lstStyle/>
          <a:p>
            <a:r>
              <a:rPr lang="fa-IR" sz="2000" dirty="0">
                <a:effectLst/>
              </a:rPr>
              <a:t>اجتماع الحكم الواقعي و الظاهري:</a:t>
            </a:r>
            <a:br>
              <a:rPr lang="fa-IR" sz="2000" dirty="0">
                <a:effectLst/>
              </a:rPr>
            </a:br>
            <a:r>
              <a:rPr lang="fa-IR" sz="2000" dirty="0"/>
              <a:t/>
            </a:r>
            <a:br>
              <a:rPr lang="fa-IR" sz="2000" dirty="0"/>
            </a:br>
            <a:r>
              <a:rPr lang="fa-IR" sz="2000" dirty="0">
                <a:effectLst/>
              </a:rPr>
              <a:t>أ- من المستحيل أن يجتمع في واقعة واحدة حكمان تكليفيان واقعيان كالوجوب الواقعي و الإباحة الواقعية لأنه يوجد تناف و تضاد بينهما.</a:t>
            </a:r>
            <a:br>
              <a:rPr lang="fa-IR" sz="2000" dirty="0">
                <a:effectLst/>
              </a:rPr>
            </a:br>
            <a:r>
              <a:rPr lang="fa-IR" sz="2000" dirty="0"/>
              <a:t/>
            </a:r>
            <a:br>
              <a:rPr lang="fa-IR" sz="2000" dirty="0"/>
            </a:br>
            <a:r>
              <a:rPr lang="fa-IR" sz="2000" dirty="0">
                <a:effectLst/>
              </a:rPr>
              <a:t>ب- يمكن أن يجتمع في واقعة واحدة حكمان: أحدهما واقعي و الآخر ظاهري لأنهما من سنخين مختلفين كالوجوب الواقعي و الإباحة الظاهرية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4907631"/>
          </a:xfrm>
        </p:spPr>
        <p:txBody>
          <a:bodyPr>
            <a:normAutofit fontScale="90000"/>
          </a:bodyPr>
          <a:lstStyle/>
          <a:p>
            <a:r>
              <a:rPr lang="fa-IR" sz="2000" dirty="0">
                <a:effectLst/>
              </a:rPr>
              <a:t>القضية الحقيقية و القضية الخارجية للأحكام:</a:t>
            </a:r>
            <a:br>
              <a:rPr lang="fa-IR" sz="2000" dirty="0">
                <a:effectLst/>
              </a:rPr>
            </a:br>
            <a:r>
              <a:rPr lang="fa-IR" sz="2000" dirty="0"/>
              <a:t/>
            </a:r>
            <a:br>
              <a:rPr lang="fa-IR" sz="2000" dirty="0"/>
            </a:br>
            <a:r>
              <a:rPr lang="fa-IR" sz="2000" dirty="0">
                <a:effectLst/>
              </a:rPr>
              <a:t>القضية الحقيقية:</a:t>
            </a:r>
            <a:br>
              <a:rPr lang="fa-IR" sz="2000" dirty="0">
                <a:effectLst/>
              </a:rPr>
            </a:br>
            <a:r>
              <a:rPr lang="fa-IR" sz="2000" dirty="0"/>
              <a:t/>
            </a:r>
            <a:br>
              <a:rPr lang="fa-IR" sz="2000" dirty="0"/>
            </a:br>
            <a:r>
              <a:rPr lang="fa-IR" sz="2000" dirty="0">
                <a:effectLst/>
              </a:rPr>
              <a:t>يمكن أن يجعل الحكم الشرعي على نحو القضية الحقيقية، و ذلك بأن يفترض المولى المشرع وجود العالِم ويحكم بوجوب إكرامه و لو لم يكن هناك عالم موجود فعلًا، فيقول: «إذا وُجِدَ عالِمٌ فَأَكْرِمْهُ»، و الموضوع للقضية الحقيقية هو المفترض فيها و هو العالم في المثال.</a:t>
            </a:r>
            <a:br>
              <a:rPr lang="fa-IR" sz="2000" dirty="0">
                <a:effectLst/>
              </a:rPr>
            </a:br>
            <a:r>
              <a:rPr lang="fa-IR" sz="2000" dirty="0"/>
              <a:t/>
            </a:r>
            <a:br>
              <a:rPr lang="fa-IR" sz="2000" dirty="0"/>
            </a:br>
            <a:r>
              <a:rPr lang="fa-IR" sz="2000" dirty="0">
                <a:effectLst/>
              </a:rPr>
              <a:t>القضية الخارجية:</a:t>
            </a:r>
            <a:br>
              <a:rPr lang="fa-IR" sz="2000" dirty="0">
                <a:effectLst/>
              </a:rPr>
            </a:br>
            <a:r>
              <a:rPr lang="fa-IR" sz="2000" dirty="0"/>
              <a:t/>
            </a:r>
            <a:br>
              <a:rPr lang="fa-IR" sz="2000" dirty="0"/>
            </a:br>
            <a:r>
              <a:rPr lang="fa-IR" sz="2000" dirty="0">
                <a:effectLst/>
              </a:rPr>
              <a:t>و يمكن أن يجعل الحكم الشرعي على نحو القضية الخارجية، و ذلك بأن يشير المولى المشرع إلى الأفراد الموجودين‏</a:t>
            </a:r>
            <a:br>
              <a:rPr lang="fa-IR" sz="2000" dirty="0">
                <a:effectLst/>
              </a:rPr>
            </a:br>
            <a:r>
              <a:rPr lang="fa-IR" sz="2000" dirty="0"/>
              <a:t/>
            </a:r>
            <a:br>
              <a:rPr lang="fa-IR" sz="2000" dirty="0"/>
            </a:br>
            <a:r>
              <a:rPr lang="fa-IR" sz="2000" dirty="0">
                <a:effectLst/>
              </a:rPr>
              <a:t>فعلًا من العلماء، فيقول: «أَكْرِمْ هؤلاءِ العلماء».</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الفارق النظري بين القضيتين:</a:t>
            </a:r>
            <a:br>
              <a:rPr lang="fa-IR" sz="2000" dirty="0">
                <a:effectLst/>
              </a:rPr>
            </a:br>
            <a:r>
              <a:rPr lang="fa-IR" sz="2000" dirty="0"/>
              <a:t/>
            </a:r>
            <a:br>
              <a:rPr lang="fa-IR" sz="2000" dirty="0"/>
            </a:br>
            <a:r>
              <a:rPr lang="fa-IR" sz="2000" dirty="0">
                <a:effectLst/>
              </a:rPr>
              <a:t>أ- القضية الحقيقية:</a:t>
            </a:r>
            <a:br>
              <a:rPr lang="fa-IR" sz="2000" dirty="0">
                <a:effectLst/>
              </a:rPr>
            </a:br>
            <a:r>
              <a:rPr lang="fa-IR" sz="2000" dirty="0"/>
              <a:t/>
            </a:r>
            <a:br>
              <a:rPr lang="fa-IR" sz="2000" dirty="0"/>
            </a:br>
            <a:r>
              <a:rPr lang="fa-IR" sz="2000" dirty="0">
                <a:effectLst/>
              </a:rPr>
              <a:t>نستطيع أن نقول فيها: لو ازداد عدد العلماء لوجب إكرامهم جميعاً، لأن موضوعها العالم المفترض، و أي فرد جديد من العالم يحقق الافتراض.</a:t>
            </a:r>
            <a:br>
              <a:rPr lang="fa-IR" sz="2000" dirty="0">
                <a:effectLst/>
              </a:rPr>
            </a:br>
            <a:r>
              <a:rPr lang="fa-IR" sz="2000" dirty="0"/>
              <a:t/>
            </a:r>
            <a:br>
              <a:rPr lang="fa-IR" sz="2000" dirty="0"/>
            </a:br>
            <a:r>
              <a:rPr lang="fa-IR" sz="2000" dirty="0">
                <a:effectLst/>
              </a:rPr>
              <a:t>ب- القضية الخارجية:</a:t>
            </a:r>
            <a:br>
              <a:rPr lang="fa-IR" sz="2000" dirty="0">
                <a:effectLst/>
              </a:rPr>
            </a:br>
            <a:r>
              <a:rPr lang="fa-IR" sz="2000" dirty="0"/>
              <a:t/>
            </a:r>
            <a:br>
              <a:rPr lang="fa-IR" sz="2000" dirty="0"/>
            </a:br>
            <a:r>
              <a:rPr lang="fa-IR" sz="2000" dirty="0">
                <a:effectLst/>
              </a:rPr>
              <a:t>لا نستطيع أن نقول فيها: لو ازداد عدد العلماء لوجب‏</a:t>
            </a:r>
            <a:br>
              <a:rPr lang="fa-IR" sz="2000" dirty="0">
                <a:effectLst/>
              </a:rPr>
            </a:br>
            <a:r>
              <a:rPr lang="fa-IR" sz="2000" dirty="0"/>
              <a:t/>
            </a:r>
            <a:br>
              <a:rPr lang="fa-IR" sz="2000" dirty="0"/>
            </a:br>
            <a:r>
              <a:rPr lang="fa-IR" sz="2000" dirty="0">
                <a:effectLst/>
              </a:rPr>
              <a:t>إكرامهم، لأن المولى أحصى عدداً معيناً و أمر بإكرامهم، و لا يوجد ما يفترض تعميم الحكم لو ازداد العدد</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267671"/>
          </a:xfrm>
        </p:spPr>
        <p:txBody>
          <a:bodyPr>
            <a:normAutofit fontScale="90000"/>
          </a:bodyPr>
          <a:lstStyle/>
          <a:p>
            <a:r>
              <a:rPr lang="fa-IR" sz="2000" dirty="0">
                <a:effectLst/>
              </a:rPr>
              <a:t>تنويع البحث‏</a:t>
            </a:r>
            <a:br>
              <a:rPr lang="fa-IR" sz="2000" dirty="0">
                <a:effectLst/>
              </a:rPr>
            </a:br>
            <a:r>
              <a:rPr lang="fa-IR" sz="2000" dirty="0"/>
              <a:t/>
            </a:r>
            <a:br>
              <a:rPr lang="fa-IR" sz="2000" dirty="0"/>
            </a:br>
            <a:r>
              <a:rPr lang="fa-IR" sz="2000" dirty="0">
                <a:effectLst/>
              </a:rPr>
              <a:t>أنواع بحوث علم الأصول:</a:t>
            </a:r>
            <a:br>
              <a:rPr lang="fa-IR" sz="2000" dirty="0">
                <a:effectLst/>
              </a:rPr>
            </a:br>
            <a:r>
              <a:rPr lang="fa-IR" sz="2000" dirty="0"/>
              <a:t/>
            </a:r>
            <a:br>
              <a:rPr lang="fa-IR" sz="2000" dirty="0"/>
            </a:br>
            <a:r>
              <a:rPr lang="fa-IR" sz="2000" dirty="0">
                <a:effectLst/>
              </a:rPr>
              <a:t>1- البحث في الأدلة المحرزة:</a:t>
            </a:r>
            <a:br>
              <a:rPr lang="fa-IR" sz="2000" dirty="0">
                <a:effectLst/>
              </a:rPr>
            </a:br>
            <a:r>
              <a:rPr lang="fa-IR" sz="2000" dirty="0"/>
              <a:t/>
            </a:r>
            <a:br>
              <a:rPr lang="fa-IR" sz="2000" dirty="0"/>
            </a:br>
            <a:r>
              <a:rPr lang="fa-IR" sz="2000" dirty="0">
                <a:effectLst/>
              </a:rPr>
              <a:t>تعريف الأدلة المحرزة: هي الأدلة التي تكشف عن ثبوت الحكم الشرعي.</a:t>
            </a:r>
            <a:br>
              <a:rPr lang="fa-IR" sz="2000" dirty="0">
                <a:effectLst/>
              </a:rPr>
            </a:br>
            <a:r>
              <a:rPr lang="fa-IR" sz="2000" dirty="0"/>
              <a:t/>
            </a:r>
            <a:br>
              <a:rPr lang="fa-IR" sz="2000" dirty="0"/>
            </a:br>
            <a:r>
              <a:rPr lang="fa-IR" sz="2000" dirty="0">
                <a:effectLst/>
              </a:rPr>
              <a:t>2- البحث في الأصول العملية:</a:t>
            </a:r>
            <a:br>
              <a:rPr lang="fa-IR" sz="2000" dirty="0">
                <a:effectLst/>
              </a:rPr>
            </a:br>
            <a:r>
              <a:rPr lang="fa-IR" sz="2000" dirty="0"/>
              <a:t/>
            </a:r>
            <a:br>
              <a:rPr lang="fa-IR" sz="2000" dirty="0"/>
            </a:br>
            <a:r>
              <a:rPr lang="fa-IR" sz="2000" dirty="0">
                <a:effectLst/>
              </a:rPr>
              <a:t>تعريف الأصول العملية: هي الأدلة التي تحدد الموقف العملي‏</a:t>
            </a:r>
            <a:br>
              <a:rPr lang="fa-IR" sz="2000" dirty="0">
                <a:effectLst/>
              </a:rPr>
            </a:br>
            <a:r>
              <a:rPr lang="fa-IR" sz="2000" dirty="0"/>
              <a:t/>
            </a:r>
            <a:br>
              <a:rPr lang="fa-IR" sz="2000" dirty="0"/>
            </a:br>
            <a:r>
              <a:rPr lang="fa-IR" sz="2000" dirty="0">
                <a:effectLst/>
              </a:rPr>
              <a:t>و الوظيفة العملية تجاه الواقعة المجهول حكمها الشرعي، و هي ليست أدلة على الواقع.</a:t>
            </a:r>
            <a:br>
              <a:rPr lang="fa-IR" sz="2000" dirty="0">
                <a:effectLst/>
              </a:rPr>
            </a:br>
            <a:r>
              <a:rPr lang="fa-IR" sz="2000" dirty="0"/>
              <a:t/>
            </a:r>
            <a:br>
              <a:rPr lang="fa-IR" sz="2000" dirty="0"/>
            </a:br>
            <a:r>
              <a:rPr lang="fa-IR" sz="2000" dirty="0">
                <a:effectLst/>
              </a:rPr>
              <a:t>ملاحظة: الأصل العملي هو المرجع العام للفقيه حيث لا يوجد دليل محرز، فإذا وجد دليل محرز أخذ به و ترك الأصل العملي وفقاً لقاعدة تقدم الأدلة المحرزة على الأصول العملية.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4608512"/>
          </a:xfrm>
        </p:spPr>
        <p:txBody>
          <a:bodyPr>
            <a:normAutofit/>
          </a:bodyPr>
          <a:lstStyle/>
          <a:p>
            <a:r>
              <a:rPr lang="fa-IR" sz="3200" dirty="0">
                <a:solidFill>
                  <a:schemeClr val="accent3"/>
                </a:solidFill>
                <a:effectLst/>
              </a:rPr>
              <a:t>حجية القطع:</a:t>
            </a:r>
            <a:br>
              <a:rPr lang="fa-IR" sz="3200" dirty="0">
                <a:solidFill>
                  <a:schemeClr val="accent3"/>
                </a:solidFill>
                <a:effectLst/>
              </a:rPr>
            </a:br>
            <a:r>
              <a:rPr lang="fa-IR" sz="2000" dirty="0"/>
              <a:t/>
            </a:r>
            <a:br>
              <a:rPr lang="fa-IR" sz="2000" dirty="0"/>
            </a:br>
            <a:r>
              <a:rPr lang="fa-IR" sz="2000" dirty="0">
                <a:effectLst/>
              </a:rPr>
              <a:t>معنى القطع: القطع هو انكشاف قضية بدرجة لا يشوبها شك.</a:t>
            </a:r>
            <a:br>
              <a:rPr lang="fa-IR" sz="2000" dirty="0">
                <a:effectLst/>
              </a:rPr>
            </a:br>
            <a:r>
              <a:rPr lang="fa-IR" sz="2000" dirty="0"/>
              <a:t/>
            </a:r>
            <a:br>
              <a:rPr lang="fa-IR" sz="2000" dirty="0"/>
            </a:br>
            <a:r>
              <a:rPr lang="fa-IR" sz="2000" dirty="0">
                <a:effectLst/>
              </a:rPr>
              <a:t>معنى حجية القطع: أنَّ القطع مُنَجِّز و معذِّر.</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حجية القطع عنصر مشترك:</a:t>
            </a:r>
            <a:br>
              <a:rPr lang="fa-IR" sz="2000" dirty="0">
                <a:effectLst/>
              </a:rPr>
            </a:br>
            <a:r>
              <a:rPr lang="fa-IR" sz="2000" dirty="0"/>
              <a:t/>
            </a:r>
            <a:br>
              <a:rPr lang="fa-IR" sz="2000" dirty="0"/>
            </a:br>
            <a:r>
              <a:rPr lang="fa-IR" sz="2000" dirty="0">
                <a:effectLst/>
              </a:rPr>
              <a:t>أ- حجية القطع عنصر مشترك يدخل في جميع عمليات استنباط الحكم الشرعي لأن عملية الاستنباط تؤدي إلى القطع بالحكم الشرعي أو الموقف العملي، فلا بدّ من الاعتراف مسبقاً بحجية القطع.</a:t>
            </a:r>
            <a:br>
              <a:rPr lang="fa-IR" sz="2000" dirty="0">
                <a:effectLst/>
              </a:rPr>
            </a:br>
            <a:r>
              <a:rPr lang="fa-IR" sz="2000" dirty="0"/>
              <a:t/>
            </a:r>
            <a:br>
              <a:rPr lang="fa-IR" sz="2000" dirty="0"/>
            </a:br>
            <a:r>
              <a:rPr lang="fa-IR" sz="2000" dirty="0">
                <a:effectLst/>
              </a:rPr>
              <a:t>ب- يحتاج الأصولي إلى حجية القطع في الاستدلال على القواعد الأصولية نفسها</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حالات التعارض بين الأدلة:</a:t>
            </a:r>
            <a:br>
              <a:rPr lang="fa-IR" sz="2000" dirty="0">
                <a:effectLst/>
              </a:rPr>
            </a:br>
            <a:r>
              <a:rPr lang="fa-IR" sz="2000" dirty="0"/>
              <a:t/>
            </a:r>
            <a:br>
              <a:rPr lang="fa-IR" sz="2000" dirty="0"/>
            </a:br>
            <a:r>
              <a:rPr lang="fa-IR" sz="2000" dirty="0">
                <a:effectLst/>
              </a:rPr>
              <a:t>بعد تحديد الأدلة و العناصر المشتركة قد يواجه الفقيه حالات‏</a:t>
            </a:r>
            <a:br>
              <a:rPr lang="fa-IR" sz="2000" dirty="0">
                <a:effectLst/>
              </a:rPr>
            </a:br>
            <a:r>
              <a:rPr lang="fa-IR" sz="2000" dirty="0"/>
              <a:t/>
            </a:r>
            <a:br>
              <a:rPr lang="fa-IR" sz="2000" dirty="0"/>
            </a:br>
            <a:r>
              <a:rPr lang="fa-IR" sz="2000" dirty="0">
                <a:effectLst/>
              </a:rPr>
              <a:t>التعارض بينها:</a:t>
            </a:r>
            <a:br>
              <a:rPr lang="fa-IR" sz="2000" dirty="0">
                <a:effectLst/>
              </a:rPr>
            </a:br>
            <a:r>
              <a:rPr lang="fa-IR" sz="2000" dirty="0"/>
              <a:t/>
            </a:r>
            <a:br>
              <a:rPr lang="fa-IR" sz="2000" dirty="0"/>
            </a:br>
            <a:r>
              <a:rPr lang="fa-IR" sz="2000" dirty="0">
                <a:effectLst/>
              </a:rPr>
              <a:t>أ- بين الأدلة المحرزة: من نوع واحد: كخبرين لثقتين، أو من نوعين: كخبر الثقة و ظهور الآية.</a:t>
            </a:r>
            <a:br>
              <a:rPr lang="fa-IR" sz="2000" dirty="0">
                <a:effectLst/>
              </a:rPr>
            </a:br>
            <a:r>
              <a:rPr lang="fa-IR" sz="2000" dirty="0"/>
              <a:t/>
            </a:r>
            <a:br>
              <a:rPr lang="fa-IR" sz="2000" dirty="0"/>
            </a:br>
            <a:r>
              <a:rPr lang="fa-IR" sz="2000" dirty="0">
                <a:effectLst/>
              </a:rPr>
              <a:t>ب- بين الأدلة المحرزة و الأصول العملية: كأمارة و أصل.</a:t>
            </a:r>
            <a:br>
              <a:rPr lang="fa-IR" sz="2000" dirty="0">
                <a:effectLst/>
              </a:rPr>
            </a:br>
            <a:r>
              <a:rPr lang="fa-IR" sz="2000" dirty="0"/>
              <a:t/>
            </a:r>
            <a:br>
              <a:rPr lang="fa-IR" sz="2000" dirty="0"/>
            </a:br>
            <a:r>
              <a:rPr lang="fa-IR" sz="2000" dirty="0">
                <a:effectLst/>
              </a:rPr>
              <a:t>ج-- بين الأصول العملية: كأصالة الحل و الاستصحاب‏</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83695"/>
          </a:xfrm>
        </p:spPr>
        <p:txBody>
          <a:bodyPr>
            <a:normAutofit/>
          </a:bodyPr>
          <a:lstStyle/>
          <a:p>
            <a:r>
              <a:rPr lang="fa-IR" sz="2000" dirty="0">
                <a:effectLst/>
              </a:rPr>
              <a:t>حجية القطع‏</a:t>
            </a:r>
            <a:br>
              <a:rPr lang="fa-IR" sz="2000" dirty="0">
                <a:effectLst/>
              </a:rPr>
            </a:br>
            <a:r>
              <a:rPr lang="fa-IR" sz="2000" dirty="0"/>
              <a:t/>
            </a:r>
            <a:br>
              <a:rPr lang="fa-IR" sz="2000" dirty="0"/>
            </a:br>
            <a:r>
              <a:rPr lang="fa-IR" sz="2000" dirty="0">
                <a:effectLst/>
              </a:rPr>
              <a:t>خصائص القطع:</a:t>
            </a:r>
            <a:br>
              <a:rPr lang="fa-IR" sz="2000" dirty="0">
                <a:effectLst/>
              </a:rPr>
            </a:br>
            <a:r>
              <a:rPr lang="fa-IR" sz="2000" dirty="0"/>
              <a:t/>
            </a:r>
            <a:br>
              <a:rPr lang="fa-IR" sz="2000" dirty="0"/>
            </a:br>
            <a:r>
              <a:rPr lang="fa-IR" sz="2000" dirty="0">
                <a:effectLst/>
              </a:rPr>
              <a:t>1- </a:t>
            </a:r>
            <a:r>
              <a:rPr lang="fa-IR" sz="2000" dirty="0" smtClean="0">
                <a:effectLst/>
              </a:rPr>
              <a:t>الكاشفية : للقطع </a:t>
            </a:r>
            <a:r>
              <a:rPr lang="fa-IR" sz="2000" dirty="0">
                <a:effectLst/>
              </a:rPr>
              <a:t>كاشفية بذاته عن الخارج، و هي عين حقيقة القطع لا أنها من صفات القطع</a:t>
            </a:r>
            <a:r>
              <a:rPr lang="fa-IR" sz="2000" dirty="0" smtClean="0">
                <a:effectLst/>
              </a:rPr>
              <a:t>‏</a:t>
            </a:r>
            <a:r>
              <a:rPr lang="fa-IR" sz="2000" dirty="0"/>
              <a:t/>
            </a:r>
            <a:br>
              <a:rPr lang="fa-IR" sz="2000" dirty="0"/>
            </a:br>
            <a:r>
              <a:rPr lang="fa-IR" sz="2000" dirty="0">
                <a:effectLst/>
              </a:rPr>
              <a:t>2- </a:t>
            </a:r>
            <a:r>
              <a:rPr lang="fa-IR" sz="2000" dirty="0" smtClean="0">
                <a:effectLst/>
              </a:rPr>
              <a:t>المحركية:</a:t>
            </a:r>
            <a:r>
              <a:rPr lang="fa-IR" sz="1800" dirty="0">
                <a:effectLst/>
              </a:rPr>
              <a:t>هي نتيجة للكاشفية و </a:t>
            </a:r>
            <a:r>
              <a:rPr lang="fa-IR" sz="1800" dirty="0" smtClean="0">
                <a:effectLst/>
              </a:rPr>
              <a:t>من </a:t>
            </a:r>
            <a:r>
              <a:rPr lang="fa-IR" sz="1800" dirty="0">
                <a:effectLst/>
              </a:rPr>
              <a:t>الآثار التكوينية للقطع، و تكون نحو ما يوافق الغرض الشخصي للقاطع.</a:t>
            </a:r>
            <a:br>
              <a:rPr lang="fa-IR" sz="1800" dirty="0">
                <a:effectLst/>
              </a:rPr>
            </a:br>
            <a:r>
              <a:rPr lang="fa-IR" sz="1800" dirty="0"/>
              <a:t/>
            </a:r>
            <a:br>
              <a:rPr lang="fa-IR" sz="1800" dirty="0"/>
            </a:br>
            <a:r>
              <a:rPr lang="fa-IR" sz="1800" dirty="0">
                <a:effectLst/>
              </a:rPr>
              <a:t>مثال: العطشان إذا قطع بوجود الماء خلفه تحرك نحو تلك‏</a:t>
            </a:r>
            <a:br>
              <a:rPr lang="fa-IR" sz="1800" dirty="0">
                <a:effectLst/>
              </a:rPr>
            </a:br>
            <a:r>
              <a:rPr lang="fa-IR" sz="1800" dirty="0"/>
              <a:t/>
            </a:r>
            <a:br>
              <a:rPr lang="fa-IR" sz="1800" dirty="0"/>
            </a:br>
            <a:r>
              <a:rPr lang="fa-IR" sz="1800" dirty="0">
                <a:effectLst/>
              </a:rPr>
              <a:t>الجهة طلباً للماء، و المحرك له هو الغرض الشخصي.</a:t>
            </a:r>
            <a:br>
              <a:rPr lang="fa-IR" sz="1800" dirty="0">
                <a:effectLst/>
              </a:rPr>
            </a:br>
            <a:r>
              <a:rPr lang="fa-IR" sz="2000" dirty="0"/>
              <a:t/>
            </a:r>
            <a:br>
              <a:rPr lang="fa-IR" sz="2000" dirty="0"/>
            </a:br>
            <a:r>
              <a:rPr lang="fa-IR" sz="2000" dirty="0">
                <a:effectLst/>
              </a:rPr>
              <a:t>3- </a:t>
            </a:r>
            <a:r>
              <a:rPr lang="fa-IR" sz="2000" dirty="0" smtClean="0">
                <a:effectLst/>
              </a:rPr>
              <a:t>الحجية: الحجية </a:t>
            </a:r>
            <a:r>
              <a:rPr lang="fa-IR" sz="2000" dirty="0">
                <a:effectLst/>
              </a:rPr>
              <a:t>بمعنى المنجزية، فالقطع ينجز التكليف أي يجعله موضوعاً لحكم العقل بوجوب امتثاله و صحة العقاب على مخالفته‏</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t>تعريف الشهيد لعلم الأصول:</a:t>
            </a:r>
            <a:br>
              <a:rPr lang="fa-IR" sz="2000" dirty="0"/>
            </a:br>
            <a:r>
              <a:rPr lang="fa-IR" sz="2000" dirty="0" smtClean="0"/>
              <a:t/>
            </a:r>
            <a:br>
              <a:rPr lang="fa-IR" sz="2000" dirty="0" smtClean="0"/>
            </a:br>
            <a:r>
              <a:rPr lang="fa-IR" sz="2000" dirty="0"/>
              <a:t>علم الأصول: هو العلم بالعناصر المشتركة في عملية الاستنباط.</a:t>
            </a:r>
            <a:br>
              <a:rPr lang="fa-IR" sz="2000" dirty="0"/>
            </a:br>
            <a:r>
              <a:rPr lang="fa-IR" sz="2000" dirty="0" smtClean="0"/>
              <a:t/>
            </a:r>
            <a:br>
              <a:rPr lang="fa-IR" sz="2000" dirty="0" smtClean="0"/>
            </a:br>
            <a:r>
              <a:rPr lang="fa-IR" sz="2000" dirty="0"/>
              <a:t>معنى الاشتراك: صلاحية العنصر للدخول في استنباط حكم أي مورد من الموارد.</a:t>
            </a:r>
            <a:br>
              <a:rPr lang="fa-IR" sz="2000" dirty="0"/>
            </a:br>
            <a:r>
              <a:rPr lang="fa-IR" sz="2000" dirty="0" smtClean="0"/>
              <a:t/>
            </a:r>
            <a:br>
              <a:rPr lang="fa-IR" sz="2000" dirty="0" smtClean="0"/>
            </a:br>
            <a:r>
              <a:rPr lang="fa-IR" sz="2000" dirty="0"/>
              <a:t>مثال: «ظهور صيغة الأمر في الوجوب» قابل لاستنباط وجوب الصلاة و وجوب الصوم و وجوب ....</a:t>
            </a:r>
            <a:br>
              <a:rPr lang="fa-IR" sz="2000" dirty="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683496"/>
          </a:xfrm>
        </p:spPr>
        <p:txBody>
          <a:bodyPr>
            <a:normAutofit/>
          </a:bodyPr>
          <a:lstStyle/>
          <a:p>
            <a:r>
              <a:rPr lang="fa-IR" sz="2000" dirty="0">
                <a:effectLst/>
              </a:rPr>
              <a:t>إنَّ الحجية هي البحث المهم عند الأصولي لأنه يبحث عن تنجيز التكليف الشرعي على المكلف القاطع به.</a:t>
            </a:r>
            <a:br>
              <a:rPr lang="fa-IR" sz="2000" dirty="0">
                <a:effectLst/>
              </a:rPr>
            </a:br>
            <a:r>
              <a:rPr lang="fa-IR" sz="2000" dirty="0"/>
              <a:t/>
            </a:r>
            <a:br>
              <a:rPr lang="fa-IR" sz="2000" dirty="0"/>
            </a:br>
            <a:r>
              <a:rPr lang="fa-IR" sz="2000" dirty="0">
                <a:effectLst/>
              </a:rPr>
              <a:t>و توجد هنا قضيتان:</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2000" dirty="0">
                <a:effectLst/>
              </a:rPr>
              <a:t>القضية </a:t>
            </a:r>
            <a:r>
              <a:rPr lang="fa-IR" sz="2000" dirty="0" smtClean="0">
                <a:effectLst/>
              </a:rPr>
              <a:t>الأولى:قول </a:t>
            </a:r>
            <a:r>
              <a:rPr lang="fa-IR" sz="2000" dirty="0">
                <a:effectLst/>
              </a:rPr>
              <a:t>المشهور: الحجية ثابتة للقطع لأنها لازم ذاتي له كما أن</a:t>
            </a:r>
            <a:r>
              <a:rPr lang="fa-IR" sz="2000" dirty="0" smtClean="0">
                <a:effectLst/>
              </a:rPr>
              <a:t>‏الحرارة </a:t>
            </a:r>
            <a:r>
              <a:rPr lang="fa-IR" sz="2000" dirty="0">
                <a:effectLst/>
              </a:rPr>
              <a:t>لازم ذاتي </a:t>
            </a:r>
            <a:r>
              <a:rPr lang="fa-IR" sz="2000" dirty="0" smtClean="0">
                <a:effectLst/>
              </a:rPr>
              <a:t>للنار</a:t>
            </a:r>
            <a:br>
              <a:rPr lang="fa-IR" sz="2000" dirty="0" smtClean="0">
                <a:effectLst/>
              </a:rPr>
            </a:br>
            <a:r>
              <a:rPr lang="fa-IR" sz="2000" dirty="0" smtClean="0">
                <a:effectLst/>
              </a:rPr>
              <a:t/>
            </a:r>
            <a:br>
              <a:rPr lang="fa-IR" sz="2000" dirty="0" smtClean="0">
                <a:effectLst/>
              </a:rPr>
            </a:br>
            <a:r>
              <a:rPr lang="fa-IR" sz="2000" dirty="0">
                <a:effectLst/>
              </a:rPr>
              <a:t/>
            </a:r>
            <a:br>
              <a:rPr lang="fa-IR" sz="2000" dirty="0">
                <a:effectLst/>
              </a:rPr>
            </a:br>
            <a:r>
              <a:rPr lang="fa-IR" sz="2000" dirty="0">
                <a:effectLst/>
              </a:rPr>
              <a:t>القضية </a:t>
            </a:r>
            <a:r>
              <a:rPr lang="fa-IR" sz="2000" dirty="0" smtClean="0">
                <a:effectLst/>
              </a:rPr>
              <a:t>الثانية:يستحيل </a:t>
            </a:r>
            <a:r>
              <a:rPr lang="fa-IR" sz="2000" dirty="0">
                <a:effectLst/>
              </a:rPr>
              <a:t>أن تنفك الحجية عن القطع لأن اللازم لا ينفك عن الملزوم حتى أن المولى لا يمكن أن يلغي حجيته، و إنما يمكن أن يزيل القطع عن القاطع‏</a:t>
            </a:r>
            <a:br>
              <a:rPr lang="fa-IR" sz="2000" dirty="0">
                <a:effectLst/>
              </a:rPr>
            </a:br>
            <a:r>
              <a:rPr lang="fa-IR" sz="2000" dirty="0"/>
              <a:t/>
            </a:r>
            <a:br>
              <a:rPr lang="fa-IR" sz="2000" dirty="0"/>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ملاحظات حول القضية الأولى:</a:t>
            </a:r>
            <a:br>
              <a:rPr lang="fa-IR" sz="2000" dirty="0">
                <a:effectLst/>
              </a:rPr>
            </a:br>
            <a:r>
              <a:rPr lang="fa-IR" sz="2000" dirty="0"/>
              <a:t/>
            </a:r>
            <a:br>
              <a:rPr lang="fa-IR" sz="2000" dirty="0"/>
            </a:br>
            <a:r>
              <a:rPr lang="fa-IR" sz="2000" dirty="0">
                <a:effectLst/>
              </a:rPr>
              <a:t>أ- سؤال: هل القطع بتكليف المولى له المنجزية أو بتكليف أي آمر؟</a:t>
            </a:r>
            <a:br>
              <a:rPr lang="fa-IR" sz="2000" dirty="0">
                <a:effectLst/>
              </a:rPr>
            </a:br>
            <a:r>
              <a:rPr lang="fa-IR" sz="2000" dirty="0"/>
              <a:t/>
            </a:r>
            <a:br>
              <a:rPr lang="fa-IR" sz="2000" dirty="0"/>
            </a:br>
            <a:r>
              <a:rPr lang="fa-IR" sz="2000" dirty="0">
                <a:effectLst/>
              </a:rPr>
              <a:t>الجواب: المنجزية تابعة للقطع بتكليف المولى، فهي من‏</a:t>
            </a:r>
            <a:br>
              <a:rPr lang="fa-IR" sz="2000" dirty="0">
                <a:effectLst/>
              </a:rPr>
            </a:br>
            <a:r>
              <a:rPr lang="fa-IR" sz="2000" dirty="0"/>
              <a:t/>
            </a:r>
            <a:br>
              <a:rPr lang="fa-IR" sz="2000" dirty="0"/>
            </a:br>
            <a:r>
              <a:rPr lang="fa-IR" sz="2000" dirty="0">
                <a:effectLst/>
              </a:rPr>
              <a:t>شئون مولوية المولى، و مستبطنة في نفس افتراض المولوية.</a:t>
            </a:r>
            <a:br>
              <a:rPr lang="fa-IR" sz="2000" dirty="0">
                <a:effectLst/>
              </a:rPr>
            </a:br>
            <a:r>
              <a:rPr lang="fa-IR" sz="2000" dirty="0"/>
              <a:t/>
            </a:r>
            <a:br>
              <a:rPr lang="fa-IR" sz="2000" dirty="0"/>
            </a:br>
            <a:r>
              <a:rPr lang="fa-IR" sz="2000" dirty="0">
                <a:effectLst/>
              </a:rPr>
              <a:t>ب- معنى المولى: هو من له حق الطاعة أي من يحكم العقل بوجوب امتثاله و استحقاق العقاب على مخالفته.</a:t>
            </a:r>
            <a:br>
              <a:rPr lang="fa-IR" sz="2000" dirty="0">
                <a:effectLst/>
              </a:rPr>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11687"/>
          </a:xfrm>
        </p:spPr>
        <p:txBody>
          <a:bodyPr>
            <a:normAutofit fontScale="90000"/>
          </a:bodyPr>
          <a:lstStyle/>
          <a:p>
            <a:pPr algn="r"/>
            <a:r>
              <a:rPr lang="fa-IR" sz="2000" dirty="0">
                <a:effectLst/>
              </a:rPr>
              <a:t>ج-- سؤال: ما مدى حق الطاعة للمولى على المأمور؟</a:t>
            </a:r>
            <a:br>
              <a:rPr lang="fa-IR" sz="2000" dirty="0">
                <a:effectLst/>
              </a:rPr>
            </a:br>
            <a:r>
              <a:rPr lang="fa-IR" sz="2000" dirty="0"/>
              <a:t/>
            </a:r>
            <a:br>
              <a:rPr lang="fa-IR" sz="2000" dirty="0"/>
            </a:br>
            <a:r>
              <a:rPr lang="fa-IR" sz="2000" dirty="0">
                <a:effectLst/>
              </a:rPr>
              <a:t>بعبارة أخرى: ما هي حدود مولوية المولى؟</a:t>
            </a:r>
            <a:br>
              <a:rPr lang="fa-IR" sz="2000" dirty="0">
                <a:effectLst/>
              </a:rPr>
            </a:br>
            <a:r>
              <a:rPr lang="fa-IR" sz="2000" dirty="0"/>
              <a:t/>
            </a:r>
            <a:br>
              <a:rPr lang="fa-IR" sz="2000" dirty="0"/>
            </a:br>
            <a:r>
              <a:rPr lang="fa-IR" sz="2000" dirty="0">
                <a:effectLst/>
              </a:rPr>
              <a:t>الجواب:</a:t>
            </a:r>
            <a:br>
              <a:rPr lang="fa-IR" sz="2000" dirty="0">
                <a:effectLst/>
              </a:rPr>
            </a:br>
            <a:r>
              <a:rPr lang="fa-IR" sz="2000" dirty="0"/>
              <a:t/>
            </a:r>
            <a:br>
              <a:rPr lang="fa-IR" sz="2000" dirty="0"/>
            </a:br>
            <a:r>
              <a:rPr lang="fa-IR" sz="2000" dirty="0">
                <a:effectLst/>
              </a:rPr>
              <a:t>توجد ثلاثة احتمالات:</a:t>
            </a:r>
            <a:br>
              <a:rPr lang="fa-IR" sz="2000" dirty="0">
                <a:effectLst/>
              </a:rPr>
            </a:br>
            <a:r>
              <a:rPr lang="fa-IR" sz="2000" dirty="0"/>
              <a:t/>
            </a:r>
            <a:br>
              <a:rPr lang="fa-IR" sz="2000" dirty="0"/>
            </a:br>
            <a:r>
              <a:rPr lang="fa-IR" sz="2000" dirty="0">
                <a:effectLst/>
              </a:rPr>
              <a:t>الاحتمال الأول: للمولى حق الطاعة في كل ما يقطع به من تكاليف، فتكون المنجزية ثابتة في كل حالات القطع.</a:t>
            </a:r>
            <a:br>
              <a:rPr lang="fa-IR" sz="2000" dirty="0">
                <a:effectLst/>
              </a:rPr>
            </a:br>
            <a:r>
              <a:rPr lang="fa-IR" sz="2000" dirty="0"/>
              <a:t/>
            </a:r>
            <a:br>
              <a:rPr lang="fa-IR" sz="2000" dirty="0"/>
            </a:br>
            <a:r>
              <a:rPr lang="fa-IR" sz="2000" dirty="0">
                <a:effectLst/>
              </a:rPr>
              <a:t>الاحتمال الثاني: للمولى حق الطاعة في كل ما ينكشف له من‏</a:t>
            </a:r>
            <a:br>
              <a:rPr lang="fa-IR" sz="2000" dirty="0">
                <a:effectLst/>
              </a:rPr>
            </a:br>
            <a:r>
              <a:rPr lang="fa-IR" sz="2000" dirty="0"/>
              <a:t/>
            </a:r>
            <a:br>
              <a:rPr lang="fa-IR" sz="2000" dirty="0"/>
            </a:br>
            <a:r>
              <a:rPr lang="fa-IR" sz="1800" dirty="0">
                <a:effectLst/>
              </a:rPr>
              <a:t>تكاليف و لو بالظن أو الاحتمال، فتكون المنجزية ثابتة في كل حالات القطع و الظن و الاحتمال.</a:t>
            </a:r>
            <a:br>
              <a:rPr lang="fa-IR" sz="1800" dirty="0">
                <a:effectLst/>
              </a:rPr>
            </a:br>
            <a:r>
              <a:rPr lang="fa-IR" sz="1800" dirty="0"/>
              <a:t/>
            </a:r>
            <a:br>
              <a:rPr lang="fa-IR" sz="1800" dirty="0"/>
            </a:br>
            <a:r>
              <a:rPr lang="fa-IR" sz="1800" dirty="0">
                <a:effectLst/>
              </a:rPr>
              <a:t>الاحتمال الثالث: للمولى حق الطاعة في بعض ما يقطع به من التكاليف، فتكون المنجزية ثابتة في بعض حالات القطع.</a:t>
            </a:r>
            <a:br>
              <a:rPr lang="fa-IR" sz="1800" dirty="0">
                <a:effectLst/>
              </a:rPr>
            </a:br>
            <a:r>
              <a:rPr lang="fa-IR" sz="1800" dirty="0"/>
              <a:t/>
            </a:r>
            <a:br>
              <a:rPr lang="fa-IR" sz="18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2000" dirty="0">
                <a:solidFill>
                  <a:srgbClr val="FF0000"/>
                </a:solidFill>
                <a:effectLst/>
              </a:rPr>
              <a:t>رأي الشهيد:</a:t>
            </a:r>
            <a:br>
              <a:rPr lang="fa-IR" sz="2000" dirty="0">
                <a:solidFill>
                  <a:srgbClr val="FF0000"/>
                </a:solidFill>
                <a:effectLst/>
              </a:rPr>
            </a:br>
            <a:r>
              <a:rPr lang="fa-IR" sz="2000" dirty="0">
                <a:solidFill>
                  <a:srgbClr val="FF0000"/>
                </a:solidFill>
              </a:rPr>
              <a:t/>
            </a:r>
            <a:br>
              <a:rPr lang="fa-IR" sz="2000" dirty="0">
                <a:solidFill>
                  <a:srgbClr val="FF0000"/>
                </a:solidFill>
              </a:rPr>
            </a:br>
            <a:r>
              <a:rPr lang="fa-IR" sz="2000" dirty="0">
                <a:effectLst/>
              </a:rPr>
              <a:t>الذي ندركه بعقولنا أن الله سبحانه له حق الطاعة في كل ما ينكشف لنا من تكاليفه بالقطع أو الظن أو الاحتمال ما لم يُرَخّص في عدم التحفظ و الاحتياط، و هذا يعني أن المنجزية ليست ثابتة</a:t>
            </a:r>
            <a:br>
              <a:rPr lang="fa-IR" sz="2000" dirty="0">
                <a:effectLst/>
              </a:rPr>
            </a:br>
            <a:r>
              <a:rPr lang="fa-IR" sz="2000" dirty="0"/>
              <a:t/>
            </a:r>
            <a:br>
              <a:rPr lang="fa-IR" sz="2000" dirty="0"/>
            </a:br>
            <a:r>
              <a:rPr lang="fa-IR" sz="2000" dirty="0">
                <a:effectLst/>
              </a:rPr>
              <a:t>للقطع بما هو قطع بل بما هو انكشاف، فكل انكشاف مُنَجِّز ما لم يُحْرَز ترخيص الشارع‏</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987752"/>
          </a:xfrm>
        </p:spPr>
        <p:txBody>
          <a:bodyPr>
            <a:normAutofit fontScale="90000"/>
          </a:bodyPr>
          <a:lstStyle/>
          <a:p>
            <a:r>
              <a:rPr lang="fa-IR" sz="2000" dirty="0">
                <a:effectLst/>
              </a:rPr>
              <a:t>ملاحظات حول القضية الثانية:</a:t>
            </a:r>
            <a:br>
              <a:rPr lang="fa-IR" sz="2000" dirty="0">
                <a:effectLst/>
              </a:rPr>
            </a:br>
            <a:r>
              <a:rPr lang="fa-IR" sz="2000" dirty="0"/>
              <a:t/>
            </a:r>
            <a:br>
              <a:rPr lang="fa-IR" sz="2000" dirty="0"/>
            </a:br>
            <a:r>
              <a:rPr lang="fa-IR" sz="2000" dirty="0">
                <a:effectLst/>
              </a:rPr>
              <a:t>1- في حالة القطع:</a:t>
            </a:r>
            <a:br>
              <a:rPr lang="fa-IR" sz="2000" dirty="0">
                <a:effectLst/>
              </a:rPr>
            </a:br>
            <a:r>
              <a:rPr lang="fa-IR" sz="2000" dirty="0"/>
              <a:t/>
            </a:r>
            <a:br>
              <a:rPr lang="fa-IR" sz="2000" dirty="0"/>
            </a:br>
            <a:r>
              <a:rPr lang="fa-IR" sz="2000" dirty="0">
                <a:effectLst/>
              </a:rPr>
              <a:t>المنجزية لا تنفك عن القطع، و لا يمكن تدخل المولى بالترخيص في مخالفة القطع و تجريده عن المنجزية.</a:t>
            </a:r>
            <a:br>
              <a:rPr lang="fa-IR" sz="2000" dirty="0">
                <a:effectLst/>
              </a:rPr>
            </a:br>
            <a:r>
              <a:rPr lang="fa-IR" sz="2000" dirty="0"/>
              <a:t/>
            </a:r>
            <a:br>
              <a:rPr lang="fa-IR" sz="2000" dirty="0"/>
            </a:br>
            <a:r>
              <a:rPr lang="fa-IR" sz="2000" dirty="0">
                <a:effectLst/>
              </a:rPr>
              <a:t>الدليل:</a:t>
            </a:r>
            <a:br>
              <a:rPr lang="fa-IR" sz="2000" dirty="0">
                <a:effectLst/>
              </a:rPr>
            </a:br>
            <a:r>
              <a:rPr lang="fa-IR" sz="2000" dirty="0"/>
              <a:t/>
            </a:r>
            <a:br>
              <a:rPr lang="fa-IR" sz="2000" dirty="0"/>
            </a:br>
            <a:r>
              <a:rPr lang="fa-IR" sz="2000" dirty="0">
                <a:effectLst/>
              </a:rPr>
              <a:t>الترخيص يكون على أحد نحوين:</a:t>
            </a:r>
            <a:br>
              <a:rPr lang="fa-IR" sz="2000" dirty="0">
                <a:effectLst/>
              </a:rPr>
            </a:br>
            <a:r>
              <a:rPr lang="fa-IR" sz="2000" dirty="0"/>
              <a:t/>
            </a:r>
            <a:br>
              <a:rPr lang="fa-IR" sz="2000" dirty="0"/>
            </a:br>
            <a:r>
              <a:rPr lang="fa-IR" sz="2000" dirty="0">
                <a:effectLst/>
              </a:rPr>
              <a:t>أ- حكم واقعي:</a:t>
            </a:r>
            <a:br>
              <a:rPr lang="fa-IR" sz="2000" dirty="0">
                <a:effectLst/>
              </a:rPr>
            </a:br>
            <a:r>
              <a:rPr lang="fa-IR" sz="2000" dirty="0"/>
              <a:t/>
            </a:r>
            <a:br>
              <a:rPr lang="fa-IR" sz="2000" dirty="0"/>
            </a:br>
            <a:r>
              <a:rPr lang="fa-IR" sz="2000" dirty="0">
                <a:effectLst/>
              </a:rPr>
              <a:t>و هذا مستحيل لأن التكليف الواقعي مقطوع به، فإذا ثبتت أيضاً إباحة واقعية لزم اجتماع الضدين لأن الأحكام </a:t>
            </a:r>
            <a:r>
              <a:rPr lang="fa-IR" sz="2000" dirty="0" smtClean="0">
                <a:effectLst/>
              </a:rPr>
              <a:t>التكليفية</a:t>
            </a:r>
            <a:r>
              <a:rPr lang="fa-IR" sz="2000" dirty="0">
                <a:effectLst/>
              </a:rPr>
              <a:t> </a:t>
            </a:r>
            <a:r>
              <a:rPr lang="fa-IR" sz="2000" dirty="0" smtClean="0">
                <a:effectLst/>
              </a:rPr>
              <a:t>متضادة </a:t>
            </a:r>
            <a:r>
              <a:rPr lang="fa-IR" sz="2000" dirty="0">
                <a:effectLst/>
              </a:rPr>
              <a:t>متنافية.</a:t>
            </a:r>
            <a:br>
              <a:rPr lang="fa-IR" sz="2000" dirty="0">
                <a:effectLst/>
              </a:rPr>
            </a:br>
            <a:r>
              <a:rPr lang="fa-IR" sz="2000" dirty="0">
                <a:effectLst/>
              </a:rPr>
              <a:t>ب- الحكم الظاهري:</a:t>
            </a:r>
            <a:br>
              <a:rPr lang="fa-IR" sz="2000" dirty="0">
                <a:effectLst/>
              </a:rPr>
            </a:br>
            <a:r>
              <a:rPr lang="fa-IR" sz="2000" dirty="0"/>
              <a:t/>
            </a:r>
            <a:br>
              <a:rPr lang="fa-IR" sz="2000" dirty="0"/>
            </a:br>
            <a:r>
              <a:rPr lang="fa-IR" sz="2000" dirty="0">
                <a:effectLst/>
              </a:rPr>
              <a:t>و هو مستحيل أيضاً لأن الحكم الظاهري هو ما أُخِذَ في موضوعه الشك، و لا يوجد شك مع القطع‏</a:t>
            </a:r>
            <a:br>
              <a:rPr lang="fa-IR" sz="2000" dirty="0">
                <a:effectLst/>
              </a:rPr>
            </a:br>
            <a:r>
              <a:rPr lang="fa-IR" sz="2000" dirty="0"/>
              <a:t/>
            </a:r>
            <a:br>
              <a:rPr lang="fa-IR" sz="2000" dirty="0"/>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11688"/>
          </a:xfrm>
        </p:spPr>
        <p:txBody>
          <a:bodyPr>
            <a:normAutofit fontScale="90000"/>
          </a:bodyPr>
          <a:lstStyle/>
          <a:p>
            <a:r>
              <a:rPr lang="fa-IR" sz="2000" dirty="0">
                <a:effectLst/>
              </a:rPr>
              <a:t>2- في حالات الظن و الاحتمال:</a:t>
            </a:r>
            <a:br>
              <a:rPr lang="fa-IR" sz="2000" dirty="0">
                <a:effectLst/>
              </a:rPr>
            </a:br>
            <a:r>
              <a:rPr lang="fa-IR" sz="2000" dirty="0"/>
              <a:t/>
            </a:r>
            <a:br>
              <a:rPr lang="fa-IR" sz="2000" dirty="0"/>
            </a:br>
            <a:r>
              <a:rPr lang="fa-IR" sz="2000" dirty="0">
                <a:effectLst/>
              </a:rPr>
              <a:t>المنجزية ثابتة أيضاً للظن و الاحتمال، و لكن يمكن تجريدهما عن المنجزية بخلاف القطع‏</a:t>
            </a:r>
            <a:br>
              <a:rPr lang="fa-IR" sz="2000" dirty="0">
                <a:effectLst/>
              </a:rPr>
            </a:br>
            <a:r>
              <a:rPr lang="fa-IR" sz="2000" dirty="0"/>
              <a:t/>
            </a:r>
            <a:br>
              <a:rPr lang="fa-IR" sz="2000" dirty="0"/>
            </a:br>
            <a:r>
              <a:rPr lang="fa-IR" sz="2000" dirty="0">
                <a:effectLst/>
              </a:rPr>
              <a:t>المنجزية ثابتة أيضاً للظن و الاحتمال، و لكن يمكن تجريدهما عن المنجزية بخلاف القطع.</a:t>
            </a:r>
            <a:br>
              <a:rPr lang="fa-IR" sz="2000" dirty="0">
                <a:effectLst/>
              </a:rPr>
            </a:br>
            <a:r>
              <a:rPr lang="fa-IR" sz="2000" dirty="0"/>
              <a:t/>
            </a:r>
            <a:br>
              <a:rPr lang="fa-IR" sz="2000" dirty="0"/>
            </a:br>
            <a:r>
              <a:rPr lang="fa-IR" sz="2000" dirty="0">
                <a:effectLst/>
              </a:rPr>
              <a:t>الدليل:</a:t>
            </a:r>
            <a:br>
              <a:rPr lang="fa-IR" sz="2000" dirty="0">
                <a:effectLst/>
              </a:rPr>
            </a:br>
            <a:r>
              <a:rPr lang="fa-IR" sz="2000" dirty="0"/>
              <a:t/>
            </a:r>
            <a:br>
              <a:rPr lang="fa-IR" sz="2000" dirty="0"/>
            </a:br>
            <a:r>
              <a:rPr lang="fa-IR" sz="2000" dirty="0">
                <a:effectLst/>
              </a:rPr>
              <a:t>الترخيص الظاهري: ممكن لأن الشك موجود في حالات الظن و الاحتمال.</a:t>
            </a:r>
            <a:br>
              <a:rPr lang="fa-IR" sz="2000" dirty="0">
                <a:effectLst/>
              </a:rPr>
            </a:br>
            <a:r>
              <a:rPr lang="fa-IR" sz="2000" dirty="0"/>
              <a:t/>
            </a:r>
            <a:br>
              <a:rPr lang="fa-IR" sz="2000" dirty="0"/>
            </a:br>
            <a:r>
              <a:rPr lang="fa-IR" sz="2000" dirty="0">
                <a:effectLst/>
              </a:rPr>
              <a:t>النتيجة:</a:t>
            </a:r>
            <a:br>
              <a:rPr lang="fa-IR" sz="2000" dirty="0">
                <a:effectLst/>
              </a:rPr>
            </a:br>
            <a:r>
              <a:rPr lang="fa-IR" sz="2000" dirty="0"/>
              <a:t/>
            </a:r>
            <a:br>
              <a:rPr lang="fa-IR" sz="2000" dirty="0"/>
            </a:br>
            <a:r>
              <a:rPr lang="fa-IR" sz="2000" dirty="0">
                <a:effectLst/>
              </a:rPr>
              <a:t>أ- منجزية القطع غير مُعَلَّقَة بل ثابتة على الإطلاق.</a:t>
            </a:r>
            <a:br>
              <a:rPr lang="fa-IR" sz="2000" dirty="0">
                <a:effectLst/>
              </a:rPr>
            </a:br>
            <a:r>
              <a:rPr lang="fa-IR" sz="2000" dirty="0"/>
              <a:t/>
            </a:r>
            <a:br>
              <a:rPr lang="fa-IR" sz="2000" dirty="0"/>
            </a:br>
            <a:r>
              <a:rPr lang="fa-IR" sz="2000" dirty="0">
                <a:effectLst/>
              </a:rPr>
              <a:t>ب- منجزية الظن و الاحتمال مُعَلَّقة لأنها مشروطة بعدم إحراز الترخيص الظاهري في ترك التحفظ و الاحتياط.</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معذرية القطع:</a:t>
            </a:r>
            <a:br>
              <a:rPr lang="fa-IR" sz="2000" dirty="0">
                <a:effectLst/>
              </a:rPr>
            </a:br>
            <a:r>
              <a:rPr lang="fa-IR" sz="2000" dirty="0"/>
              <a:t/>
            </a:r>
            <a:br>
              <a:rPr lang="fa-IR" sz="2000" dirty="0"/>
            </a:br>
            <a:r>
              <a:rPr lang="fa-IR" sz="2000" dirty="0">
                <a:effectLst/>
              </a:rPr>
              <a:t>المعذرية هي الجانب الثاني لحجية القطع.</a:t>
            </a:r>
            <a:br>
              <a:rPr lang="fa-IR" sz="2000" dirty="0">
                <a:effectLst/>
              </a:rPr>
            </a:br>
            <a:r>
              <a:rPr lang="fa-IR" sz="2000" dirty="0"/>
              <a:t/>
            </a:r>
            <a:br>
              <a:rPr lang="fa-IR" sz="2000" dirty="0"/>
            </a:br>
            <a:r>
              <a:rPr lang="fa-IR" sz="2000" dirty="0">
                <a:effectLst/>
              </a:rPr>
              <a:t>1- معنى المعذرية: كون القطع بعدم التكليف معذراً للمكلف، أي لا تصح معاقبته على المخالفة حتى لو كان مخطئاً في قطعه‏</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4608512"/>
          </a:xfrm>
        </p:spPr>
        <p:txBody>
          <a:bodyPr>
            <a:normAutofit/>
          </a:bodyPr>
          <a:lstStyle/>
          <a:p>
            <a:r>
              <a:rPr lang="fa-IR" sz="2000" dirty="0">
                <a:effectLst/>
              </a:rPr>
              <a:t>التَّجَرِّي:</a:t>
            </a:r>
            <a:br>
              <a:rPr lang="fa-IR" sz="2000" dirty="0">
                <a:effectLst/>
              </a:rPr>
            </a:br>
            <a:r>
              <a:rPr lang="fa-IR" sz="2000" dirty="0"/>
              <a:t/>
            </a:r>
            <a:br>
              <a:rPr lang="fa-IR" sz="2000" dirty="0"/>
            </a:br>
            <a:r>
              <a:rPr lang="fa-IR" sz="2000" dirty="0">
                <a:effectLst/>
              </a:rPr>
              <a:t>تعريف العاصي: هو المكلف الذي يقطع بوجوب أو تحريم و يخالفه و يكون التكليف ثابتاً في الواقع.</a:t>
            </a:r>
            <a:br>
              <a:rPr lang="fa-IR" sz="2000" dirty="0">
                <a:effectLst/>
              </a:rPr>
            </a:br>
            <a:r>
              <a:rPr lang="fa-IR" sz="2000" dirty="0"/>
              <a:t/>
            </a:r>
            <a:br>
              <a:rPr lang="fa-IR" sz="2000" dirty="0"/>
            </a:br>
            <a:r>
              <a:rPr lang="fa-IR" sz="2000" dirty="0">
                <a:effectLst/>
              </a:rPr>
              <a:t>تعريف المُتَجَرِّي: هو المكلف الذي يقطع بوجوب أو تحريم و يخالفه و لا يكون التكليف ثابتاً في الواقع.</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987752"/>
          </a:xfrm>
        </p:spPr>
        <p:txBody>
          <a:bodyPr>
            <a:normAutofit fontScale="90000"/>
          </a:bodyPr>
          <a:lstStyle/>
          <a:p>
            <a:r>
              <a:rPr lang="fa-IR" sz="2000" dirty="0">
                <a:effectLst/>
              </a:rPr>
              <a:t>سؤال: </a:t>
            </a:r>
            <a:r>
              <a:rPr lang="fa-IR" sz="2000" dirty="0" smtClean="0">
                <a:effectLst/>
              </a:rPr>
              <a:t>هل </a:t>
            </a:r>
            <a:r>
              <a:rPr lang="fa-IR" sz="2000" dirty="0">
                <a:effectLst/>
              </a:rPr>
              <a:t>يدان المتجري بحكم العقل و يستحق العقاب كالعاصي أم لا؟</a:t>
            </a:r>
            <a:br>
              <a:rPr lang="fa-IR" sz="2000" dirty="0">
                <a:effectLst/>
              </a:rPr>
            </a:br>
            <a:r>
              <a:rPr lang="fa-IR" sz="2000" dirty="0"/>
              <a:t/>
            </a:r>
            <a:br>
              <a:rPr lang="fa-IR" sz="2000" dirty="0"/>
            </a:br>
            <a:r>
              <a:rPr lang="fa-IR" sz="2000" dirty="0">
                <a:effectLst/>
              </a:rPr>
              <a:t>الجواب:</a:t>
            </a:r>
            <a:br>
              <a:rPr lang="fa-IR" sz="2000" dirty="0">
                <a:effectLst/>
              </a:rPr>
            </a:br>
            <a:r>
              <a:rPr lang="fa-IR" sz="2000" dirty="0"/>
              <a:t/>
            </a:r>
            <a:br>
              <a:rPr lang="fa-IR" sz="2000" dirty="0"/>
            </a:br>
            <a:r>
              <a:rPr lang="fa-IR" sz="2000" dirty="0">
                <a:effectLst/>
              </a:rPr>
              <a:t>يجب أن نرجع إلى تحديد موضوع حق الطاعة و مولوية المولى:</a:t>
            </a:r>
            <a:br>
              <a:rPr lang="fa-IR" sz="2000" dirty="0">
                <a:effectLst/>
              </a:rPr>
            </a:br>
            <a:r>
              <a:rPr lang="fa-IR" sz="2000" dirty="0"/>
              <a:t/>
            </a:r>
            <a:br>
              <a:rPr lang="fa-IR" sz="2000" dirty="0"/>
            </a:br>
            <a:r>
              <a:rPr lang="fa-IR" sz="2000" dirty="0">
                <a:effectLst/>
              </a:rPr>
              <a:t>أ- إذا كان موضوعه التكليف المنكشف للمكلف و كان مصيباً للواقع: في هذه الحالة لا يكون المتجري قد أخل بحق الطاعة إذ لا تكليف في الواقع، فلا يستحق العقاب.</a:t>
            </a:r>
            <a:br>
              <a:rPr lang="fa-IR" sz="2000" dirty="0">
                <a:effectLst/>
              </a:rPr>
            </a:br>
            <a:r>
              <a:rPr lang="fa-IR" sz="2000" dirty="0"/>
              <a:t/>
            </a:r>
            <a:br>
              <a:rPr lang="fa-IR" sz="2000" dirty="0"/>
            </a:br>
            <a:r>
              <a:rPr lang="fa-IR" sz="2000" dirty="0">
                <a:effectLst/>
              </a:rPr>
              <a:t>ب- إذا كان موضوعه التكليف المنكشف للمكلف سواء كان مصيباً في الواقع أم لا: في هذه الحالة يكون المتجري قد أخل بحق الطاعة، فيستحق العقاب.</a:t>
            </a:r>
            <a:br>
              <a:rPr lang="fa-IR" sz="2000" dirty="0">
                <a:effectLst/>
              </a:rPr>
            </a:br>
            <a:r>
              <a:rPr lang="fa-IR" sz="2000" dirty="0"/>
              <a:t/>
            </a:r>
            <a:br>
              <a:rPr lang="fa-IR" sz="2000" dirty="0"/>
            </a:br>
            <a:r>
              <a:rPr lang="fa-IR" sz="2000" dirty="0">
                <a:effectLst/>
              </a:rPr>
              <a:t>رأي الشهيد:</a:t>
            </a:r>
            <a:br>
              <a:rPr lang="fa-IR" sz="2000" dirty="0">
                <a:effectLst/>
              </a:rPr>
            </a:br>
            <a:r>
              <a:rPr lang="fa-IR" sz="2000" dirty="0"/>
              <a:t/>
            </a:r>
            <a:br>
              <a:rPr lang="fa-IR" sz="2000" dirty="0"/>
            </a:br>
            <a:r>
              <a:rPr lang="fa-IR" sz="2000" dirty="0">
                <a:effectLst/>
              </a:rPr>
              <a:t>الصحيح هو الثاني لأن حق الطاعة ينشأ من لزوم احترام‏</a:t>
            </a:r>
            <a:br>
              <a:rPr lang="fa-IR" sz="2000" dirty="0">
                <a:effectLst/>
              </a:rPr>
            </a:br>
            <a:r>
              <a:rPr lang="fa-IR" sz="2000" dirty="0"/>
              <a:t/>
            </a:r>
            <a:br>
              <a:rPr lang="fa-IR" sz="2000" dirty="0"/>
            </a:br>
            <a:r>
              <a:rPr lang="fa-IR" sz="1800" dirty="0">
                <a:effectLst/>
              </a:rPr>
              <a:t>المولى عقلًا و رعاية حرمته، فلا فرق بين التحدي الذي يقع من العاصي أو المتجري.</a:t>
            </a:r>
            <a:br>
              <a:rPr lang="fa-IR" sz="1800" dirty="0">
                <a:effectLst/>
              </a:rPr>
            </a:br>
            <a:r>
              <a:rPr lang="fa-IR" sz="1800" dirty="0"/>
              <a:t/>
            </a:r>
            <a:br>
              <a:rPr lang="fa-IR" sz="1800" dirty="0"/>
            </a:br>
            <a:r>
              <a:rPr lang="fa-IR" sz="1800" dirty="0">
                <a:effectLst/>
              </a:rPr>
              <a:t>النتيجة:</a:t>
            </a:r>
            <a:br>
              <a:rPr lang="fa-IR" sz="1800" dirty="0">
                <a:effectLst/>
              </a:rPr>
            </a:br>
            <a:r>
              <a:rPr lang="fa-IR" sz="1800" dirty="0"/>
              <a:t/>
            </a:r>
            <a:br>
              <a:rPr lang="fa-IR" sz="1800" dirty="0"/>
            </a:br>
            <a:r>
              <a:rPr lang="fa-IR" sz="1800" dirty="0">
                <a:effectLst/>
              </a:rPr>
              <a:t>المتجري يستحق العقاب كالعاصي‏</a:t>
            </a:r>
            <a:br>
              <a:rPr lang="fa-IR" sz="1800" dirty="0">
                <a:effectLst/>
              </a:rPr>
            </a:br>
            <a:r>
              <a:rPr lang="fa-IR" sz="1800" dirty="0"/>
              <a:t/>
            </a:r>
            <a:br>
              <a:rPr lang="fa-IR" sz="18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t>موضوع علم الأصول:</a:t>
            </a:r>
            <a:br>
              <a:rPr lang="fa-IR" sz="2000" dirty="0"/>
            </a:br>
            <a:r>
              <a:rPr lang="fa-IR" sz="2000" dirty="0" smtClean="0"/>
              <a:t/>
            </a:r>
            <a:br>
              <a:rPr lang="fa-IR" sz="2000" dirty="0" smtClean="0"/>
            </a:br>
            <a:r>
              <a:rPr lang="fa-IR" sz="2000" dirty="0"/>
              <a:t>تعريف موضوع العلم:</a:t>
            </a:r>
            <a:br>
              <a:rPr lang="fa-IR" sz="2000" dirty="0"/>
            </a:br>
            <a:r>
              <a:rPr lang="fa-IR" sz="2000" dirty="0" smtClean="0"/>
              <a:t/>
            </a:r>
            <a:br>
              <a:rPr lang="fa-IR" sz="2000" dirty="0" smtClean="0"/>
            </a:br>
            <a:r>
              <a:rPr lang="fa-IR" sz="2000" dirty="0"/>
              <a:t>موضوع العلم: هو ما يكون جامعاً بين موضوعات مسائله و البحث في المسائل ينصب على أحوال الموضوع و شئونه.</a:t>
            </a:r>
            <a:br>
              <a:rPr lang="fa-IR" sz="2000" dirty="0"/>
            </a:br>
            <a:r>
              <a:rPr lang="fa-IR" sz="2000" dirty="0" smtClean="0"/>
              <a:t/>
            </a:r>
            <a:br>
              <a:rPr lang="fa-IR" sz="2000" dirty="0" smtClean="0"/>
            </a:br>
            <a:r>
              <a:rPr lang="fa-IR" sz="2000" dirty="0"/>
              <a:t>مثال: موضوع علم النحو هو الكلمة ..</a:t>
            </a:r>
            <a:br>
              <a:rPr lang="fa-IR" sz="2000" dirty="0"/>
            </a:br>
            <a:r>
              <a:rPr lang="fa-IR" sz="2000" dirty="0" smtClean="0"/>
              <a:t/>
            </a:r>
            <a:br>
              <a:rPr lang="fa-IR" sz="2000" dirty="0" smtClean="0"/>
            </a:br>
            <a:r>
              <a:rPr lang="fa-IR" sz="2000" dirty="0"/>
              <a:t>الموضوع عند علماء الأصول المتقدمين:</a:t>
            </a:r>
            <a:br>
              <a:rPr lang="fa-IR" sz="2000" dirty="0"/>
            </a:br>
            <a:r>
              <a:rPr lang="fa-IR" sz="2000" dirty="0" smtClean="0"/>
              <a:t/>
            </a:r>
            <a:br>
              <a:rPr lang="fa-IR" sz="2000" dirty="0" smtClean="0"/>
            </a:br>
            <a:r>
              <a:rPr lang="fa-IR" sz="2000" dirty="0"/>
              <a:t>موضوع علم الأصول هو: الأدلة الأربعة: الكتاب و السنة و</a:t>
            </a:r>
            <a:br>
              <a:rPr lang="fa-IR" sz="2000" dirty="0"/>
            </a:br>
            <a:r>
              <a:rPr lang="fa-IR" sz="2000" dirty="0" smtClean="0"/>
              <a:t/>
            </a:r>
            <a:br>
              <a:rPr lang="fa-IR" sz="2000" dirty="0" smtClean="0"/>
            </a:br>
            <a:r>
              <a:rPr lang="fa-IR" sz="1800" dirty="0"/>
              <a:t>الإجماع و العقل.</a:t>
            </a:r>
            <a:br>
              <a:rPr lang="fa-IR" sz="1800" dirty="0"/>
            </a:br>
            <a:r>
              <a:rPr lang="fa-IR" sz="1800" dirty="0" smtClean="0"/>
              <a:t/>
            </a:r>
            <a:br>
              <a:rPr lang="fa-IR" sz="18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العلم الإجمالي:</a:t>
            </a:r>
            <a:br>
              <a:rPr lang="fa-IR" sz="2000" dirty="0">
                <a:effectLst/>
              </a:rPr>
            </a:br>
            <a:r>
              <a:rPr lang="fa-IR" sz="2000" dirty="0"/>
              <a:t/>
            </a:r>
            <a:br>
              <a:rPr lang="fa-IR" sz="2000" dirty="0"/>
            </a:br>
            <a:r>
              <a:rPr lang="fa-IR" sz="2000" dirty="0">
                <a:effectLst/>
              </a:rPr>
              <a:t>العلم التفصيلي: يحصل إذا كان القطع يتعلق بشي‏ء محدَّد.</a:t>
            </a:r>
            <a:br>
              <a:rPr lang="fa-IR" sz="2000" dirty="0">
                <a:effectLst/>
              </a:rPr>
            </a:br>
            <a:r>
              <a:rPr lang="fa-IR" sz="2000" dirty="0"/>
              <a:t/>
            </a:r>
            <a:br>
              <a:rPr lang="fa-IR" sz="2000" dirty="0"/>
            </a:br>
            <a:r>
              <a:rPr lang="fa-IR" sz="2000" dirty="0">
                <a:effectLst/>
              </a:rPr>
              <a:t>مثال: العلم بوجوب صلاة الفجر، و العلم بنجاسة هذا الإناء المعيَّن.</a:t>
            </a:r>
            <a:br>
              <a:rPr lang="fa-IR" sz="2000" dirty="0">
                <a:effectLst/>
              </a:rPr>
            </a:br>
            <a:r>
              <a:rPr lang="fa-IR" sz="2000" dirty="0"/>
              <a:t/>
            </a:r>
            <a:br>
              <a:rPr lang="fa-IR" sz="2000" dirty="0"/>
            </a:br>
            <a:r>
              <a:rPr lang="fa-IR" sz="2000" dirty="0">
                <a:effectLst/>
              </a:rPr>
              <a:t>العلم الإجمالي: يحصل إذا كان القطع يتعلق بأحد شيئين لا على وجه التعيين.</a:t>
            </a:r>
            <a:br>
              <a:rPr lang="fa-IR" sz="2000" dirty="0">
                <a:effectLst/>
              </a:rPr>
            </a:br>
            <a:r>
              <a:rPr lang="fa-IR" sz="2000" dirty="0"/>
              <a:t/>
            </a:r>
            <a:br>
              <a:rPr lang="fa-IR" sz="2000" dirty="0"/>
            </a:br>
            <a:r>
              <a:rPr lang="fa-IR" sz="2000" dirty="0">
                <a:effectLst/>
              </a:rPr>
              <a:t>مثال: العلم بوجوب صلاة ما في ظهر الجمعة هي: إما صلاة الظهر و إما صلاة الجمعة، دون أن نقدر على تعيين الوجوب في إحداهما بالضبط، و العلم بنجاسة أحد الإناءين بدون تَعَيُّن‏</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051647"/>
          </a:xfrm>
        </p:spPr>
        <p:txBody>
          <a:bodyPr>
            <a:normAutofit/>
          </a:bodyPr>
          <a:lstStyle/>
          <a:p>
            <a:r>
              <a:rPr lang="fa-IR" sz="2000" dirty="0">
                <a:effectLst/>
              </a:rPr>
              <a:t>القطع الطريقي و الموضوعي:</a:t>
            </a:r>
            <a:br>
              <a:rPr lang="fa-IR" sz="2000" dirty="0">
                <a:effectLst/>
              </a:rPr>
            </a:br>
            <a:r>
              <a:rPr lang="fa-IR" sz="2000" dirty="0"/>
              <a:t/>
            </a:r>
            <a:br>
              <a:rPr lang="fa-IR" sz="2000" dirty="0"/>
            </a:br>
            <a:r>
              <a:rPr lang="fa-IR" sz="2000" dirty="0">
                <a:effectLst/>
              </a:rPr>
              <a:t>القطع الطريقي:</a:t>
            </a:r>
            <a:br>
              <a:rPr lang="fa-IR" sz="2000" dirty="0">
                <a:effectLst/>
              </a:rPr>
            </a:br>
            <a:r>
              <a:rPr lang="fa-IR" sz="2000" dirty="0"/>
              <a:t/>
            </a:r>
            <a:br>
              <a:rPr lang="fa-IR" sz="2000" dirty="0"/>
            </a:br>
            <a:r>
              <a:rPr lang="fa-IR" sz="2000" dirty="0">
                <a:effectLst/>
              </a:rPr>
              <a:t>هو القطع الذي يكون طريقاً و كاشفاً عن الحكم، و ليس له دخل و تأثير في وجود الحكم واقعاً.</a:t>
            </a:r>
            <a:br>
              <a:rPr lang="fa-IR" sz="2000" dirty="0">
                <a:effectLst/>
              </a:rPr>
            </a:br>
            <a:r>
              <a:rPr lang="fa-IR" sz="2000" dirty="0"/>
              <a:t/>
            </a:r>
            <a:br>
              <a:rPr lang="fa-IR" sz="2000" dirty="0"/>
            </a:br>
            <a:r>
              <a:rPr lang="fa-IR" sz="2000" dirty="0">
                <a:effectLst/>
              </a:rPr>
              <a:t>مثال:</a:t>
            </a:r>
            <a:br>
              <a:rPr lang="fa-IR" sz="2000" dirty="0">
                <a:effectLst/>
              </a:rPr>
            </a:br>
            <a:r>
              <a:rPr lang="fa-IR" sz="2000" dirty="0"/>
              <a:t/>
            </a:r>
            <a:br>
              <a:rPr lang="fa-IR" sz="2000" dirty="0"/>
            </a:br>
            <a:r>
              <a:rPr lang="fa-IR" sz="2000" dirty="0">
                <a:effectLst/>
              </a:rPr>
              <a:t>إذا حكم الشارع بحرمة الخمر فإنّ المكلف يقطع بالحرمة، فإذا قطع بأن هذا السائل خمر يصبح التكليف منجزاً، و هذا القطع طريق إلى الحرمة و ليس له دخل في وجود الحرمة للخمر واقعاً لأن الحرمة ثابتة للخمر سواء قطع المكلف بأن هذا خمر أم لا</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القطع الموضوعي:</a:t>
            </a:r>
            <a:br>
              <a:rPr lang="fa-IR" sz="2000" dirty="0">
                <a:effectLst/>
              </a:rPr>
            </a:br>
            <a:r>
              <a:rPr lang="fa-IR" sz="2000" dirty="0"/>
              <a:t/>
            </a:r>
            <a:br>
              <a:rPr lang="fa-IR" sz="2000" dirty="0"/>
            </a:br>
            <a:r>
              <a:rPr lang="fa-IR" sz="2000" dirty="0">
                <a:effectLst/>
              </a:rPr>
              <a:t>هو القطع الذي يكون دخيلًا في وجود الحكم حيث يكون بمثابة الموضوع للحكم.</a:t>
            </a:r>
            <a:br>
              <a:rPr lang="fa-IR" sz="2000" dirty="0">
                <a:effectLst/>
              </a:rPr>
            </a:br>
            <a:r>
              <a:rPr lang="fa-IR" sz="2000" dirty="0"/>
              <a:t/>
            </a:r>
            <a:br>
              <a:rPr lang="fa-IR" sz="2000" dirty="0"/>
            </a:br>
            <a:r>
              <a:rPr lang="fa-IR" sz="2000" dirty="0">
                <a:effectLst/>
              </a:rPr>
              <a:t>مثال:</a:t>
            </a:r>
            <a:br>
              <a:rPr lang="fa-IR" sz="2000" dirty="0">
                <a:effectLst/>
              </a:rPr>
            </a:br>
            <a:r>
              <a:rPr lang="fa-IR" sz="2000" dirty="0"/>
              <a:t/>
            </a:r>
            <a:br>
              <a:rPr lang="fa-IR" sz="2000" dirty="0"/>
            </a:br>
            <a:r>
              <a:rPr lang="fa-IR" sz="2000" dirty="0">
                <a:effectLst/>
              </a:rPr>
              <a:t>يحكم الشارع بأن: ما تقطع بأنه خمر حرام.</a:t>
            </a:r>
            <a:br>
              <a:rPr lang="fa-IR" sz="2000" dirty="0">
                <a:effectLst/>
              </a:rPr>
            </a:br>
            <a:r>
              <a:rPr lang="fa-IR" sz="2000" dirty="0"/>
              <a:t/>
            </a:r>
            <a:br>
              <a:rPr lang="fa-IR" sz="2000" dirty="0"/>
            </a:br>
            <a:r>
              <a:rPr lang="fa-IR" sz="2000" dirty="0">
                <a:effectLst/>
              </a:rPr>
              <a:t>فلا يحرم السائل إلّا إذا قطع المكلف بأنّه خمر</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جواز الإسناد إلى المولى:</a:t>
            </a:r>
            <a:br>
              <a:rPr lang="fa-IR" sz="2000" dirty="0">
                <a:effectLst/>
              </a:rPr>
            </a:br>
            <a:r>
              <a:rPr lang="fa-IR" sz="2000" dirty="0"/>
              <a:t/>
            </a:r>
            <a:br>
              <a:rPr lang="fa-IR" sz="2000" dirty="0"/>
            </a:br>
            <a:r>
              <a:rPr lang="fa-IR" sz="2000" dirty="0">
                <a:effectLst/>
              </a:rPr>
              <a:t>جواز إسناد الحكم المقطوع إلى المولى جانب ثالث في القطع غير المنجزية و المعذرية.</a:t>
            </a:r>
            <a:br>
              <a:rPr lang="fa-IR" sz="2000" dirty="0">
                <a:effectLst/>
              </a:rPr>
            </a:br>
            <a:r>
              <a:rPr lang="fa-IR" sz="2000" dirty="0"/>
              <a:t/>
            </a:r>
            <a:br>
              <a:rPr lang="fa-IR" sz="2000" dirty="0"/>
            </a:br>
            <a:r>
              <a:rPr lang="fa-IR" sz="2000" dirty="0">
                <a:effectLst/>
              </a:rPr>
              <a:t>توضيح ذلك:</a:t>
            </a:r>
            <a:br>
              <a:rPr lang="fa-IR" sz="2000" dirty="0">
                <a:effectLst/>
              </a:rPr>
            </a:br>
            <a:r>
              <a:rPr lang="fa-IR" sz="2000" dirty="0"/>
              <a:t/>
            </a:r>
            <a:br>
              <a:rPr lang="fa-IR" sz="2000" dirty="0"/>
            </a:br>
            <a:r>
              <a:rPr lang="fa-IR" sz="2000" dirty="0">
                <a:effectLst/>
              </a:rPr>
              <a:t>أ- المنجزية و المعذرية ترتبطان بالجانب العملي، فمن قطع بحرمة شي‏ء فلا بدّ أن لا يرتكبه، و من قطع بعدم الحرمة فله أن يرتكبه.</a:t>
            </a:r>
            <a:br>
              <a:rPr lang="fa-IR" sz="2000" dirty="0">
                <a:effectLst/>
              </a:rPr>
            </a:br>
            <a:r>
              <a:rPr lang="fa-IR" sz="2000" dirty="0"/>
              <a:t/>
            </a:r>
            <a:br>
              <a:rPr lang="fa-IR" sz="2000" dirty="0"/>
            </a:br>
            <a:r>
              <a:rPr lang="fa-IR" sz="2000" dirty="0">
                <a:effectLst/>
              </a:rPr>
              <a:t>ب- القطع بحرمة شي‏ء يؤدي إلى جواز إسناد الحرمة إلى المولى.</a:t>
            </a:r>
            <a:br>
              <a:rPr lang="fa-IR" sz="2000" dirty="0">
                <a:effectLst/>
              </a:rPr>
            </a:br>
            <a:r>
              <a:rPr lang="fa-IR" sz="2000" dirty="0"/>
              <a:t/>
            </a:r>
            <a:br>
              <a:rPr lang="fa-IR" sz="2000" dirty="0"/>
            </a:br>
            <a:r>
              <a:rPr lang="fa-IR" sz="2000" dirty="0">
                <a:effectLst/>
              </a:rPr>
              <a:t>ج-- القطع بالنسبة إلى جواز الإسناد قطع موضوعي لا طريقي‏</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تلخيص و مقارنة:</a:t>
            </a:r>
            <a:br>
              <a:rPr lang="fa-IR" sz="2000" dirty="0">
                <a:effectLst/>
              </a:rPr>
            </a:br>
            <a:r>
              <a:rPr lang="fa-IR" sz="2000" dirty="0"/>
              <a:t/>
            </a:r>
            <a:br>
              <a:rPr lang="fa-IR" sz="2000" dirty="0"/>
            </a:br>
            <a:r>
              <a:rPr lang="fa-IR" sz="2000" dirty="0">
                <a:effectLst/>
              </a:rPr>
              <a:t>يوجد مسلكان لكل منهما منهج مغاير من الناحية النظرية لمنهج المسلك الآخر، و يترتب على ذلك الاختلاف في كثير من المسائل المتفرعة.</a:t>
            </a:r>
            <a:br>
              <a:rPr lang="fa-IR" sz="2000" dirty="0">
                <a:effectLst/>
              </a:rPr>
            </a:br>
            <a:r>
              <a:rPr lang="fa-IR" sz="2000" dirty="0"/>
              <a:t/>
            </a:r>
            <a:br>
              <a:rPr lang="fa-IR" sz="2000" dirty="0"/>
            </a:br>
            <a:r>
              <a:rPr lang="fa-IR" sz="2000" dirty="0">
                <a:effectLst/>
              </a:rPr>
              <a:t>هذان المسلكان هما:</a:t>
            </a:r>
            <a:br>
              <a:rPr lang="fa-IR" sz="2000" dirty="0">
                <a:effectLst/>
              </a:rPr>
            </a:br>
            <a:r>
              <a:rPr lang="fa-IR" sz="2000" dirty="0"/>
              <a:t/>
            </a:r>
            <a:br>
              <a:rPr lang="fa-IR" sz="2000" dirty="0"/>
            </a:br>
            <a:r>
              <a:rPr lang="fa-IR" sz="2000" dirty="0">
                <a:effectLst/>
              </a:rPr>
              <a:t>مسلك قبح العقاب بلا بيان، و مسلك حق الطاعة و هو المختار عند الشهيد</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195663"/>
          </a:xfrm>
        </p:spPr>
        <p:txBody>
          <a:bodyPr>
            <a:normAutofit fontScale="90000"/>
          </a:bodyPr>
          <a:lstStyle/>
          <a:p>
            <a:r>
              <a:rPr lang="fa-IR" sz="2000" dirty="0">
                <a:effectLst/>
              </a:rPr>
              <a:t>المقارنة بين المسلكين:</a:t>
            </a:r>
            <a:br>
              <a:rPr lang="fa-IR" sz="2000" dirty="0">
                <a:effectLst/>
              </a:rPr>
            </a:br>
            <a:r>
              <a:rPr lang="fa-IR" sz="2000" dirty="0"/>
              <a:t/>
            </a:r>
            <a:br>
              <a:rPr lang="fa-IR" sz="2000" dirty="0"/>
            </a:br>
            <a:r>
              <a:rPr lang="fa-IR" sz="2000" dirty="0">
                <a:effectLst/>
              </a:rPr>
              <a:t>مسلك حق الطاعة:</a:t>
            </a:r>
            <a:br>
              <a:rPr lang="fa-IR" sz="2000" dirty="0">
                <a:effectLst/>
              </a:rPr>
            </a:br>
            <a:r>
              <a:rPr lang="fa-IR" sz="2000" dirty="0"/>
              <a:t/>
            </a:r>
            <a:br>
              <a:rPr lang="fa-IR" sz="2000" dirty="0"/>
            </a:br>
            <a:r>
              <a:rPr lang="fa-IR" sz="2000" dirty="0">
                <a:effectLst/>
              </a:rPr>
              <a:t>أ- حق الطاعة للمولى يشمل كل ما ينكشف من تكاليفه و لو انكشافاً احتمالياً.</a:t>
            </a:r>
            <a:br>
              <a:rPr lang="fa-IR" sz="2000" dirty="0">
                <a:effectLst/>
              </a:rPr>
            </a:br>
            <a:r>
              <a:rPr lang="fa-IR" sz="2000" dirty="0"/>
              <a:t/>
            </a:r>
            <a:br>
              <a:rPr lang="fa-IR" sz="2000" dirty="0"/>
            </a:br>
            <a:r>
              <a:rPr lang="fa-IR" sz="2000" dirty="0">
                <a:effectLst/>
              </a:rPr>
              <a:t>ب- المنجزية ليست مختصة بالقطع بل تشمل كل انكشاف مهما كانت درجته، و إن كانت بالقطع تصبح غير معلقة.</a:t>
            </a:r>
            <a:br>
              <a:rPr lang="fa-IR" sz="2000" dirty="0">
                <a:effectLst/>
              </a:rPr>
            </a:br>
            <a:r>
              <a:rPr lang="fa-IR" sz="2000" dirty="0"/>
              <a:t/>
            </a:r>
            <a:br>
              <a:rPr lang="fa-IR" sz="2000" dirty="0"/>
            </a:br>
            <a:r>
              <a:rPr lang="fa-IR" sz="2000" dirty="0">
                <a:effectLst/>
              </a:rPr>
              <a:t>مسلك قبح العقاب بلا بيان:</a:t>
            </a:r>
            <a:br>
              <a:rPr lang="fa-IR" sz="2000" dirty="0">
                <a:effectLst/>
              </a:rPr>
            </a:br>
            <a:r>
              <a:rPr lang="fa-IR" sz="2000" dirty="0"/>
              <a:t/>
            </a:r>
            <a:br>
              <a:rPr lang="fa-IR" sz="2000" dirty="0"/>
            </a:br>
            <a:r>
              <a:rPr lang="fa-IR" sz="2000" dirty="0">
                <a:effectLst/>
              </a:rPr>
              <a:t>أ- المنجزية لازم ذاتي للقطع.</a:t>
            </a:r>
            <a:br>
              <a:rPr lang="fa-IR" sz="2000" dirty="0">
                <a:effectLst/>
              </a:rPr>
            </a:br>
            <a:r>
              <a:rPr lang="fa-IR" sz="2000" dirty="0"/>
              <a:t/>
            </a:r>
            <a:br>
              <a:rPr lang="fa-IR" sz="2000" dirty="0"/>
            </a:br>
            <a:r>
              <a:rPr lang="fa-IR" sz="2000" dirty="0">
                <a:effectLst/>
              </a:rPr>
              <a:t>ب- كل تكليف لم ينكشف بالقطع و اليقين فهو غير منجز و لا يصح العقاب عليه.</a:t>
            </a:r>
            <a:br>
              <a:rPr lang="fa-IR" sz="2000" dirty="0">
                <a:effectLst/>
              </a:rPr>
            </a:br>
            <a:r>
              <a:rPr lang="fa-IR" sz="2000" dirty="0"/>
              <a:t/>
            </a:r>
            <a:br>
              <a:rPr lang="fa-IR" sz="2000" dirty="0"/>
            </a:br>
            <a:r>
              <a:rPr lang="fa-IR" sz="2000" dirty="0">
                <a:effectLst/>
              </a:rPr>
              <a:t>ج-- رد الشهيد بأن هذا تحديد لمولوية المولى و حق الطاعة له‏</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891408"/>
          </a:xfrm>
        </p:spPr>
        <p:txBody>
          <a:bodyPr>
            <a:normAutofit/>
          </a:bodyPr>
          <a:lstStyle/>
          <a:p>
            <a:r>
              <a:rPr lang="fa-IR" sz="2000" dirty="0">
                <a:effectLst/>
              </a:rPr>
              <a:t>الأدلة</a:t>
            </a:r>
            <a:br>
              <a:rPr lang="fa-IR" sz="2000" dirty="0">
                <a:effectLst/>
              </a:rPr>
            </a:br>
            <a:r>
              <a:rPr lang="fa-IR" sz="2000" dirty="0"/>
              <a:t/>
            </a:r>
            <a:br>
              <a:rPr lang="fa-IR" sz="2000" dirty="0"/>
            </a:br>
            <a:r>
              <a:rPr lang="fa-IR" sz="2000" dirty="0">
                <a:effectLst/>
              </a:rPr>
              <a:t>1- الأدلة المحرزة.</a:t>
            </a:r>
            <a:br>
              <a:rPr lang="fa-IR" sz="2000" dirty="0">
                <a:effectLst/>
              </a:rPr>
            </a:br>
            <a:r>
              <a:rPr lang="fa-IR" sz="2000" dirty="0"/>
              <a:t/>
            </a:r>
            <a:br>
              <a:rPr lang="fa-IR" sz="2000" dirty="0"/>
            </a:br>
            <a:r>
              <a:rPr lang="fa-IR" sz="2000" dirty="0">
                <a:effectLst/>
              </a:rPr>
              <a:t>2- الأصول العملية (أو الأدلة العملية)</a:t>
            </a:r>
            <a:br>
              <a:rPr lang="fa-IR" sz="2000" dirty="0">
                <a:effectLst/>
              </a:rPr>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267671"/>
          </a:xfrm>
        </p:spPr>
        <p:txBody>
          <a:bodyPr>
            <a:normAutofit fontScale="90000"/>
          </a:bodyPr>
          <a:lstStyle/>
          <a:p>
            <a:r>
              <a:rPr lang="fa-IR" sz="2000" dirty="0">
                <a:effectLst/>
              </a:rPr>
              <a:t>أقسام أدلة الاستنباط:</a:t>
            </a:r>
            <a:br>
              <a:rPr lang="fa-IR" sz="2000" dirty="0">
                <a:effectLst/>
              </a:rPr>
            </a:br>
            <a:r>
              <a:rPr lang="fa-IR" sz="2000" dirty="0"/>
              <a:t/>
            </a:r>
            <a:br>
              <a:rPr lang="fa-IR" sz="2000" dirty="0"/>
            </a:br>
            <a:r>
              <a:rPr lang="fa-IR" sz="2000" dirty="0">
                <a:effectLst/>
              </a:rPr>
              <a:t>1- الأدلة المحرزة:</a:t>
            </a:r>
            <a:br>
              <a:rPr lang="fa-IR" sz="2000" dirty="0">
                <a:effectLst/>
              </a:rPr>
            </a:br>
            <a:r>
              <a:rPr lang="fa-IR" sz="2000" dirty="0"/>
              <a:t/>
            </a:r>
            <a:br>
              <a:rPr lang="fa-IR" sz="2000" dirty="0"/>
            </a:br>
            <a:r>
              <a:rPr lang="fa-IR" sz="2000" dirty="0">
                <a:effectLst/>
              </a:rPr>
              <a:t>هي أدلة يطلب بها كشف الواقع حيث تُحْرِز الحكم الشرعي بسبب كاشفيتها.</a:t>
            </a:r>
            <a:br>
              <a:rPr lang="fa-IR" sz="2000" dirty="0">
                <a:effectLst/>
              </a:rPr>
            </a:br>
            <a:r>
              <a:rPr lang="fa-IR" sz="2000" dirty="0"/>
              <a:t/>
            </a:r>
            <a:br>
              <a:rPr lang="fa-IR" sz="2000" dirty="0"/>
            </a:br>
            <a:r>
              <a:rPr lang="fa-IR" sz="2000" dirty="0">
                <a:effectLst/>
              </a:rPr>
              <a:t>أنواع الأدلة المحرزة:</a:t>
            </a:r>
            <a:br>
              <a:rPr lang="fa-IR" sz="2000" dirty="0">
                <a:effectLst/>
              </a:rPr>
            </a:br>
            <a:r>
              <a:rPr lang="fa-IR" sz="2000" dirty="0"/>
              <a:t/>
            </a:r>
            <a:br>
              <a:rPr lang="fa-IR" sz="2000" dirty="0"/>
            </a:br>
            <a:r>
              <a:rPr lang="fa-IR" sz="2000" dirty="0">
                <a:effectLst/>
              </a:rPr>
              <a:t>أ- الأدلة القطعية: هي التي تؤدي إلى القطع بالحكم الشرعي.</a:t>
            </a:r>
            <a:br>
              <a:rPr lang="fa-IR" sz="2000" dirty="0">
                <a:effectLst/>
              </a:rPr>
            </a:br>
            <a:r>
              <a:rPr lang="fa-IR" sz="2000" dirty="0"/>
              <a:t/>
            </a:r>
            <a:br>
              <a:rPr lang="fa-IR" sz="2000" dirty="0"/>
            </a:br>
            <a:r>
              <a:rPr lang="fa-IR" sz="2000" dirty="0">
                <a:effectLst/>
              </a:rPr>
              <a:t>ب- الأدلة الظنية (الأمارات): هي التي تؤدي إلى كشف ناقص محتمل الخطأ عن الحكم الشرعي.</a:t>
            </a:r>
            <a:br>
              <a:rPr lang="fa-IR" sz="2000" dirty="0">
                <a:effectLst/>
              </a:rPr>
            </a:br>
            <a:r>
              <a:rPr lang="fa-IR" sz="2000" dirty="0"/>
              <a:t/>
            </a:r>
            <a:br>
              <a:rPr lang="fa-IR" sz="2000" dirty="0"/>
            </a:br>
            <a:r>
              <a:rPr lang="fa-IR" sz="2000" dirty="0">
                <a:effectLst/>
              </a:rPr>
              <a:t>2- الأدلة العملية (الأصول العملية): هي أدلة من الوجهة</a:t>
            </a:r>
            <a:br>
              <a:rPr lang="fa-IR" sz="2000" dirty="0">
                <a:effectLst/>
              </a:rPr>
            </a:br>
            <a:r>
              <a:rPr lang="fa-IR" sz="2000" dirty="0"/>
              <a:t/>
            </a:r>
            <a:br>
              <a:rPr lang="fa-IR" sz="2000" dirty="0"/>
            </a:br>
            <a:r>
              <a:rPr lang="fa-IR" sz="1800" dirty="0">
                <a:effectLst/>
              </a:rPr>
              <a:t>العملية فقط حيث تحدد الوظيفة العملية للشاك الذي لا يعلم الحكم الشرعي للواقعة</a:t>
            </a:r>
            <a:br>
              <a:rPr lang="fa-IR" sz="1800" dirty="0">
                <a:effectLst/>
              </a:rPr>
            </a:br>
            <a:r>
              <a:rPr lang="fa-IR" sz="1800" dirty="0"/>
              <a:t/>
            </a:r>
            <a:br>
              <a:rPr lang="fa-IR" sz="18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83695"/>
          </a:xfrm>
        </p:spPr>
        <p:txBody>
          <a:bodyPr>
            <a:normAutofit fontScale="90000"/>
          </a:bodyPr>
          <a:lstStyle/>
          <a:p>
            <a:r>
              <a:rPr lang="fa-IR" sz="2000" dirty="0">
                <a:effectLst/>
              </a:rPr>
              <a:t>ملاحظة:</a:t>
            </a:r>
            <a:br>
              <a:rPr lang="fa-IR" sz="2000" dirty="0">
                <a:effectLst/>
              </a:rPr>
            </a:br>
            <a:r>
              <a:rPr lang="fa-IR" sz="2000" dirty="0"/>
              <a:t/>
            </a:r>
            <a:br>
              <a:rPr lang="fa-IR" sz="2000" dirty="0"/>
            </a:br>
            <a:r>
              <a:rPr lang="fa-IR" sz="2000" dirty="0">
                <a:effectLst/>
              </a:rPr>
              <a:t>في كل واقعة يكون الأصل العملي هو المرجع العام للفقيه حيث لا يوجد دليل محرز، فإذا حصل على دليل محرز ترك الأصل العملي لقاعدة: تقدم الأدلة المحرزة على الأصول العملية عند التعارض.</a:t>
            </a:r>
            <a:br>
              <a:rPr lang="fa-IR" sz="2000" dirty="0">
                <a:effectLst/>
              </a:rPr>
            </a:br>
            <a:r>
              <a:rPr lang="fa-IR" sz="2000" dirty="0"/>
              <a:t/>
            </a:r>
            <a:br>
              <a:rPr lang="fa-IR" sz="2000" dirty="0"/>
            </a:br>
            <a:r>
              <a:rPr lang="fa-IR" sz="2000" dirty="0">
                <a:effectLst/>
              </a:rPr>
              <a:t>المنهج على مسلك حق الطاعة:</a:t>
            </a:r>
            <a:br>
              <a:rPr lang="fa-IR" sz="2000" dirty="0">
                <a:effectLst/>
              </a:rPr>
            </a:br>
            <a:r>
              <a:rPr lang="fa-IR" sz="2000" dirty="0"/>
              <a:t/>
            </a:r>
            <a:br>
              <a:rPr lang="fa-IR" sz="2000" dirty="0"/>
            </a:br>
            <a:r>
              <a:rPr lang="fa-IR" sz="2000" dirty="0">
                <a:effectLst/>
              </a:rPr>
              <a:t>الأصل العملي الأولي:</a:t>
            </a:r>
            <a:br>
              <a:rPr lang="fa-IR" sz="2000" dirty="0">
                <a:effectLst/>
              </a:rPr>
            </a:br>
            <a:r>
              <a:rPr lang="fa-IR" sz="2000" dirty="0"/>
              <a:t/>
            </a:r>
            <a:br>
              <a:rPr lang="fa-IR" sz="2000" dirty="0"/>
            </a:br>
            <a:r>
              <a:rPr lang="fa-IR" sz="2000" dirty="0">
                <a:effectLst/>
              </a:rPr>
              <a:t>أعم الأصول العملية هو أصالة اشتغال الذمة (الاحتياط العقلي)، و هو أصل يحكم به العقل.</a:t>
            </a:r>
            <a:br>
              <a:rPr lang="fa-IR" sz="2000" dirty="0">
                <a:effectLst/>
              </a:rPr>
            </a:br>
            <a:r>
              <a:rPr lang="fa-IR" sz="2000" dirty="0"/>
              <a:t/>
            </a:r>
            <a:br>
              <a:rPr lang="fa-IR" sz="2000" dirty="0"/>
            </a:br>
            <a:r>
              <a:rPr lang="fa-IR" sz="2000" dirty="0">
                <a:effectLst/>
              </a:rPr>
              <a:t>مفاد أصالة الاشتغال العقلي:</a:t>
            </a:r>
            <a:br>
              <a:rPr lang="fa-IR" sz="2000" dirty="0">
                <a:effectLst/>
              </a:rPr>
            </a:br>
            <a:r>
              <a:rPr lang="fa-IR" sz="2000" dirty="0"/>
              <a:t/>
            </a:r>
            <a:br>
              <a:rPr lang="fa-IR" sz="2000" dirty="0"/>
            </a:br>
            <a:r>
              <a:rPr lang="fa-IR" sz="2000" dirty="0">
                <a:effectLst/>
              </a:rPr>
              <a:t>كل تكليف يحتمل وجوده و لم يثبت إذن الشارع في ترك التحفظ تجاهه فهو منجز و تشتغل به ذمّة المكلّف.</a:t>
            </a:r>
            <a:br>
              <a:rPr lang="fa-IR" sz="2000" dirty="0">
                <a:effectLst/>
              </a:rPr>
            </a:br>
            <a:r>
              <a:rPr lang="fa-IR" sz="2000" dirty="0"/>
              <a:t/>
            </a:r>
            <a:br>
              <a:rPr lang="fa-IR" sz="2000" dirty="0"/>
            </a:br>
            <a:r>
              <a:rPr lang="fa-IR" sz="2000" dirty="0">
                <a:effectLst/>
              </a:rPr>
              <a:t>سبب ذلك: أنّ حق الطاعة للمولى يشمل كل ما ينكشف من التكاليف و لو انكشافاً ظنيّاً أو احتمالياً.</a:t>
            </a:r>
            <a:br>
              <a:rPr lang="fa-IR" sz="2000" dirty="0">
                <a:effectLst/>
              </a:rPr>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رفع اليد عن الاشتغال العقلي:</a:t>
            </a:r>
            <a:br>
              <a:rPr lang="fa-IR" sz="2000" dirty="0">
                <a:effectLst/>
              </a:rPr>
            </a:br>
            <a:r>
              <a:rPr lang="fa-IR" sz="2000" dirty="0"/>
              <a:t/>
            </a:r>
            <a:br>
              <a:rPr lang="fa-IR" sz="2000" dirty="0"/>
            </a:br>
            <a:r>
              <a:rPr lang="fa-IR" sz="2000" dirty="0">
                <a:effectLst/>
              </a:rPr>
              <a:t>في بعض الحالات التالية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t>إشكال على المتقدمين:</a:t>
            </a:r>
            <a:br>
              <a:rPr lang="fa-IR" sz="2000" dirty="0"/>
            </a:br>
            <a:r>
              <a:rPr lang="fa-IR" sz="2000" dirty="0" smtClean="0"/>
              <a:t/>
            </a:r>
            <a:br>
              <a:rPr lang="fa-IR" sz="2000" dirty="0" smtClean="0"/>
            </a:br>
            <a:r>
              <a:rPr lang="fa-IR" sz="2000" dirty="0"/>
              <a:t>الأدلة الأربعة ليست عنواناً جامعاً بين جميع موضوعات مسائل علم الأصول.</a:t>
            </a:r>
            <a:br>
              <a:rPr lang="fa-IR" sz="2000" dirty="0"/>
            </a:br>
            <a:r>
              <a:rPr lang="fa-IR" sz="2000" dirty="0" smtClean="0"/>
              <a:t/>
            </a:r>
            <a:br>
              <a:rPr lang="fa-IR" sz="2000" dirty="0" smtClean="0"/>
            </a:br>
            <a:r>
              <a:rPr lang="fa-IR" sz="2000" dirty="0"/>
              <a:t>أمثلة لتوضيح الإشكال:</a:t>
            </a:r>
            <a:br>
              <a:rPr lang="fa-IR" sz="2000" dirty="0"/>
            </a:br>
            <a:r>
              <a:rPr lang="fa-IR" sz="2000" dirty="0" smtClean="0"/>
              <a:t/>
            </a:r>
            <a:br>
              <a:rPr lang="fa-IR" sz="2000" dirty="0" smtClean="0"/>
            </a:br>
            <a:r>
              <a:rPr lang="fa-IR" sz="2000" dirty="0"/>
              <a:t>أ- موضوع مسائل الاستلزامات العقلية هو: الحُكْم.</a:t>
            </a:r>
            <a:br>
              <a:rPr lang="fa-IR" sz="2000" dirty="0"/>
            </a:br>
            <a:r>
              <a:rPr lang="fa-IR" sz="2000" dirty="0" smtClean="0"/>
              <a:t/>
            </a:r>
            <a:br>
              <a:rPr lang="fa-IR" sz="2000" dirty="0" smtClean="0"/>
            </a:br>
            <a:r>
              <a:rPr lang="fa-IR" sz="2000" dirty="0"/>
              <a:t>حيث يقال: الحكم بوجوب شي‏ء هل يستلزم تحريم ضده؟</a:t>
            </a:r>
            <a:br>
              <a:rPr lang="fa-IR" sz="2000" dirty="0"/>
            </a:br>
            <a:r>
              <a:rPr lang="fa-IR" sz="2000" dirty="0" smtClean="0"/>
              <a:t/>
            </a:r>
            <a:br>
              <a:rPr lang="fa-IR" sz="2000" dirty="0" smtClean="0"/>
            </a:br>
            <a:r>
              <a:rPr lang="fa-IR" sz="2000" dirty="0"/>
              <a:t>ب- موضوع مسائل حجية الأمارات الظنية: الشهرة و خبر الواحد و ....</a:t>
            </a:r>
            <a:br>
              <a:rPr lang="fa-IR" sz="2000" dirty="0"/>
            </a:br>
            <a:r>
              <a:rPr lang="fa-IR" sz="2000" dirty="0" smtClean="0"/>
              <a:t/>
            </a:r>
            <a:br>
              <a:rPr lang="fa-IR" sz="2000" dirty="0" smtClean="0"/>
            </a:br>
            <a:r>
              <a:rPr lang="fa-IR" sz="2000" dirty="0"/>
              <a:t>ج-- موضوع مسائل الأصول العملية هو: الشك في التكليف.</a:t>
            </a:r>
            <a:br>
              <a:rPr lang="fa-IR" sz="2000" dirty="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6480720"/>
          </a:xfrm>
        </p:spPr>
        <p:txBody>
          <a:bodyPr>
            <a:normAutofit fontScale="90000"/>
          </a:bodyPr>
          <a:lstStyle/>
          <a:p>
            <a:pPr algn="r"/>
            <a:r>
              <a:rPr lang="fa-IR" sz="2000" dirty="0">
                <a:effectLst/>
              </a:rPr>
              <a:t>الحالة الأولى: إذا حصل الفقيه على دليل محرز قطعي على نفي التكليف كان القطع معذراً بحكم العقل، و ارتفع موضوع أصالة الاشتغال.</a:t>
            </a:r>
            <a:br>
              <a:rPr lang="fa-IR" sz="2000" dirty="0">
                <a:effectLst/>
              </a:rPr>
            </a:br>
            <a:r>
              <a:rPr lang="fa-IR" sz="2000" dirty="0"/>
              <a:t/>
            </a:r>
            <a:br>
              <a:rPr lang="fa-IR" sz="2000" dirty="0"/>
            </a:br>
            <a:r>
              <a:rPr lang="fa-IR" sz="2000" dirty="0">
                <a:effectLst/>
              </a:rPr>
              <a:t>الحالة الثانية: إذا حصل على دليل محرز قطعي على إثبات التكليف فيصير التنجز أقوى و أشد.</a:t>
            </a:r>
            <a:br>
              <a:rPr lang="fa-IR" sz="2000" dirty="0">
                <a:effectLst/>
              </a:rPr>
            </a:br>
            <a:r>
              <a:rPr lang="fa-IR" sz="2000" dirty="0"/>
              <a:t/>
            </a:r>
            <a:br>
              <a:rPr lang="fa-IR" sz="2000" dirty="0"/>
            </a:br>
            <a:r>
              <a:rPr lang="fa-IR" sz="2000" dirty="0">
                <a:effectLst/>
              </a:rPr>
              <a:t>الحالة الثالثة: إذا حصل القطع بترخيص ظاهري من الشارع في ترك التحفظ فلا منجزية لأصالة الاشتغال.</a:t>
            </a:r>
            <a:br>
              <a:rPr lang="fa-IR" sz="2000" dirty="0">
                <a:effectLst/>
              </a:rPr>
            </a:br>
            <a:r>
              <a:rPr lang="fa-IR" sz="2000" dirty="0"/>
              <a:t/>
            </a:r>
            <a:br>
              <a:rPr lang="fa-IR" sz="2000" dirty="0"/>
            </a:br>
            <a:r>
              <a:rPr lang="fa-IR" sz="2000" dirty="0">
                <a:effectLst/>
              </a:rPr>
              <a:t>و الترخيص الظاهري يثبت بالطرق التالية:</a:t>
            </a:r>
            <a:br>
              <a:rPr lang="fa-IR" sz="2000" dirty="0">
                <a:effectLst/>
              </a:rPr>
            </a:br>
            <a:r>
              <a:rPr lang="fa-IR" sz="2000" dirty="0"/>
              <a:t/>
            </a:r>
            <a:br>
              <a:rPr lang="fa-IR" sz="2000" dirty="0"/>
            </a:br>
            <a:r>
              <a:rPr lang="fa-IR" sz="2000" dirty="0">
                <a:effectLst/>
              </a:rPr>
              <a:t>أ- الأمارة</a:t>
            </a:r>
            <a:r>
              <a:rPr lang="fa-IR" sz="2000" dirty="0" smtClean="0">
                <a:effectLst/>
              </a:rPr>
              <a:t>:</a:t>
            </a:r>
            <a:r>
              <a:rPr lang="fa-IR" sz="2000" dirty="0"/>
              <a:t/>
            </a:r>
            <a:br>
              <a:rPr lang="fa-IR" sz="2000" dirty="0"/>
            </a:br>
            <a:r>
              <a:rPr lang="fa-IR" sz="2000" dirty="0">
                <a:effectLst/>
              </a:rPr>
              <a:t>إذا أخبر الثقة المظنون الصدق بعدم الوجوب، و قال الشارع: صدق الثقة. أي جعل الحجية للأمارة</a:t>
            </a:r>
            <a:r>
              <a:rPr lang="fa-IR" sz="2000" dirty="0" smtClean="0">
                <a:effectLst/>
              </a:rPr>
              <a:t>.</a:t>
            </a:r>
            <a:r>
              <a:rPr lang="fa-IR" sz="2000" dirty="0"/>
              <a:t/>
            </a:r>
            <a:br>
              <a:rPr lang="fa-IR" sz="2000" dirty="0"/>
            </a:br>
            <a:r>
              <a:rPr lang="fa-IR" sz="2000" dirty="0">
                <a:effectLst/>
              </a:rPr>
              <a:t>ب- أصالة الحل الشرعية</a:t>
            </a:r>
            <a:r>
              <a:rPr lang="fa-IR" sz="2000" dirty="0" smtClean="0">
                <a:effectLst/>
              </a:rPr>
              <a:t>:</a:t>
            </a:r>
            <a:r>
              <a:rPr lang="fa-IR" sz="2000" dirty="0"/>
              <a:t/>
            </a:r>
            <a:br>
              <a:rPr lang="fa-IR" sz="2000" dirty="0"/>
            </a:br>
            <a:r>
              <a:rPr lang="fa-IR" sz="2000" dirty="0">
                <a:effectLst/>
              </a:rPr>
              <a:t>القائلة: «كل شي‏ء حلال حتى تعلم أنّه حرام»، و جعل الشارع الحجية لها</a:t>
            </a:r>
            <a:r>
              <a:rPr lang="fa-IR" sz="2000" dirty="0" smtClean="0">
                <a:effectLst/>
              </a:rPr>
              <a:t>.</a:t>
            </a:r>
            <a:r>
              <a:rPr lang="fa-IR" sz="2000" dirty="0"/>
              <a:t/>
            </a:r>
            <a:br>
              <a:rPr lang="fa-IR" sz="2000" dirty="0"/>
            </a:br>
            <a:r>
              <a:rPr lang="fa-IR" sz="2000" dirty="0">
                <a:effectLst/>
              </a:rPr>
              <a:t>ج-- أصالة البراءة الشرعية</a:t>
            </a:r>
            <a:r>
              <a:rPr lang="fa-IR" sz="2000" dirty="0" smtClean="0">
                <a:effectLst/>
              </a:rPr>
              <a:t>:</a:t>
            </a:r>
            <a:r>
              <a:rPr lang="fa-IR" sz="2000" dirty="0"/>
              <a:t/>
            </a:r>
            <a:br>
              <a:rPr lang="fa-IR" sz="2000" dirty="0"/>
            </a:br>
            <a:r>
              <a:rPr lang="fa-IR" sz="2000" dirty="0">
                <a:effectLst/>
              </a:rPr>
              <a:t>القائلة: «رُفِعَ ما لا يعلمون»، و جعل الشارع الحجية لها</a:t>
            </a:r>
            <a:r>
              <a:rPr lang="fa-IR" sz="2000" dirty="0" smtClean="0">
                <a:effectLst/>
              </a:rPr>
              <a:t>.</a:t>
            </a:r>
            <a:r>
              <a:rPr lang="fa-IR" sz="2000" dirty="0"/>
              <a:t/>
            </a:r>
            <a:br>
              <a:rPr lang="fa-IR" sz="2000" dirty="0"/>
            </a:br>
            <a:r>
              <a:rPr lang="fa-IR" sz="2000" dirty="0">
                <a:effectLst/>
              </a:rPr>
              <a:t>الحالة الرابعة: إذا حصل القطع بحكم ظاهري بأن الشارع لا يأذن‏</a:t>
            </a:r>
            <a:br>
              <a:rPr lang="fa-IR" sz="2000" dirty="0">
                <a:effectLst/>
              </a:rPr>
            </a:br>
            <a:r>
              <a:rPr lang="fa-IR" sz="1800" dirty="0">
                <a:effectLst/>
              </a:rPr>
              <a:t>في ترك التحفظ فمنجزية الاحتمال و الظن تصير آكد و أشد و يثبت عدم إذن الشارع بالطرق التالية:</a:t>
            </a:r>
            <a:br>
              <a:rPr lang="fa-IR" sz="1800" dirty="0">
                <a:effectLst/>
              </a:rPr>
            </a:br>
            <a:r>
              <a:rPr lang="fa-IR" sz="1800" dirty="0"/>
              <a:t/>
            </a:r>
            <a:br>
              <a:rPr lang="fa-IR" sz="1800" dirty="0"/>
            </a:br>
            <a:r>
              <a:rPr lang="fa-IR" sz="1800" dirty="0">
                <a:effectLst/>
              </a:rPr>
              <a:t>. أ- الأمارة: إذا أخبر الثقة المظنون الصدق بالوجوب، و قال الشارع: صدق الثقة.</a:t>
            </a:r>
            <a:br>
              <a:rPr lang="fa-IR" sz="1800" dirty="0">
                <a:effectLst/>
              </a:rPr>
            </a:br>
            <a:r>
              <a:rPr lang="fa-IR" sz="1800" dirty="0"/>
              <a:t/>
            </a:r>
            <a:br>
              <a:rPr lang="fa-IR" sz="1800" dirty="0"/>
            </a:br>
            <a:r>
              <a:rPr lang="fa-IR" sz="1800" dirty="0">
                <a:effectLst/>
              </a:rPr>
              <a:t>ب- أصالة الاحتياط الشرعية.</a:t>
            </a:r>
            <a:br>
              <a:rPr lang="fa-IR" sz="1800" dirty="0">
                <a:effectLst/>
              </a:rPr>
            </a:br>
            <a:r>
              <a:rPr lang="fa-IR" sz="1800" dirty="0"/>
              <a:t/>
            </a:r>
            <a:br>
              <a:rPr lang="fa-IR" sz="1800" dirty="0"/>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555703"/>
          </a:xfrm>
        </p:spPr>
        <p:txBody>
          <a:bodyPr>
            <a:normAutofit fontScale="90000"/>
          </a:bodyPr>
          <a:lstStyle/>
          <a:p>
            <a:r>
              <a:rPr lang="fa-IR" sz="2000" dirty="0">
                <a:effectLst/>
              </a:rPr>
              <a:t>فائدة المنجزية و المعذرية الشرعية:</a:t>
            </a:r>
            <a:br>
              <a:rPr lang="fa-IR" sz="2000" dirty="0">
                <a:effectLst/>
              </a:rPr>
            </a:br>
            <a:r>
              <a:rPr lang="fa-IR" sz="2000" dirty="0"/>
              <a:t/>
            </a:r>
            <a:br>
              <a:rPr lang="fa-IR" sz="2000" dirty="0"/>
            </a:br>
            <a:r>
              <a:rPr lang="fa-IR" sz="2000" dirty="0">
                <a:effectLst/>
              </a:rPr>
              <a:t>في الحالتين الأولى و الثانية:</a:t>
            </a:r>
            <a:br>
              <a:rPr lang="fa-IR" sz="2000" dirty="0">
                <a:effectLst/>
              </a:rPr>
            </a:br>
            <a:r>
              <a:rPr lang="fa-IR" sz="2000" dirty="0"/>
              <a:t/>
            </a:r>
            <a:br>
              <a:rPr lang="fa-IR" sz="2000" dirty="0"/>
            </a:br>
            <a:r>
              <a:rPr lang="fa-IR" sz="2000" dirty="0">
                <a:effectLst/>
              </a:rPr>
              <a:t>لا يتدخل الشارع لإيجاد المنجزية أو المعذرية بسبب القطع حيث له المنجزية و المعذرية الكاملة.</a:t>
            </a:r>
            <a:br>
              <a:rPr lang="fa-IR" sz="2000" dirty="0">
                <a:effectLst/>
              </a:rPr>
            </a:br>
            <a:r>
              <a:rPr lang="fa-IR" sz="2000" dirty="0"/>
              <a:t/>
            </a:r>
            <a:br>
              <a:rPr lang="fa-IR" sz="2000" dirty="0"/>
            </a:br>
            <a:r>
              <a:rPr lang="fa-IR" sz="2000" dirty="0">
                <a:effectLst/>
              </a:rPr>
              <a:t>في الحالتين الثالثة و الرابعة:</a:t>
            </a:r>
            <a:br>
              <a:rPr lang="fa-IR" sz="2000" dirty="0">
                <a:effectLst/>
              </a:rPr>
            </a:br>
            <a:r>
              <a:rPr lang="fa-IR" sz="2000" dirty="0"/>
              <a:t/>
            </a:r>
            <a:br>
              <a:rPr lang="fa-IR" sz="2000" dirty="0"/>
            </a:br>
            <a:r>
              <a:rPr lang="fa-IR" sz="2000" dirty="0">
                <a:effectLst/>
              </a:rPr>
              <a:t>يتدخل الشارع لإيجاد المنجزية أو المعذرية:</a:t>
            </a:r>
            <a:br>
              <a:rPr lang="fa-IR" sz="2000" dirty="0">
                <a:effectLst/>
              </a:rPr>
            </a:br>
            <a:r>
              <a:rPr lang="fa-IR" sz="2000" dirty="0"/>
              <a:t/>
            </a:r>
            <a:br>
              <a:rPr lang="fa-IR" sz="2000" dirty="0"/>
            </a:br>
            <a:r>
              <a:rPr lang="fa-IR" sz="2000" dirty="0">
                <a:effectLst/>
              </a:rPr>
              <a:t>أ- إذا ثبت عنه جعل الحجية للأمارة النافية للتكليف أو جعل أصل مرخص كأصالة الحل ارتفعت منجزية الاحتمال أو الظن، فهذا الجعل إذن في ترك التحفظ.</a:t>
            </a:r>
            <a:br>
              <a:rPr lang="fa-IR" sz="2000" dirty="0">
                <a:effectLst/>
              </a:rPr>
            </a:br>
            <a:r>
              <a:rPr lang="fa-IR" sz="2000" dirty="0"/>
              <a:t/>
            </a:r>
            <a:br>
              <a:rPr lang="fa-IR" sz="2000" dirty="0"/>
            </a:br>
            <a:r>
              <a:rPr lang="fa-IR" sz="2000" dirty="0">
                <a:effectLst/>
              </a:rPr>
              <a:t>ب- إذا ثبت عنه جعل الحجية لأمارة مثبتة للتكليف أو لأصل يحكم بالتحفظ تأكدت منجزية الاحتمال، فهذا الجعل عدم إذن في‏</a:t>
            </a:r>
            <a:br>
              <a:rPr lang="fa-IR" sz="2000" dirty="0">
                <a:effectLst/>
              </a:rPr>
            </a:br>
            <a:r>
              <a:rPr lang="fa-IR" sz="2000" dirty="0"/>
              <a:t/>
            </a:r>
            <a:br>
              <a:rPr lang="fa-IR" sz="2000" dirty="0"/>
            </a:br>
            <a:r>
              <a:rPr lang="fa-IR" sz="2000" dirty="0">
                <a:effectLst/>
              </a:rPr>
              <a:t>ترك التحفظ و نفي لأصالة الحل‏</a:t>
            </a:r>
            <a:br>
              <a:rPr lang="fa-IR" sz="2000" dirty="0">
                <a:effectLst/>
              </a:rPr>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458200" cy="6093295"/>
          </a:xfrm>
        </p:spPr>
        <p:txBody>
          <a:bodyPr>
            <a:normAutofit fontScale="90000"/>
          </a:bodyPr>
          <a:lstStyle/>
          <a:p>
            <a:r>
              <a:rPr lang="fa-IR" sz="2000" dirty="0">
                <a:effectLst/>
              </a:rPr>
              <a:t>المنهج على مسلك قبح العقاب بلا بيان:</a:t>
            </a:r>
            <a:br>
              <a:rPr lang="fa-IR" sz="2000" dirty="0">
                <a:effectLst/>
              </a:rPr>
            </a:br>
            <a:r>
              <a:rPr lang="fa-IR" sz="2000" dirty="0"/>
              <a:t/>
            </a:r>
            <a:br>
              <a:rPr lang="fa-IR" sz="2000" dirty="0"/>
            </a:br>
            <a:r>
              <a:rPr lang="fa-IR" sz="2000" dirty="0">
                <a:effectLst/>
              </a:rPr>
              <a:t>الأصل العملي الأولي:</a:t>
            </a:r>
            <a:br>
              <a:rPr lang="fa-IR" sz="2000" dirty="0">
                <a:effectLst/>
              </a:rPr>
            </a:br>
            <a:r>
              <a:rPr lang="fa-IR" sz="2000" dirty="0"/>
              <a:t/>
            </a:r>
            <a:br>
              <a:rPr lang="fa-IR" sz="2000" dirty="0"/>
            </a:br>
            <a:r>
              <a:rPr lang="fa-IR" sz="2000" dirty="0">
                <a:effectLst/>
              </a:rPr>
              <a:t>أعم الأصول العملية هو «قاعدة قبح العقاب بلا بيان» أو البراءة العقلية.</a:t>
            </a:r>
            <a:br>
              <a:rPr lang="fa-IR" sz="2000" dirty="0">
                <a:effectLst/>
              </a:rPr>
            </a:br>
            <a:r>
              <a:rPr lang="fa-IR" sz="2000" dirty="0"/>
              <a:t/>
            </a:r>
            <a:br>
              <a:rPr lang="fa-IR" sz="2000" dirty="0"/>
            </a:br>
            <a:r>
              <a:rPr lang="fa-IR" sz="2000" dirty="0">
                <a:effectLst/>
              </a:rPr>
              <a:t>مفاد البراءة العقلية:</a:t>
            </a:r>
            <a:br>
              <a:rPr lang="fa-IR" sz="2000" dirty="0">
                <a:effectLst/>
              </a:rPr>
            </a:br>
            <a:r>
              <a:rPr lang="fa-IR" sz="2000" dirty="0"/>
              <a:t/>
            </a:r>
            <a:br>
              <a:rPr lang="fa-IR" sz="2000" dirty="0"/>
            </a:br>
            <a:r>
              <a:rPr lang="fa-IR" sz="2000" dirty="0">
                <a:effectLst/>
              </a:rPr>
              <a:t>المكلف غير ملزم عقلًا بالتحفظ تجاه أي تكليف ما لم ينكشف بالقطع و اليقين.</a:t>
            </a:r>
            <a:br>
              <a:rPr lang="fa-IR" sz="2000" dirty="0">
                <a:effectLst/>
              </a:rPr>
            </a:br>
            <a:r>
              <a:rPr lang="fa-IR" sz="2000" dirty="0"/>
              <a:t/>
            </a:r>
            <a:br>
              <a:rPr lang="fa-IR" sz="2000" dirty="0"/>
            </a:br>
            <a:r>
              <a:rPr lang="fa-IR" sz="2000" dirty="0">
                <a:effectLst/>
              </a:rPr>
              <a:t>رفع اليد عن البراءة العقلية:</a:t>
            </a:r>
            <a:br>
              <a:rPr lang="fa-IR" sz="2000" dirty="0">
                <a:effectLst/>
              </a:rPr>
            </a:br>
            <a:r>
              <a:rPr lang="fa-IR" sz="2000" dirty="0"/>
              <a:t/>
            </a:r>
            <a:br>
              <a:rPr lang="fa-IR" sz="2000" dirty="0"/>
            </a:br>
            <a:r>
              <a:rPr lang="fa-IR" sz="2000" dirty="0">
                <a:effectLst/>
              </a:rPr>
              <a:t>الحالة الأولى: إذا حصل الفقيه على دليل محرز قطعي على نفي التكليف يتأكد قبح العقاب بلا بيان.</a:t>
            </a:r>
            <a:br>
              <a:rPr lang="fa-IR" sz="2000" dirty="0">
                <a:effectLst/>
              </a:rPr>
            </a:br>
            <a:r>
              <a:rPr lang="fa-IR" sz="2000" dirty="0"/>
              <a:t/>
            </a:r>
            <a:br>
              <a:rPr lang="fa-IR" sz="2000" dirty="0"/>
            </a:br>
            <a:r>
              <a:rPr lang="fa-IR" sz="2000" dirty="0">
                <a:effectLst/>
              </a:rPr>
              <a:t>الحالة الثانية: إذا حصل على دليل محرز قطعي على إثبات التكليف يتنجز التكليف بسبب ارتفاع موضوع البراءة العقلية الذي هو عدم البيان، فالقطع هو بيان.</a:t>
            </a:r>
            <a:br>
              <a:rPr lang="fa-IR" sz="2000" dirty="0">
                <a:effectLst/>
              </a:rPr>
            </a:br>
            <a:r>
              <a:rPr lang="fa-IR" sz="2000" dirty="0"/>
              <a:t/>
            </a:r>
            <a:br>
              <a:rPr lang="fa-IR" sz="2000" dirty="0"/>
            </a:br>
            <a:r>
              <a:rPr lang="fa-IR" sz="2000" dirty="0">
                <a:effectLst/>
              </a:rPr>
              <a:t>الحالة الثالثة: إذا حصل القطع بترخيص ظاهري من الشارع في ترك التحفظ يتأكد قبح العقاب بلا بيان.</a:t>
            </a:r>
            <a:br>
              <a:rPr lang="fa-IR" sz="2000" dirty="0">
                <a:effectLst/>
              </a:rPr>
            </a:br>
            <a:r>
              <a:rPr lang="fa-IR" sz="2000" dirty="0"/>
              <a:t/>
            </a:r>
            <a:br>
              <a:rPr lang="fa-IR" sz="2000" dirty="0"/>
            </a:br>
            <a:r>
              <a:rPr lang="fa-IR" sz="2000" dirty="0">
                <a:effectLst/>
              </a:rPr>
              <a:t>الحالة الرابعة: إذا حصل القطع بحكم ظاهري بأنّ الشارع لا يأذن في ترك التحفظ فهم يلتزمون عملياً بأنّ التكليف يتنجز مع‏</a:t>
            </a:r>
            <a:br>
              <a:rPr lang="fa-IR" sz="2000" dirty="0">
                <a:effectLst/>
              </a:rPr>
            </a:br>
            <a:r>
              <a:rPr lang="fa-IR" sz="2000" dirty="0"/>
              <a:t/>
            </a:r>
            <a:br>
              <a:rPr lang="fa-IR" sz="2000" dirty="0"/>
            </a:br>
            <a:r>
              <a:rPr lang="fa-IR" sz="2000" dirty="0">
                <a:effectLst/>
              </a:rPr>
              <a:t>أنّه غير معلوم‏</a:t>
            </a:r>
            <a:br>
              <a:rPr lang="fa-IR" sz="2000" dirty="0">
                <a:effectLst/>
              </a:rPr>
            </a:br>
            <a:r>
              <a:rPr lang="fa-IR" sz="1800" dirty="0"/>
              <a:t/>
            </a:r>
            <a:br>
              <a:rPr lang="fa-IR" sz="18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899520"/>
          </a:xfrm>
        </p:spPr>
        <p:txBody>
          <a:bodyPr>
            <a:normAutofit/>
          </a:bodyPr>
          <a:lstStyle/>
          <a:p>
            <a:r>
              <a:rPr lang="fa-IR" sz="2000" dirty="0">
                <a:effectLst/>
              </a:rPr>
              <a:t>إشكال على قاعدة قبح العقاب:</a:t>
            </a:r>
            <a:br>
              <a:rPr lang="fa-IR" sz="2000" dirty="0">
                <a:effectLst/>
              </a:rPr>
            </a:br>
            <a:r>
              <a:rPr lang="fa-IR" sz="2000" dirty="0"/>
              <a:t/>
            </a:r>
            <a:br>
              <a:rPr lang="fa-IR" sz="2000" dirty="0"/>
            </a:br>
            <a:r>
              <a:rPr lang="fa-IR" sz="2000" dirty="0">
                <a:effectLst/>
              </a:rPr>
              <a:t>يتحير أصحاب هذا المسلك في تخريج الحالة الرابعة نظرياً، فالأمارة المثبتة للتكليف أو أصالة الاحتياط بعد جعل الحجية لها كيف تقوم مقام القطع الطريقي حيث يتنجز التكليف مع أنه لا يزال مشكوكاً و داخلًا في نطاق قاعدة قبح العقاب بلا بيان، و يأتي الجواب في الحلقة الثالثة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72990741"/>
              </p:ext>
            </p:extLst>
          </p:nvPr>
        </p:nvGraphicFramePr>
        <p:xfrm>
          <a:off x="899592" y="548680"/>
          <a:ext cx="7627669" cy="4536505"/>
        </p:xfrm>
        <a:graphic>
          <a:graphicData uri="http://schemas.openxmlformats.org/drawingml/2006/table">
            <a:tbl>
              <a:tblPr rtl="1" firstRow="1" firstCol="1" bandRow="1">
                <a:tableStyleId>{5C22544A-7EE6-4342-B048-85BDC9FD1C3A}</a:tableStyleId>
              </a:tblPr>
              <a:tblGrid>
                <a:gridCol w="2730601"/>
                <a:gridCol w="2448534"/>
                <a:gridCol w="2448534"/>
              </a:tblGrid>
              <a:tr h="544612">
                <a:tc>
                  <a:txBody>
                    <a:bodyPr/>
                    <a:lstStyle/>
                    <a:p>
                      <a:pPr algn="r" rtl="1">
                        <a:lnSpc>
                          <a:spcPct val="115000"/>
                        </a:lnSpc>
                        <a:spcAft>
                          <a:spcPts val="0"/>
                        </a:spcAft>
                      </a:pPr>
                      <a:r>
                        <a:rPr lang="fa-IR" sz="1100">
                          <a:effectLst/>
                        </a:rPr>
                        <a:t>--------</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100">
                          <a:effectLst/>
                        </a:rPr>
                        <a:t>بنابر مسلک حق الطاعه</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100">
                          <a:effectLst/>
                        </a:rPr>
                        <a:t>بنابر مسلک قبح بلابیان</a:t>
                      </a:r>
                      <a:endParaRPr lang="en-US" sz="1100">
                        <a:solidFill>
                          <a:srgbClr val="000000"/>
                        </a:solidFill>
                        <a:effectLst/>
                        <a:latin typeface="Calibri"/>
                        <a:ea typeface="Calibri"/>
                        <a:cs typeface="Arial"/>
                      </a:endParaRPr>
                    </a:p>
                  </a:txBody>
                  <a:tcPr marL="68580" marR="68580" marT="0" marB="0"/>
                </a:tc>
              </a:tr>
              <a:tr h="544612">
                <a:tc>
                  <a:txBody>
                    <a:bodyPr/>
                    <a:lstStyle/>
                    <a:p>
                      <a:pPr algn="r" rtl="1">
                        <a:lnSpc>
                          <a:spcPct val="115000"/>
                        </a:lnSpc>
                        <a:spcAft>
                          <a:spcPts val="0"/>
                        </a:spcAft>
                      </a:pPr>
                      <a:r>
                        <a:rPr lang="fa-IR" sz="1100">
                          <a:effectLst/>
                        </a:rPr>
                        <a:t>دلیل محرز قطعی در تکلیف وجود دارد     </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است</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است</a:t>
                      </a:r>
                      <a:endParaRPr lang="en-US" sz="1100">
                        <a:solidFill>
                          <a:srgbClr val="000000"/>
                        </a:solidFill>
                        <a:effectLst/>
                        <a:latin typeface="Calibri"/>
                        <a:ea typeface="Calibri"/>
                        <a:cs typeface="Arial"/>
                      </a:endParaRPr>
                    </a:p>
                  </a:txBody>
                  <a:tcPr marL="68580" marR="68580" marT="0" marB="0"/>
                </a:tc>
              </a:tr>
              <a:tr h="567787">
                <a:tc>
                  <a:txBody>
                    <a:bodyPr/>
                    <a:lstStyle/>
                    <a:p>
                      <a:pPr algn="r" rtl="1">
                        <a:lnSpc>
                          <a:spcPct val="115000"/>
                        </a:lnSpc>
                        <a:spcAft>
                          <a:spcPts val="0"/>
                        </a:spcAft>
                      </a:pPr>
                      <a:r>
                        <a:rPr lang="fa-IR" sz="1100">
                          <a:effectLst/>
                        </a:rPr>
                        <a:t>دلیل محرز قطعی درعدم  تکلیف وجود دارد     </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نیست</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نیست</a:t>
                      </a:r>
                      <a:r>
                        <a:rPr lang="fa-IR" sz="1100">
                          <a:effectLst/>
                        </a:rPr>
                        <a:t> </a:t>
                      </a:r>
                      <a:endParaRPr lang="en-US" sz="1100">
                        <a:solidFill>
                          <a:srgbClr val="000000"/>
                        </a:solidFill>
                        <a:effectLst/>
                        <a:latin typeface="Calibri"/>
                        <a:ea typeface="Calibri"/>
                        <a:cs typeface="Arial"/>
                      </a:endParaRPr>
                    </a:p>
                  </a:txBody>
                  <a:tcPr marL="68580" marR="68580" marT="0" marB="0"/>
                </a:tc>
              </a:tr>
              <a:tr h="896100">
                <a:tc>
                  <a:txBody>
                    <a:bodyPr/>
                    <a:lstStyle/>
                    <a:p>
                      <a:pPr algn="r" rtl="1">
                        <a:lnSpc>
                          <a:spcPct val="115000"/>
                        </a:lnSpc>
                        <a:spcAft>
                          <a:spcPts val="0"/>
                        </a:spcAft>
                      </a:pPr>
                      <a:r>
                        <a:rPr lang="fa-IR" sz="1100">
                          <a:effectLst/>
                        </a:rPr>
                        <a:t>قطع به ترخیص شارع در ترک داریم(چه اماره حجیت در جعل شارع باشد چه اصل عملی )</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نیست</a:t>
                      </a:r>
                      <a:r>
                        <a:rPr lang="fa-IR" sz="1100">
                          <a:effectLst/>
                        </a:rPr>
                        <a:t> </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نیست</a:t>
                      </a:r>
                      <a:r>
                        <a:rPr lang="fa-IR" sz="1100">
                          <a:effectLst/>
                        </a:rPr>
                        <a:t> </a:t>
                      </a:r>
                      <a:endParaRPr lang="en-US" sz="1100">
                        <a:solidFill>
                          <a:srgbClr val="000000"/>
                        </a:solidFill>
                        <a:effectLst/>
                        <a:latin typeface="Calibri"/>
                        <a:ea typeface="Calibri"/>
                        <a:cs typeface="Arial"/>
                      </a:endParaRPr>
                    </a:p>
                  </a:txBody>
                  <a:tcPr marL="68580" marR="68580" marT="0" marB="0"/>
                </a:tc>
              </a:tr>
              <a:tr h="863269">
                <a:tc>
                  <a:txBody>
                    <a:bodyPr/>
                    <a:lstStyle/>
                    <a:p>
                      <a:pPr algn="r" rtl="1">
                        <a:lnSpc>
                          <a:spcPct val="115000"/>
                        </a:lnSpc>
                        <a:spcAft>
                          <a:spcPts val="0"/>
                        </a:spcAft>
                      </a:pPr>
                      <a:r>
                        <a:rPr lang="fa-IR" sz="1100">
                          <a:effectLst/>
                        </a:rPr>
                        <a:t>قطع به عدم ترخیص شارع + وجود اماره بر آن داریم</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نیست</a:t>
                      </a:r>
                      <a:r>
                        <a:rPr lang="fa-IR" sz="1100">
                          <a:effectLst/>
                        </a:rPr>
                        <a:t> </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نیست</a:t>
                      </a:r>
                      <a:endParaRPr lang="en-US" sz="1100">
                        <a:solidFill>
                          <a:srgbClr val="000000"/>
                        </a:solidFill>
                        <a:effectLst/>
                        <a:latin typeface="Calibri"/>
                        <a:ea typeface="Calibri"/>
                        <a:cs typeface="Arial"/>
                      </a:endParaRPr>
                    </a:p>
                  </a:txBody>
                  <a:tcPr marL="68580" marR="68580" marT="0" marB="0"/>
                </a:tc>
              </a:tr>
              <a:tr h="1120125">
                <a:tc>
                  <a:txBody>
                    <a:bodyPr/>
                    <a:lstStyle/>
                    <a:p>
                      <a:pPr algn="r" rtl="1">
                        <a:lnSpc>
                          <a:spcPct val="115000"/>
                        </a:lnSpc>
                        <a:spcAft>
                          <a:spcPts val="0"/>
                        </a:spcAft>
                      </a:pPr>
                      <a:r>
                        <a:rPr lang="fa-IR" sz="1100">
                          <a:effectLst/>
                        </a:rPr>
                        <a:t>قطع به عدم ترخیص شارع +وجود اصل عملی </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400">
                          <a:effectLst/>
                        </a:rPr>
                        <a:t>مکلف است</a:t>
                      </a:r>
                      <a:endParaRPr lang="en-US" sz="1100">
                        <a:solidFill>
                          <a:srgbClr val="000000"/>
                        </a:solidFill>
                        <a:effectLst/>
                        <a:latin typeface="Calibri"/>
                        <a:ea typeface="Calibri"/>
                        <a:cs typeface="Arial"/>
                      </a:endParaRPr>
                    </a:p>
                  </a:txBody>
                  <a:tcPr marL="68580" marR="68580" marT="0" marB="0"/>
                </a:tc>
                <a:tc>
                  <a:txBody>
                    <a:bodyPr/>
                    <a:lstStyle/>
                    <a:p>
                      <a:pPr algn="r" rtl="1">
                        <a:lnSpc>
                          <a:spcPct val="115000"/>
                        </a:lnSpc>
                        <a:spcAft>
                          <a:spcPts val="0"/>
                        </a:spcAft>
                      </a:pPr>
                      <a:r>
                        <a:rPr lang="fa-IR" sz="1000" dirty="0">
                          <a:effectLst/>
                        </a:rPr>
                        <a:t>در مقام عمل</a:t>
                      </a:r>
                      <a:r>
                        <a:rPr lang="fa-IR" sz="1200" dirty="0">
                          <a:effectLst/>
                        </a:rPr>
                        <a:t> </a:t>
                      </a:r>
                      <a:r>
                        <a:rPr lang="fa-IR" sz="1400" dirty="0">
                          <a:effectLst/>
                        </a:rPr>
                        <a:t>مکلف است</a:t>
                      </a:r>
                      <a:endParaRPr lang="en-US" sz="1100" dirty="0">
                        <a:effectLst/>
                      </a:endParaRPr>
                    </a:p>
                    <a:p>
                      <a:pPr algn="r" rtl="1">
                        <a:lnSpc>
                          <a:spcPct val="115000"/>
                        </a:lnSpc>
                        <a:spcAft>
                          <a:spcPts val="0"/>
                        </a:spcAft>
                      </a:pPr>
                      <a:r>
                        <a:rPr lang="fa-IR" sz="1000" dirty="0">
                          <a:effectLst/>
                        </a:rPr>
                        <a:t>در مقام نظر</a:t>
                      </a:r>
                      <a:r>
                        <a:rPr lang="fa-IR" sz="1100" dirty="0">
                          <a:effectLst/>
                        </a:rPr>
                        <a:t> </a:t>
                      </a:r>
                      <a:r>
                        <a:rPr lang="fa-IR" sz="1400" dirty="0">
                          <a:effectLst/>
                        </a:rPr>
                        <a:t>مکلف نیست</a:t>
                      </a:r>
                      <a:endParaRPr lang="en-US" sz="1100" dirty="0">
                        <a:solidFill>
                          <a:srgbClr val="000000"/>
                        </a:solidFill>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1268804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4907631"/>
          </a:xfrm>
        </p:spPr>
        <p:txBody>
          <a:bodyPr>
            <a:normAutofit fontScale="90000"/>
          </a:bodyPr>
          <a:lstStyle/>
          <a:p>
            <a:r>
              <a:rPr lang="fa-IR" sz="2000" dirty="0">
                <a:effectLst/>
              </a:rPr>
              <a:t>الأدلة المحرزة</a:t>
            </a:r>
            <a:br>
              <a:rPr lang="fa-IR" sz="2000" dirty="0">
                <a:effectLst/>
              </a:rPr>
            </a:br>
            <a:r>
              <a:rPr lang="fa-IR" sz="2000" dirty="0"/>
              <a:t/>
            </a:r>
            <a:br>
              <a:rPr lang="fa-IR" sz="2000" dirty="0"/>
            </a:br>
            <a:r>
              <a:rPr lang="fa-IR" sz="2000" dirty="0">
                <a:effectLst/>
              </a:rPr>
              <a:t>1- الدليل الشرعي.</a:t>
            </a:r>
            <a:br>
              <a:rPr lang="fa-IR" sz="2000" dirty="0">
                <a:effectLst/>
              </a:rPr>
            </a:br>
            <a:r>
              <a:rPr lang="fa-IR" sz="2000" dirty="0"/>
              <a:t/>
            </a:r>
            <a:br>
              <a:rPr lang="fa-IR" sz="2000" dirty="0"/>
            </a:br>
            <a:r>
              <a:rPr lang="fa-IR" sz="2000" dirty="0">
                <a:effectLst/>
              </a:rPr>
              <a:t>2- الدليل العقلي.</a:t>
            </a:r>
            <a:br>
              <a:rPr lang="fa-IR" sz="2000" dirty="0">
                <a:effectLst/>
              </a:rPr>
            </a:br>
            <a:r>
              <a:rPr lang="fa-IR" sz="2000" dirty="0"/>
              <a:t/>
            </a:r>
            <a:br>
              <a:rPr lang="fa-IR" sz="2000" dirty="0"/>
            </a:br>
            <a:r>
              <a:rPr lang="fa-IR" sz="2000" dirty="0">
                <a:effectLst/>
              </a:rPr>
              <a:t>تقسيم البحث في الأدلة المحرزة:</a:t>
            </a:r>
            <a:br>
              <a:rPr lang="fa-IR" sz="2000" dirty="0">
                <a:effectLst/>
              </a:rPr>
            </a:br>
            <a:r>
              <a:rPr lang="fa-IR" sz="2000" dirty="0"/>
              <a:t/>
            </a:r>
            <a:br>
              <a:rPr lang="fa-IR" sz="2000" dirty="0"/>
            </a:br>
            <a:r>
              <a:rPr lang="fa-IR" sz="2000" dirty="0">
                <a:effectLst/>
              </a:rPr>
              <a:t>أنواع الأدلة المحرزة:</a:t>
            </a:r>
            <a:br>
              <a:rPr lang="fa-IR" sz="2000" dirty="0">
                <a:effectLst/>
              </a:rPr>
            </a:br>
            <a:r>
              <a:rPr lang="fa-IR" sz="2000" dirty="0"/>
              <a:t/>
            </a:r>
            <a:br>
              <a:rPr lang="fa-IR" sz="2000" dirty="0"/>
            </a:br>
            <a:r>
              <a:rPr lang="fa-IR" sz="2000" dirty="0">
                <a:effectLst/>
              </a:rPr>
              <a:t>1- الأدلة القطعية:</a:t>
            </a:r>
            <a:br>
              <a:rPr lang="fa-IR" sz="2000" dirty="0">
                <a:effectLst/>
              </a:rPr>
            </a:br>
            <a:r>
              <a:rPr lang="fa-IR" sz="2000" dirty="0"/>
              <a:t/>
            </a:r>
            <a:br>
              <a:rPr lang="fa-IR" sz="2000" dirty="0"/>
            </a:br>
            <a:r>
              <a:rPr lang="fa-IR" sz="2000" dirty="0">
                <a:effectLst/>
              </a:rPr>
              <a:t>هي الأدلة التي تؤدي إلى القطع بالحكم، و تكون حجة على أساس حجية القطع.</a:t>
            </a:r>
            <a:br>
              <a:rPr lang="fa-IR" sz="2000" dirty="0">
                <a:effectLst/>
              </a:rPr>
            </a:br>
            <a:r>
              <a:rPr lang="fa-IR" sz="2000" dirty="0"/>
              <a:t/>
            </a:r>
            <a:br>
              <a:rPr lang="fa-IR" sz="2000" dirty="0"/>
            </a:br>
            <a:r>
              <a:rPr lang="fa-IR" sz="2000" dirty="0">
                <a:effectLst/>
              </a:rPr>
              <a:t>2- الأدلة الظنية:</a:t>
            </a:r>
            <a:br>
              <a:rPr lang="fa-IR" sz="2000" dirty="0">
                <a:effectLst/>
              </a:rPr>
            </a:br>
            <a:r>
              <a:rPr lang="fa-IR" sz="2000" dirty="0"/>
              <a:t/>
            </a:r>
            <a:br>
              <a:rPr lang="fa-IR" sz="2000" dirty="0"/>
            </a:br>
            <a:r>
              <a:rPr lang="fa-IR" sz="2000" dirty="0">
                <a:effectLst/>
              </a:rPr>
              <a:t>هي الأدلة التي يقوم دليل قطعي على حجيتها شرعاً، كما إذا أمر المولى باتباعها فتكون حجة بموجب الجعل الشرعي.</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5040559"/>
          </a:xfrm>
        </p:spPr>
        <p:txBody>
          <a:bodyPr>
            <a:normAutofit/>
          </a:bodyPr>
          <a:lstStyle/>
          <a:p>
            <a:r>
              <a:rPr lang="fa-IR" sz="2000" dirty="0">
                <a:effectLst/>
              </a:rPr>
              <a:t>أقسام الدليل المحرز:</a:t>
            </a:r>
            <a:br>
              <a:rPr lang="fa-IR" sz="2000" dirty="0">
                <a:effectLst/>
              </a:rPr>
            </a:br>
            <a:r>
              <a:rPr lang="fa-IR" sz="2000" dirty="0"/>
              <a:t/>
            </a:r>
            <a:br>
              <a:rPr lang="fa-IR" sz="2000" dirty="0"/>
            </a:br>
            <a:r>
              <a:rPr lang="fa-IR" sz="2000" dirty="0">
                <a:effectLst/>
              </a:rPr>
              <a:t>1- الدليل الشرعي: هو كل ما يصدر من الشارع مما له دلالة على الحكم‏</a:t>
            </a:r>
            <a:br>
              <a:rPr lang="fa-IR" sz="2000" dirty="0">
                <a:effectLst/>
              </a:rPr>
            </a:br>
            <a:r>
              <a:rPr lang="fa-IR" sz="2000" dirty="0">
                <a:effectLst/>
              </a:rPr>
              <a:t>مثال:</a:t>
            </a:r>
            <a:br>
              <a:rPr lang="fa-IR" sz="2000" dirty="0">
                <a:effectLst/>
              </a:rPr>
            </a:br>
            <a:r>
              <a:rPr lang="fa-IR" sz="2000" dirty="0"/>
              <a:t/>
            </a:r>
            <a:br>
              <a:rPr lang="fa-IR" sz="2000" dirty="0"/>
            </a:br>
            <a:r>
              <a:rPr lang="fa-IR" sz="2000" dirty="0">
                <a:effectLst/>
              </a:rPr>
              <a:t>كلام الله سبحانه، و كلام المعصوم (عليه السلام).</a:t>
            </a:r>
            <a:br>
              <a:rPr lang="fa-IR" sz="2000" dirty="0">
                <a:effectLst/>
              </a:rPr>
            </a:br>
            <a:r>
              <a:rPr lang="fa-IR" sz="2000" dirty="0"/>
              <a:t/>
            </a:r>
            <a:br>
              <a:rPr lang="fa-IR" sz="2000" dirty="0"/>
            </a:br>
            <a:r>
              <a:rPr lang="fa-IR" sz="2000" dirty="0">
                <a:effectLst/>
              </a:rPr>
              <a:t>2- الدليل العقلي: هو القضايا التي يدركها العقل و يمكن أن يستنبط منها حكم شرعي.</a:t>
            </a:r>
            <a:br>
              <a:rPr lang="fa-IR" sz="2000" dirty="0">
                <a:effectLst/>
              </a:rPr>
            </a:br>
            <a:r>
              <a:rPr lang="fa-IR" sz="2000" dirty="0"/>
              <a:t/>
            </a:r>
            <a:br>
              <a:rPr lang="fa-IR" sz="2000" dirty="0"/>
            </a:br>
            <a:r>
              <a:rPr lang="fa-IR" sz="2000" dirty="0">
                <a:effectLst/>
              </a:rPr>
              <a:t>مثال:</a:t>
            </a:r>
            <a:br>
              <a:rPr lang="fa-IR" sz="2000" dirty="0">
                <a:effectLst/>
              </a:rPr>
            </a:br>
            <a:r>
              <a:rPr lang="fa-IR" sz="2000" dirty="0"/>
              <a:t/>
            </a:r>
            <a:br>
              <a:rPr lang="fa-IR" sz="2000" dirty="0"/>
            </a:br>
            <a:r>
              <a:rPr lang="fa-IR" sz="2000" dirty="0">
                <a:effectLst/>
              </a:rPr>
              <a:t>القضية العقلية القائلة بأن: إيجاب شي‏ء يستلزم إيجاب مقدمته‏</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أنواع الدليل الشرعي:</a:t>
            </a:r>
            <a:br>
              <a:rPr lang="fa-IR" sz="2000" dirty="0">
                <a:effectLst/>
              </a:rPr>
            </a:br>
            <a:r>
              <a:rPr lang="fa-IR" sz="2000" dirty="0"/>
              <a:t/>
            </a:r>
            <a:br>
              <a:rPr lang="fa-IR" sz="2000" dirty="0"/>
            </a:br>
            <a:r>
              <a:rPr lang="fa-IR" sz="2000" dirty="0">
                <a:effectLst/>
              </a:rPr>
              <a:t>أ- الدليل الشرعي اللفظي: هو كلام المعصوم كتاباً أو سنة.</a:t>
            </a:r>
            <a:br>
              <a:rPr lang="fa-IR" sz="2000" dirty="0">
                <a:effectLst/>
              </a:rPr>
            </a:br>
            <a:r>
              <a:rPr lang="fa-IR" sz="2000" dirty="0"/>
              <a:t/>
            </a:r>
            <a:br>
              <a:rPr lang="fa-IR" sz="2000" dirty="0"/>
            </a:br>
            <a:r>
              <a:rPr lang="fa-IR" sz="2000" dirty="0">
                <a:effectLst/>
              </a:rPr>
              <a:t>ب- الدليل الشرعي غير اللفظي: هو فعل المعصوم و تقريره.</a:t>
            </a:r>
            <a:br>
              <a:rPr lang="fa-IR" sz="2000" dirty="0">
                <a:effectLst/>
              </a:rPr>
            </a:br>
            <a:r>
              <a:rPr lang="fa-IR" sz="2000" dirty="0"/>
              <a:t/>
            </a:r>
            <a:br>
              <a:rPr lang="fa-IR" sz="2000" dirty="0"/>
            </a:br>
            <a:r>
              <a:rPr lang="fa-IR" sz="2000" dirty="0">
                <a:effectLst/>
              </a:rPr>
              <a:t>فعل المعصوم: هو تصرف مستقل.</a:t>
            </a:r>
            <a:br>
              <a:rPr lang="fa-IR" sz="2000" dirty="0">
                <a:effectLst/>
              </a:rPr>
            </a:br>
            <a:r>
              <a:rPr lang="fa-IR" sz="2000" dirty="0"/>
              <a:t/>
            </a:r>
            <a:br>
              <a:rPr lang="fa-IR" sz="2000" dirty="0"/>
            </a:br>
            <a:r>
              <a:rPr lang="fa-IR" sz="2000" dirty="0">
                <a:effectLst/>
              </a:rPr>
              <a:t>تقرير المعصوم: هو موقف إمضائي تجاه سلوك معين.</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11688"/>
          </a:xfrm>
        </p:spPr>
        <p:txBody>
          <a:bodyPr>
            <a:normAutofit fontScale="90000"/>
          </a:bodyPr>
          <a:lstStyle/>
          <a:p>
            <a:r>
              <a:rPr lang="fa-IR" sz="2000" dirty="0">
                <a:effectLst/>
              </a:rPr>
              <a:t>بعض المبادئ و القواعد العامة في الأدلة المحرزة</a:t>
            </a:r>
            <a:br>
              <a:rPr lang="fa-IR" sz="2000" dirty="0">
                <a:effectLst/>
              </a:rPr>
            </a:br>
            <a:r>
              <a:rPr lang="fa-IR" sz="2000" dirty="0"/>
              <a:t/>
            </a:r>
            <a:br>
              <a:rPr lang="fa-IR" sz="2000" dirty="0"/>
            </a:br>
            <a:r>
              <a:rPr lang="fa-IR" sz="2000" dirty="0">
                <a:effectLst/>
              </a:rPr>
              <a:t>الأصل عند الشك في الحجية:</a:t>
            </a:r>
            <a:br>
              <a:rPr lang="fa-IR" sz="2000" dirty="0">
                <a:effectLst/>
              </a:rPr>
            </a:br>
            <a:r>
              <a:rPr lang="fa-IR" sz="2000" dirty="0"/>
              <a:t/>
            </a:r>
            <a:br>
              <a:rPr lang="fa-IR" sz="2000" dirty="0"/>
            </a:br>
            <a:r>
              <a:rPr lang="fa-IR" sz="2000" dirty="0">
                <a:effectLst/>
              </a:rPr>
              <a:t>الأصل عند الشك في الحجية هو عدم الحجية، بمعنى أن الأصل نفوذ الحالة المفترضة- لو لا تلك الأمارة- من منجزية أو معذرية توجد هنا حالتان للأمارة:</a:t>
            </a:r>
            <a:br>
              <a:rPr lang="fa-IR" sz="2000" dirty="0">
                <a:effectLst/>
              </a:rPr>
            </a:br>
            <a:r>
              <a:rPr lang="fa-IR" sz="2000" dirty="0"/>
              <a:t/>
            </a:r>
            <a:br>
              <a:rPr lang="fa-IR" sz="2000" dirty="0"/>
            </a:br>
            <a:r>
              <a:rPr lang="fa-IR" sz="2000" dirty="0">
                <a:effectLst/>
              </a:rPr>
              <a:t>. أ- الأمارة النافية للتكليف:</a:t>
            </a:r>
            <a:br>
              <a:rPr lang="fa-IR" sz="2000" dirty="0">
                <a:effectLst/>
              </a:rPr>
            </a:br>
            <a:r>
              <a:rPr lang="fa-IR" sz="2000" dirty="0"/>
              <a:t/>
            </a:r>
            <a:br>
              <a:rPr lang="fa-IR" sz="2000" dirty="0"/>
            </a:br>
            <a:r>
              <a:rPr lang="fa-IR" sz="2000" dirty="0">
                <a:effectLst/>
              </a:rPr>
              <a:t>منجزية الاحتمال للتكليف الواقعي تكون قائمة بحكم العقل ما لم نحرز جعل الحجية للأمارة التي تكون معذرة، و جعل الحجية يعني إذن الشارع في ترك التحفظ تجاه التكليف المشكوك.</a:t>
            </a:r>
            <a:br>
              <a:rPr lang="fa-IR" sz="2000" dirty="0">
                <a:effectLst/>
              </a:rPr>
            </a:br>
            <a:r>
              <a:rPr lang="fa-IR" sz="2000" dirty="0"/>
              <a:t/>
            </a:r>
            <a:br>
              <a:rPr lang="fa-IR" sz="2000" dirty="0"/>
            </a:br>
            <a:r>
              <a:rPr lang="fa-IR" sz="2000" dirty="0">
                <a:effectLst/>
              </a:rPr>
              <a:t>ب- الأمارة المثبتة للتكليف:</a:t>
            </a:r>
            <a:br>
              <a:rPr lang="fa-IR" sz="2000" dirty="0">
                <a:effectLst/>
              </a:rPr>
            </a:br>
            <a:r>
              <a:rPr lang="fa-IR" sz="2000" dirty="0"/>
              <a:t/>
            </a:r>
            <a:br>
              <a:rPr lang="fa-IR" sz="2000" dirty="0"/>
            </a:br>
            <a:r>
              <a:rPr lang="fa-IR" sz="2000" dirty="0">
                <a:effectLst/>
              </a:rPr>
              <a:t>إذا كان لدينا أصل معذر كأصالة الحل فلا نستطيع رفع اليد عنها ما لم نحرز جعل الحجية للأمارة التي تكون منجزة.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effectLst/>
              </a:rPr>
              <a:t>مقدار ما يثبت بالأدلة المحرزة:</a:t>
            </a:r>
            <a:br>
              <a:rPr lang="fa-IR" sz="2000" dirty="0">
                <a:effectLst/>
              </a:rPr>
            </a:br>
            <a:r>
              <a:rPr lang="fa-IR" sz="2000" dirty="0"/>
              <a:t/>
            </a:r>
            <a:br>
              <a:rPr lang="fa-IR" sz="2000" dirty="0"/>
            </a:br>
            <a:r>
              <a:rPr lang="fa-IR" sz="2000" dirty="0">
                <a:effectLst/>
              </a:rPr>
              <a:t>مداليل الدليل المحرز:</a:t>
            </a:r>
            <a:br>
              <a:rPr lang="fa-IR" sz="2000" dirty="0">
                <a:effectLst/>
              </a:rPr>
            </a:br>
            <a:r>
              <a:rPr lang="fa-IR" sz="2000" dirty="0"/>
              <a:t/>
            </a:r>
            <a:br>
              <a:rPr lang="fa-IR" sz="2000" dirty="0"/>
            </a:br>
            <a:r>
              <a:rPr lang="fa-IR" sz="2000" dirty="0">
                <a:effectLst/>
              </a:rPr>
              <a:t>1- المدلول المطابقي.</a:t>
            </a:r>
            <a:br>
              <a:rPr lang="fa-IR" sz="2000" dirty="0">
                <a:effectLst/>
              </a:rPr>
            </a:br>
            <a:r>
              <a:rPr lang="fa-IR" sz="2000" dirty="0"/>
              <a:t/>
            </a:r>
            <a:br>
              <a:rPr lang="fa-IR" sz="2000" dirty="0"/>
            </a:br>
            <a:r>
              <a:rPr lang="fa-IR" sz="2000" dirty="0">
                <a:effectLst/>
              </a:rPr>
              <a:t>2- المدلول الالتزامي.</a:t>
            </a:r>
            <a:br>
              <a:rPr lang="fa-IR" sz="2000" dirty="0">
                <a:effectLst/>
              </a:rPr>
            </a:br>
            <a:r>
              <a:rPr lang="fa-IR" sz="2000" dirty="0"/>
              <a:t/>
            </a:r>
            <a:br>
              <a:rPr lang="fa-IR" sz="2000" dirty="0"/>
            </a:br>
            <a:r>
              <a:rPr lang="fa-IR" sz="2000" dirty="0">
                <a:effectLst/>
              </a:rPr>
              <a:t>1- المدلول المطابقي:</a:t>
            </a:r>
            <a:br>
              <a:rPr lang="fa-IR" sz="2000" dirty="0">
                <a:effectLst/>
              </a:rPr>
            </a:br>
            <a:r>
              <a:rPr lang="fa-IR" sz="2000" dirty="0"/>
              <a:t/>
            </a:r>
            <a:br>
              <a:rPr lang="fa-IR" sz="2000" dirty="0"/>
            </a:br>
            <a:r>
              <a:rPr lang="fa-IR" sz="2000" dirty="0">
                <a:effectLst/>
              </a:rPr>
              <a:t>إذا كان الدليل المحرز حجة يثبت مدلوله المطابقي.</a:t>
            </a:r>
            <a:br>
              <a:rPr lang="fa-IR" sz="2000" dirty="0">
                <a:effectLst/>
              </a:rPr>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solidFill>
                  <a:srgbClr val="FF0000"/>
                </a:solidFill>
              </a:rPr>
              <a:t>رأي الشهيد</a:t>
            </a:r>
            <a:r>
              <a:rPr lang="fa-IR" sz="2000" dirty="0"/>
              <a:t>:</a:t>
            </a:r>
            <a:br>
              <a:rPr lang="fa-IR" sz="2000" dirty="0"/>
            </a:br>
            <a:r>
              <a:rPr lang="fa-IR" sz="2000" dirty="0" smtClean="0"/>
              <a:t/>
            </a:r>
            <a:br>
              <a:rPr lang="fa-IR" sz="2000" dirty="0" smtClean="0"/>
            </a:br>
            <a:r>
              <a:rPr lang="fa-IR" sz="2000" dirty="0"/>
              <a:t>موضوع علم الأصول: هو كل ما يُتَرَقَّب أن يكون دليلًا و عنصراً مشتركاً في عملية </a:t>
            </a:r>
            <a:r>
              <a:rPr lang="fa-IR" sz="2000" dirty="0" smtClean="0"/>
              <a:t>الاستنباط</a:t>
            </a:r>
            <a:br>
              <a:rPr lang="fa-IR" sz="2000" dirty="0" smtClean="0"/>
            </a:br>
            <a:r>
              <a:rPr lang="fa-IR" sz="2000" dirty="0"/>
              <a:t/>
            </a:r>
            <a:br>
              <a:rPr lang="fa-IR" sz="2000" dirty="0"/>
            </a:br>
            <a:r>
              <a:rPr lang="fa-IR" sz="2000" dirty="0"/>
              <a:t>موضوع علم الأصول: هو الأدلة المشتركة في الاستدلال الفقهي.</a:t>
            </a:r>
            <a:br>
              <a:rPr lang="fa-IR" sz="2000" dirty="0"/>
            </a:br>
            <a:r>
              <a:rPr lang="fa-IR" sz="2000" dirty="0" smtClean="0"/>
              <a:t/>
            </a:r>
            <a:br>
              <a:rPr lang="fa-IR" sz="2000" dirty="0" smtClean="0"/>
            </a:br>
            <a:r>
              <a:rPr lang="fa-IR" sz="2000" dirty="0"/>
              <a:t>و يدور البحث الأصولي حول دليليتها و الاستدلال عليها إثباتاً و نفياً.</a:t>
            </a:r>
            <a:br>
              <a:rPr lang="fa-IR" sz="2000" dirty="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987752"/>
          </a:xfrm>
        </p:spPr>
        <p:txBody>
          <a:bodyPr>
            <a:normAutofit fontScale="90000"/>
          </a:bodyPr>
          <a:lstStyle/>
          <a:p>
            <a:pPr algn="r"/>
            <a:r>
              <a:rPr lang="fa-IR" sz="2000" dirty="0">
                <a:effectLst/>
              </a:rPr>
              <a:t>2- المدلول الالتزامي:</a:t>
            </a:r>
            <a:br>
              <a:rPr lang="fa-IR" sz="2000" dirty="0">
                <a:effectLst/>
              </a:rPr>
            </a:br>
            <a:r>
              <a:rPr lang="fa-IR" sz="2000" dirty="0"/>
              <a:t/>
            </a:r>
            <a:br>
              <a:rPr lang="fa-IR" sz="2000" dirty="0"/>
            </a:br>
            <a:r>
              <a:rPr lang="fa-IR" sz="2000" dirty="0">
                <a:effectLst/>
              </a:rPr>
              <a:t>أ- إذا كان الدليل المحرز قطعياً: تثبت مدلولاته الالتزامية لأنها تكون قطعية كما يثبت المدلول المطابقي.</a:t>
            </a:r>
            <a:br>
              <a:rPr lang="fa-IR" sz="2000" dirty="0">
                <a:effectLst/>
              </a:rPr>
            </a:br>
            <a:r>
              <a:rPr lang="fa-IR" sz="2000" dirty="0"/>
              <a:t/>
            </a:r>
            <a:br>
              <a:rPr lang="fa-IR" sz="2000" dirty="0"/>
            </a:br>
            <a:r>
              <a:rPr lang="fa-IR" sz="2000" dirty="0">
                <a:effectLst/>
              </a:rPr>
              <a:t>ب- إذا كان الدليل ظنياً و ثبتت حجيته: توجد هنا حالتان:</a:t>
            </a:r>
            <a:br>
              <a:rPr lang="fa-IR" sz="2000" dirty="0">
                <a:effectLst/>
              </a:rPr>
            </a:br>
            <a:r>
              <a:rPr lang="fa-IR" sz="2000" dirty="0"/>
              <a:t/>
            </a:r>
            <a:br>
              <a:rPr lang="fa-IR" sz="2000" dirty="0"/>
            </a:br>
            <a:r>
              <a:rPr lang="fa-IR" sz="2000" dirty="0">
                <a:effectLst/>
              </a:rPr>
              <a:t>الحالة الأولى: أن يكون موضوع الحجية صادقاً على الدلالة الالتزامية كصدقه على الدلالة المطابقية: هنا يثبت المدلول الالتزامي</a:t>
            </a:r>
            <a:r>
              <a:rPr lang="fa-IR" sz="2000" dirty="0" smtClean="0">
                <a:effectLst/>
              </a:rPr>
              <a:t>.</a:t>
            </a:r>
            <a:r>
              <a:rPr lang="fa-IR" sz="2000" dirty="0"/>
              <a:t/>
            </a:r>
            <a:br>
              <a:rPr lang="fa-IR" sz="2000" dirty="0"/>
            </a:br>
            <a:r>
              <a:rPr lang="fa-IR" sz="2000" dirty="0">
                <a:effectLst/>
              </a:rPr>
              <a:t>مثال</a:t>
            </a:r>
            <a:r>
              <a:rPr lang="fa-IR" sz="2000" dirty="0" smtClean="0">
                <a:effectLst/>
              </a:rPr>
              <a:t>:</a:t>
            </a:r>
            <a:r>
              <a:rPr lang="fa-IR" sz="2000" dirty="0"/>
              <a:t/>
            </a:r>
            <a:br>
              <a:rPr lang="fa-IR" sz="2000" dirty="0"/>
            </a:br>
            <a:r>
              <a:rPr lang="fa-IR" sz="2000" dirty="0">
                <a:effectLst/>
              </a:rPr>
              <a:t>أن يرد دليل على حجية خبر الثقة، و يقال بأن الإخبار عن شي‏ء إخبار عن لوازمه، فيثبت المدلول الالتزامي لأنه مما أخبر عنه الثقة بالدلالة الالتزامية</a:t>
            </a:r>
            <a:r>
              <a:rPr lang="fa-IR" sz="2000" dirty="0" smtClean="0">
                <a:effectLst/>
              </a:rPr>
              <a:t>.</a:t>
            </a:r>
            <a:r>
              <a:rPr lang="fa-IR" sz="2000" dirty="0"/>
              <a:t/>
            </a:r>
            <a:br>
              <a:rPr lang="fa-IR" sz="2000" dirty="0"/>
            </a:br>
            <a:r>
              <a:rPr lang="fa-IR" sz="2000" dirty="0">
                <a:effectLst/>
              </a:rPr>
              <a:t>الحالة الثانية: أن لا يكون موضوع الحجية صادقاً على الدلالة الالتزامية</a:t>
            </a:r>
            <a:r>
              <a:rPr lang="fa-IR" sz="2000" dirty="0" smtClean="0">
                <a:effectLst/>
              </a:rPr>
              <a:t>.</a:t>
            </a:r>
            <a:r>
              <a:rPr lang="fa-IR" sz="2000" dirty="0"/>
              <a:t/>
            </a:r>
            <a:br>
              <a:rPr lang="fa-IR" sz="2000" dirty="0"/>
            </a:br>
            <a:r>
              <a:rPr lang="fa-IR" sz="2000" dirty="0">
                <a:effectLst/>
              </a:rPr>
              <a:t>مثال</a:t>
            </a:r>
            <a:r>
              <a:rPr lang="fa-IR" sz="2000" dirty="0" smtClean="0">
                <a:effectLst/>
              </a:rPr>
              <a:t>:</a:t>
            </a:r>
            <a:r>
              <a:rPr lang="fa-IR" sz="2000" dirty="0"/>
              <a:t/>
            </a:r>
            <a:br>
              <a:rPr lang="fa-IR" sz="2000" dirty="0"/>
            </a:br>
            <a:r>
              <a:rPr lang="fa-IR" sz="2000" dirty="0">
                <a:effectLst/>
              </a:rPr>
              <a:t>أن يرد دليل على حجية ظهور اللفظ، و الدلالة الالتزامية غير العرفية لهذا الظهور ليست ظهوراً لفظياً فلا تكون حجة لأن الحجية حكم شرعي، و قد تخصص بإحدى الدلالتين دون الأخرى على‏</a:t>
            </a:r>
            <a:br>
              <a:rPr lang="fa-IR" sz="2000" dirty="0">
                <a:effectLst/>
              </a:rPr>
            </a:br>
            <a:r>
              <a:rPr lang="fa-IR" sz="2000" dirty="0"/>
              <a:t/>
            </a:r>
            <a:br>
              <a:rPr lang="fa-IR" sz="2000" dirty="0"/>
            </a:br>
            <a:r>
              <a:rPr lang="fa-IR" sz="2000" dirty="0">
                <a:effectLst/>
              </a:rPr>
              <a:t>الرغم من تلازمهما في الصدق‏</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2000" dirty="0">
                <a:effectLst/>
              </a:rPr>
              <a:t>و يوجد هنا اتجاهان</a:t>
            </a:r>
            <a:r>
              <a:rPr lang="fa-IR" sz="2000" dirty="0" smtClean="0">
                <a:effectLst/>
              </a:rPr>
              <a:t>‏ :</a:t>
            </a:r>
            <a:br>
              <a:rPr lang="fa-IR" sz="2000" dirty="0" smtClean="0">
                <a:effectLst/>
              </a:rPr>
            </a:br>
            <a:r>
              <a:rPr lang="fa-IR" sz="2000" dirty="0">
                <a:effectLst/>
              </a:rPr>
              <a:t/>
            </a:r>
            <a:br>
              <a:rPr lang="fa-IR" sz="2000" dirty="0">
                <a:effectLst/>
              </a:rPr>
            </a:br>
            <a:r>
              <a:rPr lang="fa-IR" sz="2000" dirty="0" smtClean="0">
                <a:effectLst/>
              </a:rPr>
              <a:t>الاتجاه </a:t>
            </a:r>
            <a:r>
              <a:rPr lang="fa-IR" sz="2000" dirty="0">
                <a:effectLst/>
              </a:rPr>
              <a:t>الأول: رأي </a:t>
            </a:r>
            <a:r>
              <a:rPr lang="fa-IR" sz="2000" dirty="0" smtClean="0">
                <a:effectLst/>
              </a:rPr>
              <a:t>المشهور:الأمارة </a:t>
            </a:r>
            <a:r>
              <a:rPr lang="fa-IR" sz="2000" dirty="0">
                <a:effectLst/>
              </a:rPr>
              <a:t>كما يعتبر إثباتها لمدلولها المطابقي حجة، كذلك إثباتها لمدلولها الالتزامي، و لذلك وضعوا قاعدة </a:t>
            </a:r>
            <a:r>
              <a:rPr lang="fa-IR" sz="2000" dirty="0" smtClean="0">
                <a:effectLst/>
              </a:rPr>
              <a:t>هي:مثبتات </a:t>
            </a:r>
            <a:r>
              <a:rPr lang="fa-IR" sz="2000" dirty="0">
                <a:effectLst/>
              </a:rPr>
              <a:t>الأمارات حجة.</a:t>
            </a:r>
            <a:br>
              <a:rPr lang="fa-IR" sz="2000" dirty="0">
                <a:effectLst/>
              </a:rPr>
            </a:br>
            <a:r>
              <a:rPr lang="fa-IR" sz="2000" dirty="0"/>
              <a:t/>
            </a:r>
            <a:br>
              <a:rPr lang="fa-IR" sz="2000" dirty="0"/>
            </a:br>
            <a:r>
              <a:rPr lang="fa-IR" sz="2000" dirty="0">
                <a:effectLst/>
              </a:rPr>
              <a:t>الاتجاه الثاني: رأي السيد </a:t>
            </a:r>
            <a:r>
              <a:rPr lang="fa-IR" sz="2000" dirty="0" smtClean="0">
                <a:effectLst/>
              </a:rPr>
              <a:t>الخوئي:من </a:t>
            </a:r>
            <a:r>
              <a:rPr lang="fa-IR" sz="2000" dirty="0">
                <a:effectLst/>
              </a:rPr>
              <a:t>الممكن ثبوتاً أن الشارع يتعبد المكلف بالمدلول المطابقي من الأمارة فقط أو يتعبده بكل ما تكشف عنه مطابقة و التزاماً، فنحتاج إلى وجود إطلاق في دليل الحجية يقتضي سريان التعبد إلى المداليل الالتزامية</a:t>
            </a:r>
            <a:br>
              <a:rPr lang="fa-IR" sz="2000" dirty="0">
                <a:effectLst/>
              </a:rPr>
            </a:br>
            <a:r>
              <a:rPr lang="fa-IR" sz="2000" dirty="0"/>
              <a:t/>
            </a:r>
            <a:br>
              <a:rPr lang="fa-IR" sz="2000" dirty="0"/>
            </a:br>
            <a:r>
              <a:rPr lang="fa-IR" sz="2000" dirty="0">
                <a:effectLst/>
              </a:rPr>
              <a:t/>
            </a:r>
            <a:br>
              <a:rPr lang="fa-IR" sz="2000" dirty="0">
                <a:effectLst/>
              </a:rPr>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2000" dirty="0">
                <a:solidFill>
                  <a:srgbClr val="FF0000"/>
                </a:solidFill>
                <a:effectLst/>
              </a:rPr>
              <a:t>رأي الشهيد:</a:t>
            </a:r>
            <a:br>
              <a:rPr lang="fa-IR" sz="2000" dirty="0">
                <a:solidFill>
                  <a:srgbClr val="FF0000"/>
                </a:solidFill>
                <a:effectLst/>
              </a:rPr>
            </a:br>
            <a:r>
              <a:rPr lang="fa-IR" sz="2000" dirty="0">
                <a:solidFill>
                  <a:srgbClr val="FF0000"/>
                </a:solidFill>
              </a:rPr>
              <a:t/>
            </a:r>
            <a:br>
              <a:rPr lang="fa-IR" sz="2000" dirty="0">
                <a:solidFill>
                  <a:srgbClr val="FF0000"/>
                </a:solidFill>
              </a:rPr>
            </a:br>
            <a:r>
              <a:rPr lang="fa-IR" sz="2000" dirty="0">
                <a:effectLst/>
              </a:rPr>
              <a:t>أ- في الأمارات: الصحيح هو الاتجاه الأول لأن تمام ملاك حجية الأمارة هو كشفه بدون نظر إلى نوع المُنْكَشف، فنسبة كشف الأمارة إلى المدلول المطابقي و المدلول الالتزامي بدرجة واحدة دائماً، لذلك يعرف من دليل الحجية أن: مثبتات الأمارة كلها حجة.</a:t>
            </a:r>
            <a:br>
              <a:rPr lang="fa-IR" sz="2000" dirty="0">
                <a:effectLst/>
              </a:rPr>
            </a:br>
            <a:r>
              <a:rPr lang="fa-IR" sz="2000" dirty="0"/>
              <a:t/>
            </a:r>
            <a:br>
              <a:rPr lang="fa-IR" sz="2000" dirty="0"/>
            </a:br>
            <a:r>
              <a:rPr lang="fa-IR" sz="2000" dirty="0">
                <a:effectLst/>
              </a:rPr>
              <a:t>ب- في الأصول العملية: الأصول العملية مبنية على ملاحظة نوع المُؤَدَّى، فلا يستفاد من دليلها إسراء التعبد إلى كل اللوازم إلّا بعناية خاصة في لسان الدليل، لذلك قيل إن: الأصول العملية ليست حجة في مثبتاتها أي في مدلولاتها الالتزامية</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2000" dirty="0">
                <a:effectLst/>
              </a:rPr>
              <a:t>تبعية الدلالة الالتزامية للمطابقية:</a:t>
            </a:r>
            <a:br>
              <a:rPr lang="fa-IR" sz="2000" dirty="0">
                <a:effectLst/>
              </a:rPr>
            </a:br>
            <a:r>
              <a:rPr lang="fa-IR" sz="2000" dirty="0"/>
              <a:t/>
            </a:r>
            <a:br>
              <a:rPr lang="fa-IR" sz="2000" dirty="0"/>
            </a:br>
            <a:r>
              <a:rPr lang="fa-IR" sz="2000" dirty="0">
                <a:effectLst/>
              </a:rPr>
              <a:t>توجد حالتان للمدلول الالتزامي:</a:t>
            </a:r>
            <a:br>
              <a:rPr lang="fa-IR" sz="2000" dirty="0">
                <a:effectLst/>
              </a:rPr>
            </a:br>
            <a:r>
              <a:rPr lang="fa-IR" sz="2000" dirty="0"/>
              <a:t/>
            </a:r>
            <a:br>
              <a:rPr lang="fa-IR" sz="2000" dirty="0"/>
            </a:br>
            <a:r>
              <a:rPr lang="fa-IR" sz="2000" dirty="0">
                <a:effectLst/>
              </a:rPr>
              <a:t>الحالة الأولى: المدلول الالتزامي مساو للمدلول </a:t>
            </a:r>
            <a:r>
              <a:rPr lang="fa-IR" sz="2000" dirty="0" smtClean="0">
                <a:effectLst/>
              </a:rPr>
              <a:t>المطابقي:إذا </a:t>
            </a:r>
            <a:r>
              <a:rPr lang="fa-IR" sz="2000" dirty="0">
                <a:effectLst/>
              </a:rPr>
              <a:t>بطل المطابقي بطل الالتزامي، و بذلك تسقط الأمارة بكلا مدلوليها عن الحجية.</a:t>
            </a:r>
            <a:br>
              <a:rPr lang="fa-IR" sz="2000" dirty="0">
                <a:effectLst/>
              </a:rPr>
            </a:br>
            <a:r>
              <a:rPr lang="fa-IR" sz="2000" dirty="0"/>
              <a:t/>
            </a:r>
            <a:br>
              <a:rPr lang="fa-IR" sz="2000" dirty="0"/>
            </a:br>
            <a:r>
              <a:rPr lang="fa-IR" sz="2000" dirty="0">
                <a:effectLst/>
              </a:rPr>
              <a:t>الحالة الثانية: المدلول الالتزامي أعم من المدلول </a:t>
            </a:r>
            <a:r>
              <a:rPr lang="fa-IR" sz="2000" dirty="0" smtClean="0">
                <a:effectLst/>
              </a:rPr>
              <a:t>المطابقي:إذا </a:t>
            </a:r>
            <a:r>
              <a:rPr lang="fa-IR" sz="2000" dirty="0">
                <a:effectLst/>
              </a:rPr>
              <a:t>بطل المطابقي يظل الالتزامي محتملًا.</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تبعية الدلالة الالتزامية للمطابقية:</a:t>
            </a:r>
            <a:br>
              <a:rPr lang="fa-IR" sz="2000" dirty="0">
                <a:effectLst/>
              </a:rPr>
            </a:br>
            <a:r>
              <a:rPr lang="fa-IR" sz="2000" dirty="0"/>
              <a:t/>
            </a:r>
            <a:br>
              <a:rPr lang="fa-IR" sz="2000" dirty="0"/>
            </a:br>
            <a:r>
              <a:rPr lang="fa-IR" sz="2000" dirty="0">
                <a:effectLst/>
              </a:rPr>
              <a:t>توجد حالتان للمدلول الالتزامي:</a:t>
            </a:r>
            <a:br>
              <a:rPr lang="fa-IR" sz="2000" dirty="0">
                <a:effectLst/>
              </a:rPr>
            </a:br>
            <a:r>
              <a:rPr lang="fa-IR" sz="2000" dirty="0"/>
              <a:t/>
            </a:r>
            <a:br>
              <a:rPr lang="fa-IR" sz="2000" dirty="0"/>
            </a:br>
            <a:r>
              <a:rPr lang="fa-IR" sz="2000" dirty="0">
                <a:effectLst/>
              </a:rPr>
              <a:t>الحالة الأولى: المدلول الالتزامي مساو للمدلول المطابقي:</a:t>
            </a:r>
            <a:br>
              <a:rPr lang="fa-IR" sz="2000" dirty="0">
                <a:effectLst/>
              </a:rPr>
            </a:br>
            <a:r>
              <a:rPr lang="fa-IR" sz="2000" dirty="0"/>
              <a:t/>
            </a:r>
            <a:br>
              <a:rPr lang="fa-IR" sz="2000" dirty="0"/>
            </a:br>
            <a:r>
              <a:rPr lang="fa-IR" sz="2000" dirty="0">
                <a:effectLst/>
              </a:rPr>
              <a:t>إذا بطل المطابقي بطل الالتزامي، و بذلك تسقط الأمارة بكلا مدلوليها عن الحجية.</a:t>
            </a:r>
            <a:br>
              <a:rPr lang="fa-IR" sz="2000" dirty="0">
                <a:effectLst/>
              </a:rPr>
            </a:br>
            <a:r>
              <a:rPr lang="fa-IR" sz="2000" dirty="0"/>
              <a:t/>
            </a:r>
            <a:br>
              <a:rPr lang="fa-IR" sz="2000" dirty="0"/>
            </a:br>
            <a:r>
              <a:rPr lang="fa-IR" sz="2000" dirty="0">
                <a:effectLst/>
              </a:rPr>
              <a:t>الحالة الثانية: المدلول الالتزامي أعم من المدلول المطابقي:</a:t>
            </a:r>
            <a:br>
              <a:rPr lang="fa-IR" sz="2000" dirty="0">
                <a:effectLst/>
              </a:rPr>
            </a:br>
            <a:r>
              <a:rPr lang="fa-IR" sz="2000" dirty="0"/>
              <a:t/>
            </a:r>
            <a:br>
              <a:rPr lang="fa-IR" sz="2000" dirty="0"/>
            </a:br>
            <a:r>
              <a:rPr lang="fa-IR" sz="2000" dirty="0">
                <a:effectLst/>
              </a:rPr>
              <a:t>إذا بطل المطابقي يظل الالتزامي محتملًا.</a:t>
            </a:r>
            <a:br>
              <a:rPr lang="fa-IR" sz="2000" dirty="0">
                <a:effectLst/>
              </a:rPr>
            </a:br>
            <a:r>
              <a:rPr lang="fa-IR" sz="2000" dirty="0"/>
              <a:t/>
            </a:r>
            <a:br>
              <a:rPr lang="fa-IR" sz="2000" dirty="0"/>
            </a:br>
            <a:r>
              <a:rPr lang="fa-IR" sz="1800" dirty="0">
                <a:effectLst/>
              </a:rPr>
              <a:t>لأنها ليست كاشفاً تاماً، فدليل حجية الأمارة بمجرد افتراضه الحجية لا يفي لإقامتها مقام القطع الموضوعي‏</a:t>
            </a:r>
            <a:br>
              <a:rPr lang="fa-IR" sz="1800" dirty="0">
                <a:effectLst/>
              </a:rPr>
            </a:br>
            <a:r>
              <a:rPr lang="fa-IR" sz="1800" dirty="0"/>
              <a:t/>
            </a:r>
            <a:br>
              <a:rPr lang="fa-IR" sz="18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r"/>
            <a:r>
              <a:rPr lang="fa-IR" sz="2000" dirty="0">
                <a:effectLst/>
              </a:rPr>
              <a:t>مسألة فقهية</a:t>
            </a:r>
            <a:r>
              <a:rPr lang="fa-IR" sz="2000" dirty="0" smtClean="0">
                <a:effectLst/>
              </a:rPr>
              <a:t>:</a:t>
            </a:r>
            <a:r>
              <a:rPr lang="fa-IR" sz="2000" dirty="0"/>
              <a:t/>
            </a:r>
            <a:br>
              <a:rPr lang="fa-IR" sz="2000" dirty="0"/>
            </a:br>
            <a:r>
              <a:rPr lang="fa-IR" sz="2000" dirty="0">
                <a:effectLst/>
              </a:rPr>
              <a:t>لا يجوز إسناد حكم إلى الشارع بدون علم</a:t>
            </a:r>
            <a:r>
              <a:rPr lang="fa-IR" sz="2000" dirty="0" smtClean="0">
                <a:effectLst/>
              </a:rPr>
              <a:t>.</a:t>
            </a:r>
            <a:br>
              <a:rPr lang="fa-IR" sz="2000" dirty="0" smtClean="0">
                <a:effectLst/>
              </a:rPr>
            </a:br>
            <a:r>
              <a:rPr lang="fa-IR" sz="2000" dirty="0"/>
              <a:t/>
            </a:r>
            <a:br>
              <a:rPr lang="fa-IR" sz="2000" dirty="0"/>
            </a:br>
            <a:r>
              <a:rPr lang="fa-IR" sz="2000" dirty="0">
                <a:effectLst/>
              </a:rPr>
              <a:t>حالة الدليل القطعي</a:t>
            </a:r>
            <a:r>
              <a:rPr lang="fa-IR" sz="2000" dirty="0" smtClean="0">
                <a:effectLst/>
              </a:rPr>
              <a:t>:</a:t>
            </a:r>
            <a:r>
              <a:rPr lang="fa-IR" sz="2000" dirty="0"/>
              <a:t/>
            </a:r>
            <a:br>
              <a:rPr lang="fa-IR" sz="2000" dirty="0"/>
            </a:br>
            <a:r>
              <a:rPr lang="fa-IR" sz="2000" dirty="0">
                <a:effectLst/>
              </a:rPr>
              <a:t>إذا قام على الحكم دليل قطعي فلا شك في جواز إسناده إلى الشارع لأنه إسناد بعلم</a:t>
            </a:r>
            <a:r>
              <a:rPr lang="fa-IR" sz="2000" dirty="0" smtClean="0">
                <a:effectLst/>
              </a:rPr>
              <a:t>.</a:t>
            </a:r>
            <a:br>
              <a:rPr lang="fa-IR" sz="2000" dirty="0" smtClean="0">
                <a:effectLst/>
              </a:rPr>
            </a:br>
            <a:r>
              <a:rPr lang="fa-IR" sz="2000" dirty="0"/>
              <a:t/>
            </a:r>
            <a:br>
              <a:rPr lang="fa-IR" sz="2000" dirty="0"/>
            </a:br>
            <a:r>
              <a:rPr lang="fa-IR" sz="2000" dirty="0">
                <a:effectLst/>
              </a:rPr>
              <a:t>حالة الدليل غير القطعي</a:t>
            </a:r>
            <a:r>
              <a:rPr lang="fa-IR" sz="2000" dirty="0" smtClean="0">
                <a:effectLst/>
              </a:rPr>
              <a:t>:</a:t>
            </a:r>
            <a:r>
              <a:rPr lang="fa-IR" sz="2000" dirty="0"/>
              <a:t/>
            </a:r>
            <a:br>
              <a:rPr lang="fa-IR" sz="2000" dirty="0"/>
            </a:br>
            <a:r>
              <a:rPr lang="fa-IR" sz="2000" dirty="0">
                <a:effectLst/>
              </a:rPr>
              <a:t>سؤال: إذا جعل الشارع الحجية للأمارة فهل يجوز إسناد الحكم إلى الشارع</a:t>
            </a:r>
            <a:r>
              <a:rPr lang="fa-IR" sz="2000" dirty="0" smtClean="0">
                <a:effectLst/>
              </a:rPr>
              <a:t>؟</a:t>
            </a:r>
            <a:br>
              <a:rPr lang="fa-IR" sz="2000" dirty="0" smtClean="0">
                <a:effectLst/>
              </a:rPr>
            </a:br>
            <a:r>
              <a:rPr lang="fa-IR" sz="2000" dirty="0"/>
              <a:t/>
            </a:r>
            <a:br>
              <a:rPr lang="fa-IR" sz="2000" dirty="0"/>
            </a:br>
            <a:r>
              <a:rPr lang="fa-IR" sz="2000" dirty="0" smtClean="0">
                <a:effectLst/>
              </a:rPr>
              <a:t>الجواب:لا </a:t>
            </a:r>
            <a:r>
              <a:rPr lang="fa-IR" sz="2000" dirty="0">
                <a:effectLst/>
              </a:rPr>
              <a:t>ريب في إسناد نفس الحجية و الحكم الظاهري‏</a:t>
            </a:r>
            <a:br>
              <a:rPr lang="fa-IR" sz="2000" dirty="0">
                <a:effectLst/>
              </a:rPr>
            </a:br>
            <a:r>
              <a:rPr lang="fa-IR" sz="2000" dirty="0"/>
              <a:t/>
            </a:r>
            <a:br>
              <a:rPr lang="fa-IR" sz="2000" dirty="0"/>
            </a:br>
            <a:r>
              <a:rPr lang="fa-IR" sz="1800" dirty="0">
                <a:effectLst/>
              </a:rPr>
              <a:t>إلى الشارع لأنه معلوم وجداناً.</a:t>
            </a:r>
            <a:br>
              <a:rPr lang="fa-IR" sz="1800" dirty="0">
                <a:effectLst/>
              </a:rPr>
            </a:br>
            <a:r>
              <a:rPr lang="fa-IR" sz="1800" dirty="0"/>
              <a:t/>
            </a:r>
            <a:br>
              <a:rPr lang="fa-IR" sz="18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سؤال: هل يجوز إسناد الحكم الواقعي الذي تحكي عنه الأمارة إلى الشارع؟</a:t>
            </a:r>
            <a:br>
              <a:rPr lang="fa-IR" sz="2000" dirty="0">
                <a:effectLst/>
              </a:rPr>
            </a:br>
            <a:r>
              <a:rPr lang="fa-IR" sz="2000" dirty="0"/>
              <a:t/>
            </a:r>
            <a:br>
              <a:rPr lang="fa-IR" sz="2000" dirty="0"/>
            </a:br>
            <a:r>
              <a:rPr lang="fa-IR" sz="2000" dirty="0">
                <a:effectLst/>
              </a:rPr>
              <a:t>الجواب:</a:t>
            </a:r>
            <a:br>
              <a:rPr lang="fa-IR" sz="2000" dirty="0">
                <a:effectLst/>
              </a:rPr>
            </a:br>
            <a:r>
              <a:rPr lang="fa-IR" sz="2000" dirty="0"/>
              <a:t/>
            </a:r>
            <a:br>
              <a:rPr lang="fa-IR" sz="2000" dirty="0"/>
            </a:br>
            <a:r>
              <a:rPr lang="fa-IR" sz="2000" dirty="0">
                <a:effectLst/>
              </a:rPr>
              <a:t>1- قد يقال: إن إسناده غير جائز لأنه لا يزال غير معلوم، و جعل الحجية للأمارة لا يبرر الإسناد بدون علم، و إنما يجعلها منجزة و معذرة من الوجهة العملية فقط.</a:t>
            </a:r>
            <a:br>
              <a:rPr lang="fa-IR" sz="2000" dirty="0">
                <a:effectLst/>
              </a:rPr>
            </a:br>
            <a:r>
              <a:rPr lang="fa-IR" sz="2000" dirty="0"/>
              <a:t/>
            </a:r>
            <a:br>
              <a:rPr lang="fa-IR" sz="2000" dirty="0"/>
            </a:br>
            <a:r>
              <a:rPr lang="fa-IR" sz="2000" dirty="0">
                <a:effectLst/>
              </a:rPr>
              <a:t>2- و قد يقال: إن هذا مرتبط بالبحث السابق في قيام الأمارة مقام القطع الموضوعي لأن القطع أخذ موضوعاً لجواز إسناد الحكم إلى الشارع.</a:t>
            </a:r>
            <a:br>
              <a:rPr lang="fa-IR" sz="2000" dirty="0">
                <a:effectLst/>
              </a:rPr>
            </a:br>
            <a:r>
              <a:rPr lang="fa-IR" sz="2000" dirty="0"/>
              <a:t/>
            </a:r>
            <a:br>
              <a:rPr lang="fa-IR" sz="2000" dirty="0"/>
            </a:br>
            <a:r>
              <a:rPr lang="fa-IR" sz="2000" dirty="0">
                <a:effectLst/>
              </a:rPr>
              <a:t>فإذا استفيدت من دليل الحجية العناية الإضافية بتنزيل الأمارة منزلة الكشف التام قامت الأمارة مقام القطع الموضوعي، و ترتب على ذلك جواز إسناد مؤدى الأمارة إلى الشارع و إلّا فلا</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2000" dirty="0">
                <a:effectLst/>
              </a:rPr>
              <a:t>الدليل الشرعي‏</a:t>
            </a:r>
            <a:br>
              <a:rPr lang="fa-IR" sz="2000" dirty="0">
                <a:effectLst/>
              </a:rPr>
            </a:br>
            <a:r>
              <a:rPr lang="fa-IR" sz="2000" dirty="0"/>
              <a:t/>
            </a:r>
            <a:br>
              <a:rPr lang="fa-IR" sz="2000" dirty="0"/>
            </a:br>
            <a:r>
              <a:rPr lang="fa-IR" sz="2000" dirty="0">
                <a:effectLst/>
              </a:rPr>
              <a:t>1- تحديد دلالات الدليل الشرعي.</a:t>
            </a:r>
            <a:br>
              <a:rPr lang="fa-IR" sz="2000" dirty="0">
                <a:effectLst/>
              </a:rPr>
            </a:br>
            <a:r>
              <a:rPr lang="fa-IR" sz="2000" dirty="0"/>
              <a:t/>
            </a:r>
            <a:br>
              <a:rPr lang="fa-IR" sz="2000" dirty="0"/>
            </a:br>
            <a:r>
              <a:rPr lang="fa-IR" sz="2000" dirty="0">
                <a:effectLst/>
              </a:rPr>
              <a:t>2- إثبات صغرى الدليل الشرعي.</a:t>
            </a:r>
            <a:br>
              <a:rPr lang="fa-IR" sz="2000" dirty="0">
                <a:effectLst/>
              </a:rPr>
            </a:br>
            <a:r>
              <a:rPr lang="fa-IR" sz="2000" dirty="0"/>
              <a:t/>
            </a:r>
            <a:br>
              <a:rPr lang="fa-IR" sz="2000" dirty="0"/>
            </a:br>
            <a:r>
              <a:rPr lang="fa-IR" sz="2000" dirty="0">
                <a:effectLst/>
              </a:rPr>
              <a:t>3- إثبات حجيّة الدلالة في الدليل الشرعي.</a:t>
            </a:r>
            <a:br>
              <a:rPr lang="fa-IR" sz="2000" dirty="0">
                <a:effectLst/>
              </a:rPr>
            </a:br>
            <a:r>
              <a:rPr lang="fa-IR" sz="2000" dirty="0"/>
              <a:t/>
            </a:r>
            <a:br>
              <a:rPr lang="fa-IR" sz="2000" dirty="0"/>
            </a:br>
            <a:r>
              <a:rPr lang="fa-IR" sz="2000" dirty="0">
                <a:effectLst/>
              </a:rPr>
              <a:t>تحديد دلالات الدليل الشرعي‏</a:t>
            </a:r>
            <a:br>
              <a:rPr lang="fa-IR" sz="2000" dirty="0">
                <a:effectLst/>
              </a:rPr>
            </a:br>
            <a:r>
              <a:rPr lang="fa-IR" sz="2000" dirty="0"/>
              <a:t/>
            </a:r>
            <a:br>
              <a:rPr lang="fa-IR" sz="2000" dirty="0"/>
            </a:br>
            <a:r>
              <a:rPr lang="fa-IR" sz="2000" dirty="0">
                <a:effectLst/>
              </a:rPr>
              <a:t>1- الدليل الشرعي اللفظي.</a:t>
            </a:r>
            <a:br>
              <a:rPr lang="fa-IR" sz="2000" dirty="0">
                <a:effectLst/>
              </a:rPr>
            </a:br>
            <a:r>
              <a:rPr lang="fa-IR" sz="2000" dirty="0"/>
              <a:t/>
            </a:r>
            <a:br>
              <a:rPr lang="fa-IR" sz="2000" dirty="0"/>
            </a:br>
            <a:r>
              <a:rPr lang="fa-IR" sz="2000" dirty="0">
                <a:effectLst/>
              </a:rPr>
              <a:t>2- الدليل الشرعي غير اللفظي.</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827512"/>
          </a:xfrm>
        </p:spPr>
        <p:txBody>
          <a:bodyPr>
            <a:normAutofit/>
          </a:bodyPr>
          <a:lstStyle/>
          <a:p>
            <a:r>
              <a:rPr lang="fa-IR" sz="2000" dirty="0">
                <a:effectLst/>
              </a:rPr>
              <a:t>1- الدليل الشرعي اللفظي</a:t>
            </a:r>
            <a:r>
              <a:rPr lang="fa-IR" sz="2000" dirty="0" smtClean="0">
                <a:effectLst/>
              </a:rPr>
              <a:t>‏</a:t>
            </a:r>
            <a:r>
              <a:rPr lang="fa-IR" sz="2000" dirty="0"/>
              <a:t/>
            </a:r>
            <a:br>
              <a:rPr lang="fa-IR" sz="2000" dirty="0"/>
            </a:br>
            <a:r>
              <a:rPr lang="fa-IR" sz="2000" dirty="0">
                <a:effectLst/>
              </a:rPr>
              <a:t>تمهيد</a:t>
            </a:r>
            <a:br>
              <a:rPr lang="fa-IR" sz="2000" dirty="0">
                <a:effectLst/>
              </a:rPr>
            </a:br>
            <a:r>
              <a:rPr lang="fa-IR" sz="2000" dirty="0"/>
              <a:t/>
            </a:r>
            <a:br>
              <a:rPr lang="fa-IR" sz="2000" dirty="0"/>
            </a:br>
            <a:r>
              <a:rPr lang="fa-IR" sz="2000" dirty="0">
                <a:effectLst/>
              </a:rPr>
              <a:t>الدليل الشرعي اللفظي يتمثل في ألفاظ يحكمها نظام اللغة، لذلك نبحث عن العلاقات اللغوية بين الألفاظ و المعاني، و نصنِّف اللغة بالصورة التي تساعد على ممارسة الدليل اللفظي و التمييز بين درجات الظهور اللفظي.</a:t>
            </a:r>
            <a:br>
              <a:rPr lang="fa-IR" sz="2000" dirty="0">
                <a:effectLst/>
              </a:rPr>
            </a:br>
            <a:r>
              <a:rPr lang="fa-IR" sz="2000" dirty="0"/>
              <a:t/>
            </a:r>
            <a:br>
              <a:rPr lang="fa-IR" sz="2000" dirty="0"/>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339679"/>
          </a:xfrm>
        </p:spPr>
        <p:txBody>
          <a:bodyPr>
            <a:normAutofit fontScale="90000"/>
          </a:bodyPr>
          <a:lstStyle/>
          <a:p>
            <a:r>
              <a:rPr lang="fa-IR" sz="3100" dirty="0" smtClean="0"/>
              <a:t>تا بحث ظهور تصوری و تصدیقی </a:t>
            </a:r>
            <a:br>
              <a:rPr lang="fa-IR" sz="3100" dirty="0" smtClean="0"/>
            </a:br>
            <a:r>
              <a:rPr lang="fa-IR" sz="3100" dirty="0" smtClean="0"/>
              <a:t>ص48</a:t>
            </a:r>
            <a:br>
              <a:rPr lang="fa-IR" sz="3100" dirty="0" smtClean="0"/>
            </a:br>
            <a:r>
              <a:rPr lang="fa-IR" sz="2000" dirty="0" smtClean="0"/>
              <a:t>کتاب دروس فی علم الاصول</a:t>
            </a:r>
            <a:br>
              <a:rPr lang="fa-IR" sz="2000" dirty="0" smtClean="0"/>
            </a:br>
            <a:r>
              <a:rPr lang="fa-IR" sz="2000" dirty="0" smtClean="0"/>
              <a:t>سومین کتاب بعد از دروس فی الکفایه</a:t>
            </a:r>
            <a:br>
              <a:rPr lang="fa-IR" sz="2000" dirty="0" smtClean="0"/>
            </a:br>
            <a:r>
              <a:rPr lang="fa-IR" sz="2000" dirty="0" smtClean="0"/>
              <a:t>(</a:t>
            </a:r>
            <a:r>
              <a:rPr lang="fa-IR" sz="2000" dirty="0">
                <a:effectLst/>
              </a:rPr>
              <a:t>نام كتاب: دروس في علم الأصول( خلاصة الحلقة الثانية</a:t>
            </a:r>
            <a:r>
              <a:rPr lang="fa-IR" sz="2000" dirty="0" smtClean="0">
                <a:effectLst/>
              </a:rPr>
              <a:t>)</a:t>
            </a:r>
            <a:r>
              <a:rPr lang="fa-IR" sz="2000" dirty="0"/>
              <a:t/>
            </a:r>
            <a:br>
              <a:rPr lang="fa-IR" sz="2000" dirty="0"/>
            </a:br>
            <a:r>
              <a:rPr lang="fa-IR" sz="2000" dirty="0">
                <a:effectLst/>
              </a:rPr>
              <a:t>نوع كتاب: تلخيص حلقه ثانيه</a:t>
            </a:r>
            <a:r>
              <a:rPr lang="fa-IR" sz="2000" dirty="0" smtClean="0">
                <a:effectLst/>
              </a:rPr>
              <a:t>‏</a:t>
            </a:r>
            <a:r>
              <a:rPr lang="fa-IR" sz="2000" dirty="0"/>
              <a:t/>
            </a:r>
            <a:br>
              <a:rPr lang="fa-IR" sz="2000" dirty="0"/>
            </a:br>
            <a:r>
              <a:rPr lang="fa-IR" sz="2000" dirty="0">
                <a:effectLst/>
              </a:rPr>
              <a:t>جلد: </a:t>
            </a:r>
            <a:r>
              <a:rPr lang="fa-IR" sz="2000" dirty="0" smtClean="0">
                <a:effectLst/>
              </a:rPr>
              <a:t>2</a:t>
            </a:r>
            <a:r>
              <a:rPr lang="fa-IR" sz="2000" dirty="0"/>
              <a:t/>
            </a:r>
            <a:br>
              <a:rPr lang="fa-IR" sz="2000" dirty="0"/>
            </a:br>
            <a:r>
              <a:rPr lang="fa-IR" sz="2000" dirty="0">
                <a:effectLst/>
              </a:rPr>
              <a:t>پديدآور: اشكنانى، محمد حسين</a:t>
            </a:r>
            <a:r>
              <a:rPr lang="fa-IR" sz="2000" dirty="0" smtClean="0">
                <a:effectLst/>
              </a:rPr>
              <a:t>‏</a:t>
            </a:r>
            <a:r>
              <a:rPr lang="fa-IR" sz="2000" dirty="0"/>
              <a:t/>
            </a:r>
            <a:br>
              <a:rPr lang="fa-IR" sz="2000" dirty="0"/>
            </a:br>
            <a:r>
              <a:rPr lang="fa-IR" sz="2000" dirty="0">
                <a:effectLst/>
              </a:rPr>
              <a:t>عنوان پديدآور: خلاصه كننده</a:t>
            </a:r>
            <a:r>
              <a:rPr lang="fa-IR" sz="2000" dirty="0" smtClean="0">
                <a:effectLst/>
              </a:rPr>
              <a:t>‏</a:t>
            </a:r>
            <a:r>
              <a:rPr lang="fa-IR" sz="2000" dirty="0"/>
              <a:t/>
            </a:r>
            <a:br>
              <a:rPr lang="fa-IR" sz="2000" dirty="0"/>
            </a:br>
            <a:r>
              <a:rPr lang="fa-IR" sz="2000" dirty="0">
                <a:effectLst/>
              </a:rPr>
              <a:t>زبان: عربى</a:t>
            </a:r>
            <a:r>
              <a:rPr lang="fa-IR" sz="2000" dirty="0" smtClean="0">
                <a:effectLst/>
              </a:rPr>
              <a:t>‏</a:t>
            </a:r>
            <a:r>
              <a:rPr lang="fa-IR" sz="2000" dirty="0"/>
              <a:t/>
            </a:r>
            <a:br>
              <a:rPr lang="fa-IR" sz="2000" dirty="0"/>
            </a:br>
            <a:r>
              <a:rPr lang="fa-IR" sz="2000" dirty="0">
                <a:effectLst/>
              </a:rPr>
              <a:t>موضوع: اصولي‏[ تاريخچه اصول فقه- امارات و حجج- ملازمات عقليه- تعارض ادله و امارات‏</a:t>
            </a:r>
            <a:r>
              <a:rPr lang="fa-IR" sz="2000" dirty="0" smtClean="0">
                <a:effectLst/>
              </a:rPr>
              <a:t>]</a:t>
            </a:r>
            <a:r>
              <a:rPr lang="fa-IR" sz="2000" dirty="0"/>
              <a:t/>
            </a:r>
            <a:br>
              <a:rPr lang="fa-IR" sz="2000" dirty="0"/>
            </a:br>
            <a:r>
              <a:rPr lang="fa-IR" sz="2000" dirty="0">
                <a:effectLst/>
              </a:rPr>
              <a:t>ناشر: محمد حسين اشكناني</a:t>
            </a:r>
            <a:r>
              <a:rPr lang="fa-IR" sz="2000" dirty="0" smtClean="0">
                <a:effectLst/>
              </a:rPr>
              <a:t>‏</a:t>
            </a:r>
            <a:r>
              <a:rPr lang="fa-IR" sz="2000" dirty="0"/>
              <a:t/>
            </a:r>
            <a:br>
              <a:rPr lang="fa-IR" sz="2000" dirty="0"/>
            </a:br>
            <a:r>
              <a:rPr lang="fa-IR" sz="2000" dirty="0">
                <a:effectLst/>
              </a:rPr>
              <a:t>مكان چاپ: قم‏</a:t>
            </a:r>
            <a:br>
              <a:rPr lang="fa-IR" sz="2000" dirty="0">
                <a:effectLst/>
              </a:rPr>
            </a:br>
            <a:r>
              <a:rPr lang="fa-IR" sz="2000" dirty="0"/>
              <a:t/>
            </a:r>
            <a:br>
              <a:rPr lang="fa-IR" sz="2000" dirty="0"/>
            </a:br>
            <a:r>
              <a:rPr lang="fa-IR" sz="2000" dirty="0">
                <a:effectLst/>
              </a:rPr>
              <a:t>نوبت چاپ: اول‏</a:t>
            </a:r>
            <a:br>
              <a:rPr lang="fa-IR" sz="2000" dirty="0">
                <a:effectLst/>
              </a:rPr>
            </a:br>
            <a:endParaRPr lang="fa-IR" sz="2000" dirty="0"/>
          </a:p>
        </p:txBody>
      </p:sp>
    </p:spTree>
    <p:extLst>
      <p:ext uri="{BB962C8B-B14F-4D97-AF65-F5344CB8AC3E}">
        <p14:creationId xmlns:p14="http://schemas.microsoft.com/office/powerpoint/2010/main" val="483530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5904655"/>
          </a:xfrm>
        </p:spPr>
        <p:txBody>
          <a:bodyPr>
            <a:normAutofit/>
          </a:bodyPr>
          <a:lstStyle/>
          <a:p>
            <a:r>
              <a:rPr lang="fa-IR" sz="2000" dirty="0"/>
              <a:t>فائدة علم الأصول:</a:t>
            </a:r>
            <a:br>
              <a:rPr lang="fa-IR" sz="2000" dirty="0"/>
            </a:br>
            <a:r>
              <a:rPr lang="fa-IR" sz="2000" dirty="0" smtClean="0"/>
              <a:t/>
            </a:r>
            <a:br>
              <a:rPr lang="fa-IR" sz="2000" dirty="0" smtClean="0"/>
            </a:br>
            <a:r>
              <a:rPr lang="fa-IR" sz="2000" dirty="0"/>
              <a:t>1- علم الأصول هو منطق الفقه:</a:t>
            </a:r>
            <a:br>
              <a:rPr lang="fa-IR" sz="2000" dirty="0"/>
            </a:br>
            <a:r>
              <a:rPr lang="fa-IR" sz="2000" dirty="0" smtClean="0"/>
              <a:t/>
            </a:r>
            <a:br>
              <a:rPr lang="fa-IR" sz="2000" dirty="0" smtClean="0"/>
            </a:br>
            <a:r>
              <a:rPr lang="fa-IR" sz="2000" dirty="0"/>
              <a:t>كما أن علم المنطق يزود الاستدلال بوجه عام بالعناصر المشتركة التي لا تختص بأي باب من أبواب التفكير، كذلك فإن علم الأصول يزود الاستدلال الفقهي خاصة بالعناصر المشتركة التي لا تختص بأي باب من أبواب الفقه.</a:t>
            </a:r>
            <a:br>
              <a:rPr lang="fa-IR" sz="2000" dirty="0"/>
            </a:br>
            <a:r>
              <a:rPr lang="fa-IR" sz="2000" dirty="0" smtClean="0"/>
              <a:t/>
            </a:r>
            <a:br>
              <a:rPr lang="fa-IR" sz="2000" dirty="0" smtClean="0"/>
            </a:br>
            <a:r>
              <a:rPr lang="fa-IR" sz="2000" dirty="0"/>
              <a:t>2- يعتمد الفقيه على نمطين من المقدمات في الاستدلال على كل مسألة فقهية:</a:t>
            </a:r>
            <a:br>
              <a:rPr lang="fa-IR" sz="2000" dirty="0"/>
            </a:br>
            <a:r>
              <a:rPr lang="fa-IR" sz="2000" dirty="0" smtClean="0"/>
              <a:t/>
            </a:r>
            <a:br>
              <a:rPr lang="fa-IR" sz="2000" dirty="0" smtClean="0"/>
            </a:br>
            <a:r>
              <a:rPr lang="fa-IR" sz="1600" dirty="0" smtClean="0"/>
              <a:t/>
            </a:r>
            <a:br>
              <a:rPr lang="fa-IR" sz="1600" dirty="0" smtClean="0"/>
            </a:br>
            <a:r>
              <a:rPr lang="fa-IR" sz="1800" dirty="0" smtClean="0"/>
              <a:t/>
            </a:r>
            <a:br>
              <a:rPr lang="fa-IR" sz="1800" dirty="0" smtClean="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4896544"/>
          </a:xfrm>
        </p:spPr>
        <p:txBody>
          <a:bodyPr>
            <a:normAutofit/>
          </a:bodyPr>
          <a:lstStyle/>
          <a:p>
            <a:r>
              <a:rPr lang="fa-IR" sz="2000" dirty="0" smtClean="0"/>
              <a:t>أ- العناصر الخاصة:</a:t>
            </a:r>
            <a:br>
              <a:rPr lang="fa-IR" sz="2000" dirty="0" smtClean="0"/>
            </a:br>
            <a:r>
              <a:rPr lang="fa-IR" sz="2000" dirty="0" smtClean="0"/>
              <a:t/>
            </a:r>
            <a:br>
              <a:rPr lang="fa-IR" sz="2000" dirty="0" smtClean="0"/>
            </a:br>
            <a:r>
              <a:rPr lang="fa-IR" sz="2000" dirty="0" smtClean="0"/>
              <a:t>كالرواية التي في حكم هذه المسألة و ظهورها في إثبات‏</a:t>
            </a:r>
            <a:br>
              <a:rPr lang="fa-IR" sz="2000" dirty="0" smtClean="0"/>
            </a:br>
            <a:r>
              <a:rPr lang="fa-IR" sz="2000" dirty="0" smtClean="0"/>
              <a:t/>
            </a:r>
            <a:br>
              <a:rPr lang="fa-IR" sz="2000" dirty="0" smtClean="0"/>
            </a:br>
            <a:r>
              <a:rPr lang="fa-IR" sz="2000" dirty="0" smtClean="0"/>
              <a:t>الحكم، و عدم وجود معارض لها، و تبحث في نفس تلك المسألة الفقهية.</a:t>
            </a:r>
            <a:br>
              <a:rPr lang="fa-IR" sz="2000" dirty="0" smtClean="0"/>
            </a:br>
            <a:r>
              <a:rPr lang="fa-IR" sz="2000" dirty="0" smtClean="0"/>
              <a:t/>
            </a:r>
            <a:br>
              <a:rPr lang="fa-IR" sz="2000" dirty="0" smtClean="0"/>
            </a:br>
            <a:r>
              <a:rPr lang="fa-IR" sz="2000" dirty="0" smtClean="0"/>
              <a:t>ب- العناصر المشتركة:</a:t>
            </a:r>
            <a:br>
              <a:rPr lang="fa-IR" sz="2000" dirty="0" smtClean="0"/>
            </a:br>
            <a:r>
              <a:rPr lang="fa-IR" sz="2000" dirty="0" smtClean="0"/>
              <a:t/>
            </a:r>
            <a:br>
              <a:rPr lang="fa-IR" sz="2000" dirty="0" smtClean="0"/>
            </a:br>
            <a:r>
              <a:rPr lang="fa-IR" sz="2000" dirty="0" smtClean="0"/>
              <a:t>تدخل في الاستدلال على حكم هذه المسألة، و أحكام‏</a:t>
            </a:r>
            <a:br>
              <a:rPr lang="fa-IR" sz="2000" dirty="0" smtClean="0"/>
            </a:br>
            <a:r>
              <a:rPr lang="fa-IR" sz="1800" dirty="0" smtClean="0"/>
              <a:t>مسائل كثيرة في مختلف أبواب الفقه، و تبحث في علم الأصول.</a:t>
            </a:r>
            <a:br>
              <a:rPr lang="fa-IR" sz="1800" dirty="0" smtClean="0"/>
            </a:br>
            <a:r>
              <a:rPr lang="fa-IR" sz="1600" dirty="0" smtClean="0"/>
              <a:t>مثال: خبر الثقة حجة.</a:t>
            </a:r>
            <a:br>
              <a:rPr lang="fa-IR" sz="1600" dirty="0" smtClean="0"/>
            </a:br>
            <a:r>
              <a:rPr lang="fa-IR" sz="1600" dirty="0" smtClean="0"/>
              <a:t/>
            </a:r>
            <a:br>
              <a:rPr lang="fa-IR" sz="1600" dirty="0" smtClean="0"/>
            </a:br>
            <a:r>
              <a:rPr lang="fa-IR" sz="1600" dirty="0" smtClean="0"/>
              <a:t>ظهور الكلام حجة</a:t>
            </a:r>
            <a:br>
              <a:rPr lang="fa-IR" sz="16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5184575"/>
          </a:xfrm>
        </p:spPr>
        <p:txBody>
          <a:bodyPr>
            <a:normAutofit fontScale="90000"/>
          </a:bodyPr>
          <a:lstStyle/>
          <a:p>
            <a:r>
              <a:rPr lang="fa-IR" sz="2000" dirty="0"/>
              <a:t>الحكم الشرعي و تقسيمه‏</a:t>
            </a:r>
            <a:br>
              <a:rPr lang="fa-IR" sz="2000" dirty="0"/>
            </a:br>
            <a:r>
              <a:rPr lang="fa-IR" sz="2000" dirty="0" smtClean="0"/>
              <a:t/>
            </a:r>
            <a:br>
              <a:rPr lang="fa-IR" sz="2000" dirty="0" smtClean="0"/>
            </a:br>
            <a:r>
              <a:rPr lang="fa-IR" sz="2000" dirty="0"/>
              <a:t>التعريف:</a:t>
            </a:r>
            <a:br>
              <a:rPr lang="fa-IR" sz="2000" dirty="0"/>
            </a:br>
            <a:r>
              <a:rPr lang="fa-IR" sz="2000" dirty="0" smtClean="0"/>
              <a:t/>
            </a:r>
            <a:br>
              <a:rPr lang="fa-IR" sz="2000" dirty="0" smtClean="0"/>
            </a:br>
            <a:r>
              <a:rPr lang="fa-IR" sz="2000" dirty="0"/>
              <a:t>الحكم الشرعي: هو التشريع الصادر من الله تعالى لتنظيم حياة الإنسان و توجيهه.</a:t>
            </a:r>
            <a:br>
              <a:rPr lang="fa-IR" sz="2000" dirty="0"/>
            </a:br>
            <a:r>
              <a:rPr lang="fa-IR" sz="2000" dirty="0" smtClean="0"/>
              <a:t/>
            </a:r>
            <a:br>
              <a:rPr lang="fa-IR" sz="2000" dirty="0" smtClean="0"/>
            </a:br>
            <a:r>
              <a:rPr lang="fa-IR" sz="2000" dirty="0"/>
              <a:t>أقسام الحكم الشرعي:</a:t>
            </a:r>
            <a:br>
              <a:rPr lang="fa-IR" sz="2000" dirty="0"/>
            </a:br>
            <a:r>
              <a:rPr lang="fa-IR" sz="2000" dirty="0" smtClean="0"/>
              <a:t/>
            </a:r>
            <a:br>
              <a:rPr lang="fa-IR" sz="2000" dirty="0" smtClean="0"/>
            </a:br>
            <a:r>
              <a:rPr lang="fa-IR" sz="2000" dirty="0"/>
              <a:t>1- الأحكام التكليفية: هي الأحكام التي تتعلق بأفعال الإنسان و لها توجيه عملي مباشر.</a:t>
            </a:r>
            <a:br>
              <a:rPr lang="fa-IR" sz="2000" dirty="0"/>
            </a:br>
            <a:r>
              <a:rPr lang="fa-IR" sz="2000" dirty="0" smtClean="0"/>
              <a:t/>
            </a:r>
            <a:br>
              <a:rPr lang="fa-IR" sz="2000" dirty="0" smtClean="0"/>
            </a:br>
            <a:r>
              <a:rPr lang="fa-IR" sz="2000" dirty="0"/>
              <a:t>2- الأحكام الوضعية: هي الأحكام التي ليس لها توجيه عملي مباشر، و كثيراً ما تقع موضوعاً لحكم تكليفي.</a:t>
            </a:r>
            <a:br>
              <a:rPr lang="fa-IR" sz="2000" dirty="0"/>
            </a:br>
            <a:r>
              <a:rPr lang="fa-IR" sz="2000" dirty="0" smtClean="0"/>
              <a:t/>
            </a:r>
            <a:br>
              <a:rPr lang="fa-IR" sz="2000" dirty="0" smtClean="0"/>
            </a:br>
            <a:r>
              <a:rPr lang="fa-IR" sz="2000" dirty="0"/>
              <a:t>مثال: الزوجية موضوع لوجوب النفقة.</a:t>
            </a:r>
            <a:br>
              <a:rPr lang="fa-IR" sz="2000" dirty="0"/>
            </a:br>
            <a:r>
              <a:rPr lang="fa-IR" sz="2000" dirty="0" smtClean="0"/>
              <a:t/>
            </a:r>
            <a:br>
              <a:rPr lang="fa-IR" sz="2000" dirty="0" smtClean="0"/>
            </a:br>
            <a:endParaRPr lang="fa-IR" sz="2000" dirty="0"/>
          </a:p>
        </p:txBody>
      </p:sp>
    </p:spTree>
    <p:extLst>
      <p:ext uri="{BB962C8B-B14F-4D97-AF65-F5344CB8AC3E}">
        <p14:creationId xmlns:p14="http://schemas.microsoft.com/office/powerpoint/2010/main" val="12688043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طرح زمینه Office">
  <a:themeElements>
    <a:clrScheme name="دفتر کار">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دفتر کار">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تر کا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86</TotalTime>
  <Words>478</Words>
  <Application>Microsoft Office PowerPoint</Application>
  <PresentationFormat>نمایش روی پرده (4:3)</PresentationFormat>
  <Paragraphs>88</Paragraphs>
  <Slides>69</Slides>
  <Notes>1</Notes>
  <HiddenSlides>0</HiddenSlides>
  <MMClips>0</MMClips>
  <ScaleCrop>false</ScaleCrop>
  <HeadingPairs>
    <vt:vector size="4" baseType="variant">
      <vt:variant>
        <vt:lpstr>طرح زمینه</vt:lpstr>
      </vt:variant>
      <vt:variant>
        <vt:i4>1</vt:i4>
      </vt:variant>
      <vt:variant>
        <vt:lpstr>عنوان های اسلاید</vt:lpstr>
      </vt:variant>
      <vt:variant>
        <vt:i4>69</vt:i4>
      </vt:variant>
    </vt:vector>
  </HeadingPairs>
  <TitlesOfParts>
    <vt:vector size="70" baseType="lpstr">
      <vt:lpstr>Executive</vt:lpstr>
      <vt:lpstr>الجزء الاول‏  تمهيد  1- تعريف علم الأصول.  2- موضوع علم الأصول و فائدته.  3- الحكم الشرعي و تقسيمه.  4- تنويع البحوث الأصولية.  5- حجية القطع و أحكامه.  </vt:lpstr>
      <vt:lpstr>تعريف علم الأصول‏  التعريف المتعارف:  علم الأصول: هو العلم بالقواعد المُمَهَّدة لاستنباط الحكم الشرعي.  مثال: قوله تعالى: وَ إِذا حُيِّيتُمْ بِتَحِيَّةٍ فَحَيُّوا بِأَحْسَنَ مِنْها أَوْ رُدُّوها  </vt:lpstr>
      <vt:lpstr>تعريف الشهيد لعلم الأصول:  علم الأصول: هو العلم بالعناصر المشتركة في عملية الاستنباط.  معنى الاشتراك: صلاحية العنصر للدخول في استنباط حكم أي مورد من الموارد.  مثال: «ظهور صيغة الأمر في الوجوب» قابل لاستنباط وجوب الصلاة و وجوب الصوم و وجوب ....  </vt:lpstr>
      <vt:lpstr>موضوع علم الأصول:  تعريف موضوع العلم:  موضوع العلم: هو ما يكون جامعاً بين موضوعات مسائله و البحث في المسائل ينصب على أحوال الموضوع و شئونه.  مثال: موضوع علم النحو هو الكلمة ..  الموضوع عند علماء الأصول المتقدمين:  موضوع علم الأصول هو: الأدلة الأربعة: الكتاب و السنة و  الإجماع و العقل.  </vt:lpstr>
      <vt:lpstr>إشكال على المتقدمين:  الأدلة الأربعة ليست عنواناً جامعاً بين جميع موضوعات مسائل علم الأصول.  أمثلة لتوضيح الإشكال:  أ- موضوع مسائل الاستلزامات العقلية هو: الحُكْم.  حيث يقال: الحكم بوجوب شي‏ء هل يستلزم تحريم ضده؟  ب- موضوع مسائل حجية الأمارات الظنية: الشهرة و خبر الواحد و ....  ج-- موضوع مسائل الأصول العملية هو: الشك في التكليف.  </vt:lpstr>
      <vt:lpstr>رأي الشهيد:  موضوع علم الأصول: هو كل ما يُتَرَقَّب أن يكون دليلًا و عنصراً مشتركاً في عملية الاستنباط  موضوع علم الأصول: هو الأدلة المشتركة في الاستدلال الفقهي.  و يدور البحث الأصولي حول دليليتها و الاستدلال عليها إثباتاً و نفياً.  </vt:lpstr>
      <vt:lpstr>فائدة علم الأصول:  1- علم الأصول هو منطق الفقه:  كما أن علم المنطق يزود الاستدلال بوجه عام بالعناصر المشتركة التي لا تختص بأي باب من أبواب التفكير، كذلك فإن علم الأصول يزود الاستدلال الفقهي خاصة بالعناصر المشتركة التي لا تختص بأي باب من أبواب الفقه.  2- يعتمد الفقيه على نمطين من المقدمات في الاستدلال على كل مسألة فقهية:     </vt:lpstr>
      <vt:lpstr>أ- العناصر الخاصة:  كالرواية التي في حكم هذه المسألة و ظهورها في إثبات‏  الحكم، و عدم وجود معارض لها، و تبحث في نفس تلك المسألة الفقهية.  ب- العناصر المشتركة:  تدخل في الاستدلال على حكم هذه المسألة، و أحكام‏ مسائل كثيرة في مختلف أبواب الفقه، و تبحث في علم الأصول. مثال: خبر الثقة حجة.  ظهور الكلام حجة </vt:lpstr>
      <vt:lpstr>الحكم الشرعي و تقسيمه‏  التعريف:  الحكم الشرعي: هو التشريع الصادر من الله تعالى لتنظيم حياة الإنسان و توجيهه.  أقسام الحكم الشرعي:  1- الأحكام التكليفية: هي الأحكام التي تتعلق بأفعال الإنسان و لها توجيه عملي مباشر.  2- الأحكام الوضعية: هي الأحكام التي ليس لها توجيه عملي مباشر، و كثيراً ما تقع موضوعاً لحكم تكليفي.  مثال: الزوجية موضوع لوجوب النفقة.  </vt:lpstr>
      <vt:lpstr>مبادئ الحكم التكليفي:  مراحل عملية الحكم التكليفي:  المرحلة الأولى: ثبوت الحكم:  و تتكون من العناصر الثلاثة التالية:  أ- الملاك: يحدد المولى ما يشتمل عليه الفعل من مصلحة.  ب- الإرادة: تتولّد عند المولى إرادة لذلك الفعل بدرجة تتناسب مع المصلحة المدرَكة.  ج-- الاعتبار: يصوغ المولى إرادته صياغة جعلية اعتبارية، فيعتبر الفعل على ذمة المكلف.  ملاحظة: الاعتبار ليس عنصراً ضروريّاً في مرحلة الثبوت، بل يستخدم غالباً كعمل تنظيمي صياغي اعتاده المشرِّعون العقلاء، و قد سار الشارع على طريقتهم في ذلك.   </vt:lpstr>
      <vt:lpstr>المرحلة الثانية: إثبات الحكم و إبرازه:  هي المرحلة التي يبرز فيها المولى- بجملة إنشائية أو خبرية- مرحلة الثبوت بدافع من الملاك و الإرادة   </vt:lpstr>
      <vt:lpstr>أنواع الإثبات:  أ- إثبات يتعلق بالإرادة مباشرة:  حيث يقول المولى: أريد منكم حج البيت لمن استطاع إليه‏  سبيلًا.  ب- إثبات يتعلق بالاعتبار الكاشف عن الإرادة:  حيث يقول المولى: وَ لِلَّهِ عَلَى النَّاسِ حِجُّ الْبَيْتِ مَنِ اسْتَطاعَ إِلَيْهِ سَبِيلا </vt:lpstr>
      <vt:lpstr>نتيجة الإثبات:  يصير من حق المولى على العبد الإتيان بالفعل قضاء لحق مولويته، و ينتزع العقل من إبراز المولى عناوين متعددة مثل البعث و التحريك.  </vt:lpstr>
      <vt:lpstr>التضاد بين الأحكام التكليفية:  التضاد على مستوى الاعتبار:  لا يوجد تنافر بين الأحكام التكليفية على مستوى الاعتبار إذ لا تنافي بين الاعتبارات إذا جردت عن الملاك و الإرادة.  التضاد على مستوى المبادئ:  أ- يوجد تضاد و تناف بين الأحكام التكليفية يؤدي إلى استحالة اجتماع نوعين منها في فعل واحد، و مرد هذا التنافي إلى التنافر بين مبادئ تلك الأحكام.  ب- لا يمكن أن يجتمع فردان من نوع واحد في فعل واحد لأن ذلك يعني اجتماع إرادتين على مراد واحد، و هو من قبيل اجتماع المثلين، لأن الإرادة لا تتكرر على شي‏ء واحد، بل تقوى و تشتد  </vt:lpstr>
      <vt:lpstr>شمول الحكم الشرعي لجميع وقائع الحياة:  أ- الدليل العقلي:  بما أن الله تعالى عالم بالمصالح و المفاسد.  و بما أن الله لطيف لطفاً لائقاً برحمته.  إذن: الله تعالى يشرع للإنسان التشريع الأفضل لشتى جوانب الحياة  </vt:lpstr>
      <vt:lpstr>ب- الدليل الشرعي:  أكدت ذلك نصوص كثيرة عن أهل البيت (عليهم السلام)، و خلاصتها:  أن كل واقعة لا تخلو عن حكم‏  </vt:lpstr>
      <vt:lpstr>الحكم الواقعي و الحكم الظاهري:  أقسام الحكم الشرعي:  1- الحكم الواقعي:  التعريف: هو كل حكم لم يفترض في موضوعه الشك في حكم شرعي مسبق.  2- الحكم الظاهري:  التعريف: هو كل حكم افترض في موضوعه الشك في حكم شرعي واقعي مسبق.  مثال من الأصول العملية:  أصالة الحل في قوله (عليه السلام): كل شي‏ء لك حلال حتى تعلم أنه حرام.  مثال من الأمارات: تصديق خبر الثقة و العمل على وفق خبره‏  </vt:lpstr>
      <vt:lpstr>ملاحظة: الأحكام الظاهرية متأخرة رتبة عن الأحكام الواقعية:  إذ لو لا وجود الأحكام الواقعية لما كانت هناك أحكام ظاهرية  حيث قد افترض في مورد الأحكام الظاهرية الشك في الحكم الواقعي‏  </vt:lpstr>
      <vt:lpstr>الأمارات و الأصول:  أقسام الأحكام الظاهرية:  1- الأحكام الظاهرية من الأمارات:  التعريف: هي كل حكم ظاهري مرتبط بكشف دليل ظني معين على نحو يكون كشف ذلك الدليل هو الملاك التام لجعله.  و يسمى الدليل بالأمارة، و يسمى الحكم الظاهري بالحجية، فيقال: إن الشارع جعل الحجية للأمارة.  مثال: الحكم الظاهري بوجوب تصديق خبر الثقة و العمل‏  على طبقه.  </vt:lpstr>
      <vt:lpstr>2- الأحكام الظاهرية من الأصول العملية:  تنقسم إلى قسمين:  أ- من الأصول العملية غير المحرزة:  التعريف: هي كل حكم ظاهري أخذ فيه بعين الاعتبار نوع الحكم المشكوك، و لم يؤخذ أي كشف معين بعين الاعتبار في مقام جعله.  مثال: أصالة الحل، و الملحوظ فيها كون الحكم المشكوك‏  و المجهول مردداً بين الحرمة و الإباحة، و لم يلحظ فيها وجود كشف معين عن الحلية  </vt:lpstr>
      <vt:lpstr>ب- من الأصول العملية المحرزة أو التنزيلية:  التعريف: هي كل حكم ظاهري أخذ فيه بعين الاعتبار نوع الحكم المشكوك، و أخذ كشف معين بعين الاعتبار في مقام جعله، و لكن هذا الكشف لا يكون ملاكاً تاماً.  مثال: قاعدة الفراغ، و التعبد فيها بصحة العمل المفروغ عنه يرتبط بكاشف معين عن الصحة و هو غلبة الانتباه و عدم النسيان في الإنسان، و لكن هذا الكاشف ليس هو الملاك التام، بل هناك دخل لنوع الحكم المشكوك و هو كون المشكوك مرتبطاً بعمل تم الفراغ‏  عنه، و لهذا لا يتعبدنا الشارع بعدم النسيان في جميع الحالات‏  </vt:lpstr>
      <vt:lpstr>اجتماع الحكم الواقعي و الظاهري:  أ- من المستحيل أن يجتمع في واقعة واحدة حكمان تكليفيان واقعيان كالوجوب الواقعي و الإباحة الواقعية لأنه يوجد تناف و تضاد بينهما.  ب- يمكن أن يجتمع في واقعة واحدة حكمان: أحدهما واقعي و الآخر ظاهري لأنهما من سنخين مختلفين كالوجوب الواقعي و الإباحة الظاهرية  </vt:lpstr>
      <vt:lpstr>القضية الحقيقية و القضية الخارجية للأحكام:  القضية الحقيقية:  يمكن أن يجعل الحكم الشرعي على نحو القضية الحقيقية، و ذلك بأن يفترض المولى المشرع وجود العالِم ويحكم بوجوب إكرامه و لو لم يكن هناك عالم موجود فعلًا، فيقول: «إذا وُجِدَ عالِمٌ فَأَكْرِمْهُ»، و الموضوع للقضية الحقيقية هو المفترض فيها و هو العالم في المثال.  القضية الخارجية:  و يمكن أن يجعل الحكم الشرعي على نحو القضية الخارجية، و ذلك بأن يشير المولى المشرع إلى الأفراد الموجودين‏  فعلًا من العلماء، فيقول: «أَكْرِمْ هؤلاءِ العلماء».  </vt:lpstr>
      <vt:lpstr>الفارق النظري بين القضيتين:  أ- القضية الحقيقية:  نستطيع أن نقول فيها: لو ازداد عدد العلماء لوجب إكرامهم جميعاً، لأن موضوعها العالم المفترض، و أي فرد جديد من العالم يحقق الافتراض.  ب- القضية الخارجية:  لا نستطيع أن نقول فيها: لو ازداد عدد العلماء لوجب‏  إكرامهم، لأن المولى أحصى عدداً معيناً و أمر بإكرامهم، و لا يوجد ما يفترض تعميم الحكم لو ازداد العدد  </vt:lpstr>
      <vt:lpstr>تنويع البحث‏  أنواع بحوث علم الأصول:  1- البحث في الأدلة المحرزة:  تعريف الأدلة المحرزة: هي الأدلة التي تكشف عن ثبوت الحكم الشرعي.  2- البحث في الأصول العملية:  تعريف الأصول العملية: هي الأدلة التي تحدد الموقف العملي‏  و الوظيفة العملية تجاه الواقعة المجهول حكمها الشرعي، و هي ليست أدلة على الواقع.  ملاحظة: الأصل العملي هو المرجع العام للفقيه حيث لا يوجد دليل محرز، فإذا وجد دليل محرز أخذ به و ترك الأصل العملي وفقاً لقاعدة تقدم الأدلة المحرزة على الأصول العملية.  </vt:lpstr>
      <vt:lpstr>حجية القطع:  معنى القطع: القطع هو انكشاف قضية بدرجة لا يشوبها شك.  معنى حجية القطع: أنَّ القطع مُنَجِّز و معذِّر.  </vt:lpstr>
      <vt:lpstr>حجية القطع عنصر مشترك:  أ- حجية القطع عنصر مشترك يدخل في جميع عمليات استنباط الحكم الشرعي لأن عملية الاستنباط تؤدي إلى القطع بالحكم الشرعي أو الموقف العملي، فلا بدّ من الاعتراف مسبقاً بحجية القطع.  ب- يحتاج الأصولي إلى حجية القطع في الاستدلال على القواعد الأصولية نفسها  </vt:lpstr>
      <vt:lpstr>حالات التعارض بين الأدلة:  بعد تحديد الأدلة و العناصر المشتركة قد يواجه الفقيه حالات‏  التعارض بينها:  أ- بين الأدلة المحرزة: من نوع واحد: كخبرين لثقتين، أو من نوعين: كخبر الثقة و ظهور الآية.  ب- بين الأدلة المحرزة و الأصول العملية: كأمارة و أصل.  ج-- بين الأصول العملية: كأصالة الحل و الاستصحاب‏  </vt:lpstr>
      <vt:lpstr>حجية القطع‏  خصائص القطع:  1- الكاشفية : للقطع كاشفية بذاته عن الخارج، و هي عين حقيقة القطع لا أنها من صفات القطع‏ 2- المحركية:هي نتيجة للكاشفية و من الآثار التكوينية للقطع، و تكون نحو ما يوافق الغرض الشخصي للقاطع.  مثال: العطشان إذا قطع بوجود الماء خلفه تحرك نحو تلك‏  الجهة طلباً للماء، و المحرك له هو الغرض الشخصي.  3- الحجية: الحجية بمعنى المنجزية، فالقطع ينجز التكليف أي يجعله موضوعاً لحكم العقل بوجوب امتثاله و صحة العقاب على مخالفته‏  </vt:lpstr>
      <vt:lpstr>إنَّ الحجية هي البحث المهم عند الأصولي لأنه يبحث عن تنجيز التكليف الشرعي على المكلف القاطع به.  و توجد هنا قضيتان:  </vt:lpstr>
      <vt:lpstr>القضية الأولى:قول المشهور: الحجية ثابتة للقطع لأنها لازم ذاتي له كما أن‏الحرارة لازم ذاتي للنار   القضية الثانية:يستحيل أن تنفك الحجية عن القطع لأن اللازم لا ينفك عن الملزوم حتى أن المولى لا يمكن أن يلغي حجيته، و إنما يمكن أن يزيل القطع عن القاطع‏   </vt:lpstr>
      <vt:lpstr>ملاحظات حول القضية الأولى:  أ- سؤال: هل القطع بتكليف المولى له المنجزية أو بتكليف أي آمر؟  الجواب: المنجزية تابعة للقطع بتكليف المولى، فهي من‏  شئون مولوية المولى، و مستبطنة في نفس افتراض المولوية.  ب- معنى المولى: هو من له حق الطاعة أي من يحكم العقل بوجوب امتثاله و استحقاق العقاب على مخالفته. </vt:lpstr>
      <vt:lpstr>ج-- سؤال: ما مدى حق الطاعة للمولى على المأمور؟  بعبارة أخرى: ما هي حدود مولوية المولى؟  الجواب:  توجد ثلاثة احتمالات:  الاحتمال الأول: للمولى حق الطاعة في كل ما يقطع به من تكاليف، فتكون المنجزية ثابتة في كل حالات القطع.  الاحتمال الثاني: للمولى حق الطاعة في كل ما ينكشف له من‏  تكاليف و لو بالظن أو الاحتمال، فتكون المنجزية ثابتة في كل حالات القطع و الظن و الاحتمال.  الاحتمال الثالث: للمولى حق الطاعة في بعض ما يقطع به من التكاليف، فتكون المنجزية ثابتة في بعض حالات القطع.  </vt:lpstr>
      <vt:lpstr>رأي الشهيد:  الذي ندركه بعقولنا أن الله سبحانه له حق الطاعة في كل ما ينكشف لنا من تكاليفه بالقطع أو الظن أو الاحتمال ما لم يُرَخّص في عدم التحفظ و الاحتياط، و هذا يعني أن المنجزية ليست ثابتة  للقطع بما هو قطع بل بما هو انكشاف، فكل انكشاف مُنَجِّز ما لم يُحْرَز ترخيص الشارع‏  </vt:lpstr>
      <vt:lpstr>ملاحظات حول القضية الثانية:  1- في حالة القطع:  المنجزية لا تنفك عن القطع، و لا يمكن تدخل المولى بالترخيص في مخالفة القطع و تجريده عن المنجزية.  الدليل:  الترخيص يكون على أحد نحوين:  أ- حكم واقعي:  و هذا مستحيل لأن التكليف الواقعي مقطوع به، فإذا ثبتت أيضاً إباحة واقعية لزم اجتماع الضدين لأن الأحكام التكليفية متضادة متنافية. ب- الحكم الظاهري:  و هو مستحيل أيضاً لأن الحكم الظاهري هو ما أُخِذَ في موضوعه الشك، و لا يوجد شك مع القطع‏   </vt:lpstr>
      <vt:lpstr>2- في حالات الظن و الاحتمال:  المنجزية ثابتة أيضاً للظن و الاحتمال، و لكن يمكن تجريدهما عن المنجزية بخلاف القطع‏  المنجزية ثابتة أيضاً للظن و الاحتمال، و لكن يمكن تجريدهما عن المنجزية بخلاف القطع.  الدليل:  الترخيص الظاهري: ممكن لأن الشك موجود في حالات الظن و الاحتمال.  النتيجة:  أ- منجزية القطع غير مُعَلَّقَة بل ثابتة على الإطلاق.  ب- منجزية الظن و الاحتمال مُعَلَّقة لأنها مشروطة بعدم إحراز الترخيص الظاهري في ترك التحفظ و الاحتياط.  </vt:lpstr>
      <vt:lpstr>معذرية القطع:  المعذرية هي الجانب الثاني لحجية القطع.  1- معنى المعذرية: كون القطع بعدم التكليف معذراً للمكلف، أي لا تصح معاقبته على المخالفة حتى لو كان مخطئاً في قطعه‏  </vt:lpstr>
      <vt:lpstr>التَّجَرِّي:  تعريف العاصي: هو المكلف الذي يقطع بوجوب أو تحريم و يخالفه و يكون التكليف ثابتاً في الواقع.  تعريف المُتَجَرِّي: هو المكلف الذي يقطع بوجوب أو تحريم و يخالفه و لا يكون التكليف ثابتاً في الواقع.  </vt:lpstr>
      <vt:lpstr>سؤال: هل يدان المتجري بحكم العقل و يستحق العقاب كالعاصي أم لا؟  الجواب:  يجب أن نرجع إلى تحديد موضوع حق الطاعة و مولوية المولى:  أ- إذا كان موضوعه التكليف المنكشف للمكلف و كان مصيباً للواقع: في هذه الحالة لا يكون المتجري قد أخل بحق الطاعة إذ لا تكليف في الواقع، فلا يستحق العقاب.  ب- إذا كان موضوعه التكليف المنكشف للمكلف سواء كان مصيباً في الواقع أم لا: في هذه الحالة يكون المتجري قد أخل بحق الطاعة، فيستحق العقاب.  رأي الشهيد:  الصحيح هو الثاني لأن حق الطاعة ينشأ من لزوم احترام‏  المولى عقلًا و رعاية حرمته، فلا فرق بين التحدي الذي يقع من العاصي أو المتجري.  النتيجة:  المتجري يستحق العقاب كالعاصي‏  </vt:lpstr>
      <vt:lpstr>العلم الإجمالي:  العلم التفصيلي: يحصل إذا كان القطع يتعلق بشي‏ء محدَّد.  مثال: العلم بوجوب صلاة الفجر، و العلم بنجاسة هذا الإناء المعيَّن.  العلم الإجمالي: يحصل إذا كان القطع يتعلق بأحد شيئين لا على وجه التعيين.  مثال: العلم بوجوب صلاة ما في ظهر الجمعة هي: إما صلاة الظهر و إما صلاة الجمعة، دون أن نقدر على تعيين الوجوب في إحداهما بالضبط، و العلم بنجاسة أحد الإناءين بدون تَعَيُّن‏  </vt:lpstr>
      <vt:lpstr>القطع الطريقي و الموضوعي:  القطع الطريقي:  هو القطع الذي يكون طريقاً و كاشفاً عن الحكم، و ليس له دخل و تأثير في وجود الحكم واقعاً.  مثال:  إذا حكم الشارع بحرمة الخمر فإنّ المكلف يقطع بالحرمة، فإذا قطع بأن هذا السائل خمر يصبح التكليف منجزاً، و هذا القطع طريق إلى الحرمة و ليس له دخل في وجود الحرمة للخمر واقعاً لأن الحرمة ثابتة للخمر سواء قطع المكلف بأن هذا خمر أم لا  </vt:lpstr>
      <vt:lpstr>القطع الموضوعي:  هو القطع الذي يكون دخيلًا في وجود الحكم حيث يكون بمثابة الموضوع للحكم.  مثال:  يحكم الشارع بأن: ما تقطع بأنه خمر حرام.  فلا يحرم السائل إلّا إذا قطع المكلف بأنّه خمر  </vt:lpstr>
      <vt:lpstr>جواز الإسناد إلى المولى:  جواز إسناد الحكم المقطوع إلى المولى جانب ثالث في القطع غير المنجزية و المعذرية.  توضيح ذلك:  أ- المنجزية و المعذرية ترتبطان بالجانب العملي، فمن قطع بحرمة شي‏ء فلا بدّ أن لا يرتكبه، و من قطع بعدم الحرمة فله أن يرتكبه.  ب- القطع بحرمة شي‏ء يؤدي إلى جواز إسناد الحرمة إلى المولى.  ج-- القطع بالنسبة إلى جواز الإسناد قطع موضوعي لا طريقي‏  </vt:lpstr>
      <vt:lpstr>تلخيص و مقارنة:  يوجد مسلكان لكل منهما منهج مغاير من الناحية النظرية لمنهج المسلك الآخر، و يترتب على ذلك الاختلاف في كثير من المسائل المتفرعة.  هذان المسلكان هما:  مسلك قبح العقاب بلا بيان، و مسلك حق الطاعة و هو المختار عند الشهيد  </vt:lpstr>
      <vt:lpstr>المقارنة بين المسلكين:  مسلك حق الطاعة:  أ- حق الطاعة للمولى يشمل كل ما ينكشف من تكاليفه و لو انكشافاً احتمالياً.  ب- المنجزية ليست مختصة بالقطع بل تشمل كل انكشاف مهما كانت درجته، و إن كانت بالقطع تصبح غير معلقة.  مسلك قبح العقاب بلا بيان:  أ- المنجزية لازم ذاتي للقطع.  ب- كل تكليف لم ينكشف بالقطع و اليقين فهو غير منجز و لا يصح العقاب عليه.  ج-- رد الشهيد بأن هذا تحديد لمولوية المولى و حق الطاعة له‏  </vt:lpstr>
      <vt:lpstr>الأدلة  1- الأدلة المحرزة.  2- الأصول العملية (أو الأدلة العملية) </vt:lpstr>
      <vt:lpstr>أقسام أدلة الاستنباط:  1- الأدلة المحرزة:  هي أدلة يطلب بها كشف الواقع حيث تُحْرِز الحكم الشرعي بسبب كاشفيتها.  أنواع الأدلة المحرزة:  أ- الأدلة القطعية: هي التي تؤدي إلى القطع بالحكم الشرعي.  ب- الأدلة الظنية (الأمارات): هي التي تؤدي إلى كشف ناقص محتمل الخطأ عن الحكم الشرعي.  2- الأدلة العملية (الأصول العملية): هي أدلة من الوجهة  العملية فقط حيث تحدد الوظيفة العملية للشاك الذي لا يعلم الحكم الشرعي للواقعة  </vt:lpstr>
      <vt:lpstr>ملاحظة:  في كل واقعة يكون الأصل العملي هو المرجع العام للفقيه حيث لا يوجد دليل محرز، فإذا حصل على دليل محرز ترك الأصل العملي لقاعدة: تقدم الأدلة المحرزة على الأصول العملية عند التعارض.  المنهج على مسلك حق الطاعة:  الأصل العملي الأولي:  أعم الأصول العملية هو أصالة اشتغال الذمة (الاحتياط العقلي)، و هو أصل يحكم به العقل.  مفاد أصالة الاشتغال العقلي:  كل تكليف يحتمل وجوده و لم يثبت إذن الشارع في ترك التحفظ تجاهه فهو منجز و تشتغل به ذمّة المكلّف.  سبب ذلك: أنّ حق الطاعة للمولى يشمل كل ما ينكشف من التكاليف و لو انكشافاً ظنيّاً أو احتمالياً. </vt:lpstr>
      <vt:lpstr>رفع اليد عن الاشتغال العقلي:  في بعض الحالات التالية  </vt:lpstr>
      <vt:lpstr>الحالة الأولى: إذا حصل الفقيه على دليل محرز قطعي على نفي التكليف كان القطع معذراً بحكم العقل، و ارتفع موضوع أصالة الاشتغال.  الحالة الثانية: إذا حصل على دليل محرز قطعي على إثبات التكليف فيصير التنجز أقوى و أشد.  الحالة الثالثة: إذا حصل القطع بترخيص ظاهري من الشارع في ترك التحفظ فلا منجزية لأصالة الاشتغال.  و الترخيص الظاهري يثبت بالطرق التالية:  أ- الأمارة: إذا أخبر الثقة المظنون الصدق بعدم الوجوب، و قال الشارع: صدق الثقة. أي جعل الحجية للأمارة. ب- أصالة الحل الشرعية: القائلة: «كل شي‏ء حلال حتى تعلم أنّه حرام»، و جعل الشارع الحجية لها. ج-- أصالة البراءة الشرعية: القائلة: «رُفِعَ ما لا يعلمون»، و جعل الشارع الحجية لها. الحالة الرابعة: إذا حصل القطع بحكم ظاهري بأن الشارع لا يأذن‏ في ترك التحفظ فمنجزية الاحتمال و الظن تصير آكد و أشد و يثبت عدم إذن الشارع بالطرق التالية:  . أ- الأمارة: إذا أخبر الثقة المظنون الصدق بالوجوب، و قال الشارع: صدق الثقة.  ب- أصالة الاحتياط الشرعية.   </vt:lpstr>
      <vt:lpstr>فائدة المنجزية و المعذرية الشرعية:  في الحالتين الأولى و الثانية:  لا يتدخل الشارع لإيجاد المنجزية أو المعذرية بسبب القطع حيث له المنجزية و المعذرية الكاملة.  في الحالتين الثالثة و الرابعة:  يتدخل الشارع لإيجاد المنجزية أو المعذرية:  أ- إذا ثبت عنه جعل الحجية للأمارة النافية للتكليف أو جعل أصل مرخص كأصالة الحل ارتفعت منجزية الاحتمال أو الظن، فهذا الجعل إذن في ترك التحفظ.  ب- إذا ثبت عنه جعل الحجية لأمارة مثبتة للتكليف أو لأصل يحكم بالتحفظ تأكدت منجزية الاحتمال، فهذا الجعل عدم إذن في‏  ترك التحفظ و نفي لأصالة الحل‏ </vt:lpstr>
      <vt:lpstr>المنهج على مسلك قبح العقاب بلا بيان:  الأصل العملي الأولي:  أعم الأصول العملية هو «قاعدة قبح العقاب بلا بيان» أو البراءة العقلية.  مفاد البراءة العقلية:  المكلف غير ملزم عقلًا بالتحفظ تجاه أي تكليف ما لم ينكشف بالقطع و اليقين.  رفع اليد عن البراءة العقلية:  الحالة الأولى: إذا حصل الفقيه على دليل محرز قطعي على نفي التكليف يتأكد قبح العقاب بلا بيان.  الحالة الثانية: إذا حصل على دليل محرز قطعي على إثبات التكليف يتنجز التكليف بسبب ارتفاع موضوع البراءة العقلية الذي هو عدم البيان، فالقطع هو بيان.  الحالة الثالثة: إذا حصل القطع بترخيص ظاهري من الشارع في ترك التحفظ يتأكد قبح العقاب بلا بيان.  الحالة الرابعة: إذا حصل القطع بحكم ظاهري بأنّ الشارع لا يأذن في ترك التحفظ فهم يلتزمون عملياً بأنّ التكليف يتنجز مع‏  أنّه غير معلوم‏  </vt:lpstr>
      <vt:lpstr>إشكال على قاعدة قبح العقاب:  يتحير أصحاب هذا المسلك في تخريج الحالة الرابعة نظرياً، فالأمارة المثبتة للتكليف أو أصالة الاحتياط بعد جعل الحجية لها كيف تقوم مقام القطع الطريقي حيث يتنجز التكليف مع أنه لا يزال مشكوكاً و داخلًا في نطاق قاعدة قبح العقاب بلا بيان، و يأتي الجواب في الحلقة الثالثة  </vt:lpstr>
      <vt:lpstr>ارائه PowerPoint</vt:lpstr>
      <vt:lpstr>الأدلة المحرزة  1- الدليل الشرعي.  2- الدليل العقلي.  تقسيم البحث في الأدلة المحرزة:  أنواع الأدلة المحرزة:  1- الأدلة القطعية:  هي الأدلة التي تؤدي إلى القطع بالحكم، و تكون حجة على أساس حجية القطع.  2- الأدلة الظنية:  هي الأدلة التي يقوم دليل قطعي على حجيتها شرعاً، كما إذا أمر المولى باتباعها فتكون حجة بموجب الجعل الشرعي.  </vt:lpstr>
      <vt:lpstr>أقسام الدليل المحرز:  1- الدليل الشرعي: هو كل ما يصدر من الشارع مما له دلالة على الحكم‏ مثال:  كلام الله سبحانه، و كلام المعصوم (عليه السلام).  2- الدليل العقلي: هو القضايا التي يدركها العقل و يمكن أن يستنبط منها حكم شرعي.  مثال:  القضية العقلية القائلة بأن: إيجاب شي‏ء يستلزم إيجاب مقدمته‏  </vt:lpstr>
      <vt:lpstr>أنواع الدليل الشرعي:  أ- الدليل الشرعي اللفظي: هو كلام المعصوم كتاباً أو سنة.  ب- الدليل الشرعي غير اللفظي: هو فعل المعصوم و تقريره.  فعل المعصوم: هو تصرف مستقل.  تقرير المعصوم: هو موقف إمضائي تجاه سلوك معين.  </vt:lpstr>
      <vt:lpstr>بعض المبادئ و القواعد العامة في الأدلة المحرزة  الأصل عند الشك في الحجية:  الأصل عند الشك في الحجية هو عدم الحجية، بمعنى أن الأصل نفوذ الحالة المفترضة- لو لا تلك الأمارة- من منجزية أو معذرية توجد هنا حالتان للأمارة:  . أ- الأمارة النافية للتكليف:  منجزية الاحتمال للتكليف الواقعي تكون قائمة بحكم العقل ما لم نحرز جعل الحجية للأمارة التي تكون معذرة، و جعل الحجية يعني إذن الشارع في ترك التحفظ تجاه التكليف المشكوك.  ب- الأمارة المثبتة للتكليف:  إذا كان لدينا أصل معذر كأصالة الحل فلا نستطيع رفع اليد عنها ما لم نحرز جعل الحجية للأمارة التي تكون منجزة.  </vt:lpstr>
      <vt:lpstr>مقدار ما يثبت بالأدلة المحرزة:  مداليل الدليل المحرز:  1- المدلول المطابقي.  2- المدلول الالتزامي.  1- المدلول المطابقي:  إذا كان الدليل المحرز حجة يثبت مدلوله المطابقي. </vt:lpstr>
      <vt:lpstr>2- المدلول الالتزامي:  أ- إذا كان الدليل المحرز قطعياً: تثبت مدلولاته الالتزامية لأنها تكون قطعية كما يثبت المدلول المطابقي.  ب- إذا كان الدليل ظنياً و ثبتت حجيته: توجد هنا حالتان:  الحالة الأولى: أن يكون موضوع الحجية صادقاً على الدلالة الالتزامية كصدقه على الدلالة المطابقية: هنا يثبت المدلول الالتزامي. مثال: أن يرد دليل على حجية خبر الثقة، و يقال بأن الإخبار عن شي‏ء إخبار عن لوازمه، فيثبت المدلول الالتزامي لأنه مما أخبر عنه الثقة بالدلالة الالتزامية. الحالة الثانية: أن لا يكون موضوع الحجية صادقاً على الدلالة الالتزامية. مثال: أن يرد دليل على حجية ظهور اللفظ، و الدلالة الالتزامية غير العرفية لهذا الظهور ليست ظهوراً لفظياً فلا تكون حجة لأن الحجية حكم شرعي، و قد تخصص بإحدى الدلالتين دون الأخرى على‏  الرغم من تلازمهما في الصدق‏  </vt:lpstr>
      <vt:lpstr>و يوجد هنا اتجاهان‏ :  الاتجاه الأول: رأي المشهور:الأمارة كما يعتبر إثباتها لمدلولها المطابقي حجة، كذلك إثباتها لمدلولها الالتزامي، و لذلك وضعوا قاعدة هي:مثبتات الأمارات حجة.  الاتجاه الثاني: رأي السيد الخوئي:من الممكن ثبوتاً أن الشارع يتعبد المكلف بالمدلول المطابقي من الأمارة فقط أو يتعبده بكل ما تكشف عنه مطابقة و التزاماً، فنحتاج إلى وجود إطلاق في دليل الحجية يقتضي سريان التعبد إلى المداليل الالتزامية   </vt:lpstr>
      <vt:lpstr>رأي الشهيد:  أ- في الأمارات: الصحيح هو الاتجاه الأول لأن تمام ملاك حجية الأمارة هو كشفه بدون نظر إلى نوع المُنْكَشف، فنسبة كشف الأمارة إلى المدلول المطابقي و المدلول الالتزامي بدرجة واحدة دائماً، لذلك يعرف من دليل الحجية أن: مثبتات الأمارة كلها حجة.  ب- في الأصول العملية: الأصول العملية مبنية على ملاحظة نوع المُؤَدَّى، فلا يستفاد من دليلها إسراء التعبد إلى كل اللوازم إلّا بعناية خاصة في لسان الدليل، لذلك قيل إن: الأصول العملية ليست حجة في مثبتاتها أي في مدلولاتها الالتزامية  </vt:lpstr>
      <vt:lpstr>تبعية الدلالة الالتزامية للمطابقية:  توجد حالتان للمدلول الالتزامي:  الحالة الأولى: المدلول الالتزامي مساو للمدلول المطابقي:إذا بطل المطابقي بطل الالتزامي، و بذلك تسقط الأمارة بكلا مدلوليها عن الحجية.  الحالة الثانية: المدلول الالتزامي أعم من المدلول المطابقي:إذا بطل المطابقي يظل الالتزامي محتملًا.  </vt:lpstr>
      <vt:lpstr>تبعية الدلالة الالتزامية للمطابقية:  توجد حالتان للمدلول الالتزامي:  الحالة الأولى: المدلول الالتزامي مساو للمدلول المطابقي:  إذا بطل المطابقي بطل الالتزامي، و بذلك تسقط الأمارة بكلا مدلوليها عن الحجية.  الحالة الثانية: المدلول الالتزامي أعم من المدلول المطابقي:  إذا بطل المطابقي يظل الالتزامي محتملًا.  لأنها ليست كاشفاً تاماً، فدليل حجية الأمارة بمجرد افتراضه الحجية لا يفي لإقامتها مقام القطع الموضوعي‏  </vt:lpstr>
      <vt:lpstr>مسألة فقهية: لا يجوز إسناد حكم إلى الشارع بدون علم.  حالة الدليل القطعي: إذا قام على الحكم دليل قطعي فلا شك في جواز إسناده إلى الشارع لأنه إسناد بعلم.  حالة الدليل غير القطعي: سؤال: إذا جعل الشارع الحجية للأمارة فهل يجوز إسناد الحكم إلى الشارع؟  الجواب:لا ريب في إسناد نفس الحجية و الحكم الظاهري‏  إلى الشارع لأنه معلوم وجداناً.  </vt:lpstr>
      <vt:lpstr>سؤال: هل يجوز إسناد الحكم الواقعي الذي تحكي عنه الأمارة إلى الشارع؟  الجواب:  1- قد يقال: إن إسناده غير جائز لأنه لا يزال غير معلوم، و جعل الحجية للأمارة لا يبرر الإسناد بدون علم، و إنما يجعلها منجزة و معذرة من الوجهة العملية فقط.  2- و قد يقال: إن هذا مرتبط بالبحث السابق في قيام الأمارة مقام القطع الموضوعي لأن القطع أخذ موضوعاً لجواز إسناد الحكم إلى الشارع.  فإذا استفيدت من دليل الحجية العناية الإضافية بتنزيل الأمارة منزلة الكشف التام قامت الأمارة مقام القطع الموضوعي، و ترتب على ذلك جواز إسناد مؤدى الأمارة إلى الشارع و إلّا فلا  </vt:lpstr>
      <vt:lpstr>الدليل الشرعي‏  1- تحديد دلالات الدليل الشرعي.  2- إثبات صغرى الدليل الشرعي.  3- إثبات حجيّة الدلالة في الدليل الشرعي.  تحديد دلالات الدليل الشرعي‏  1- الدليل الشرعي اللفظي.  2- الدليل الشرعي غير اللفظي.  </vt:lpstr>
      <vt:lpstr>1- الدليل الشرعي اللفظي‏ تمهيد  الدليل الشرعي اللفظي يتمثل في ألفاظ يحكمها نظام اللغة، لذلك نبحث عن العلاقات اللغوية بين الألفاظ و المعاني، و نصنِّف اللغة بالصورة التي تساعد على ممارسة الدليل اللفظي و التمييز بين درجات الظهور اللفظي.  </vt:lpstr>
      <vt:lpstr>تا بحث ظهور تصوری و تصدیقی  ص48 کتاب دروس فی علم الاصول سومین کتاب بعد از دروس فی الکفایه (نام كتاب: دروس في علم الأصول( خلاصة الحلقة الثانية) نوع كتاب: تلخيص حلقه ثانيه‏ جلد: 2 پديدآور: اشكنانى، محمد حسين‏ عنوان پديدآور: خلاصه كننده‏ زبان: عربى‏ موضوع: اصولي‏[ تاريخچه اصول فقه- امارات و حجج- ملازمات عقليه- تعارض ادله و امارات‏] ناشر: محمد حسين اشكناني‏ مكان چاپ: قم‏  نوبت چاپ: اول‏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الجزء الاول‏  تمهيد  1- تعريف علم الأصول.  2- موضوع علم الأصول و فائدته.  3- الحكم الشرعي و تقسيمه.  4- تنويع البحوث الأصولية.  5- حجية القطع و أحكامه.</dc:title>
  <dc:creator>hafizi</dc:creator>
  <cp:lastModifiedBy>tooba</cp:lastModifiedBy>
  <cp:revision>15</cp:revision>
  <dcterms:created xsi:type="dcterms:W3CDTF">2016-03-04T18:51:14Z</dcterms:created>
  <dcterms:modified xsi:type="dcterms:W3CDTF">2016-04-11T16:29:02Z</dcterms:modified>
</cp:coreProperties>
</file>