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58" r:id="rId5"/>
    <p:sldId id="259" r:id="rId6"/>
    <p:sldId id="260" r:id="rId7"/>
    <p:sldId id="294"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79" r:id="rId27"/>
    <p:sldId id="281" r:id="rId28"/>
    <p:sldId id="282" r:id="rId29"/>
    <p:sldId id="283" r:id="rId30"/>
    <p:sldId id="293" r:id="rId31"/>
    <p:sldId id="284" r:id="rId32"/>
    <p:sldId id="285" r:id="rId33"/>
    <p:sldId id="286" r:id="rId34"/>
    <p:sldId id="287" r:id="rId35"/>
    <p:sldId id="288" r:id="rId36"/>
    <p:sldId id="289" r:id="rId37"/>
    <p:sldId id="290" r:id="rId38"/>
    <p:sldId id="291" r:id="rId39"/>
    <p:sldId id="295" r:id="rId40"/>
    <p:sldId id="296" r:id="rId41"/>
    <p:sldId id="29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4DD4B5-821C-47FE-A240-0D40F821306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57494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DD4B5-821C-47FE-A240-0D40F821306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91752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DD4B5-821C-47FE-A240-0D40F821306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2464771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DD4B5-821C-47FE-A240-0D40F821306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399995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DD4B5-821C-47FE-A240-0D40F821306F}" type="datetimeFigureOut">
              <a:rPr lang="en-US" smtClean="0"/>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404879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4DD4B5-821C-47FE-A240-0D40F821306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2454544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4DD4B5-821C-47FE-A240-0D40F821306F}" type="datetimeFigureOut">
              <a:rPr lang="en-US" smtClean="0"/>
              <a:t>5/29/2016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170701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4DD4B5-821C-47FE-A240-0D40F821306F}" type="datetimeFigureOut">
              <a:rPr lang="en-US" smtClean="0"/>
              <a:t>5/29/2016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281925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DD4B5-821C-47FE-A240-0D40F821306F}" type="datetimeFigureOut">
              <a:rPr lang="en-US" smtClean="0"/>
              <a:t>5/29/2016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3873440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DD4B5-821C-47FE-A240-0D40F821306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417710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DD4B5-821C-47FE-A240-0D40F821306F}" type="datetimeFigureOut">
              <a:rPr lang="en-US" smtClean="0"/>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20CC1-65BA-4F2D-AC8A-333B8D2AD0BE}" type="slidenum">
              <a:rPr lang="en-US" smtClean="0"/>
              <a:t>‹#›</a:t>
            </a:fld>
            <a:endParaRPr lang="en-US"/>
          </a:p>
        </p:txBody>
      </p:sp>
    </p:spTree>
    <p:extLst>
      <p:ext uri="{BB962C8B-B14F-4D97-AF65-F5344CB8AC3E}">
        <p14:creationId xmlns:p14="http://schemas.microsoft.com/office/powerpoint/2010/main" val="2721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DD4B5-821C-47FE-A240-0D40F821306F}" type="datetimeFigureOut">
              <a:rPr lang="en-US" smtClean="0"/>
              <a:t>5/29/2016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20CC1-65BA-4F2D-AC8A-333B8D2AD0BE}" type="slidenum">
              <a:rPr lang="en-US" smtClean="0"/>
              <a:t>‹#›</a:t>
            </a:fld>
            <a:endParaRPr lang="en-US"/>
          </a:p>
        </p:txBody>
      </p:sp>
    </p:spTree>
    <p:extLst>
      <p:ext uri="{BB962C8B-B14F-4D97-AF65-F5344CB8AC3E}">
        <p14:creationId xmlns:p14="http://schemas.microsoft.com/office/powerpoint/2010/main" val="4026526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250825" y="333375"/>
            <a:ext cx="8713788" cy="6191969"/>
          </a:xfrm>
        </p:spPr>
        <p:txBody>
          <a:bodyPr>
            <a:normAutofit/>
          </a:bodyPr>
          <a:lstStyle/>
          <a:p>
            <a:r>
              <a:rPr lang="fa-IR" sz="4400" b="1" dirty="0">
                <a:solidFill>
                  <a:schemeClr val="accent3"/>
                </a:solidFill>
                <a:cs typeface="B Nazanin" pitchFamily="2" charset="-78"/>
              </a:rPr>
              <a:t>بسم الله الرحمن الرحیم </a:t>
            </a:r>
            <a:r>
              <a:rPr lang="fa-IR" dirty="0" smtClean="0">
                <a:cs typeface="B Nazanin" pitchFamily="2" charset="-78"/>
              </a:rPr>
              <a:t/>
            </a:r>
            <a:br>
              <a:rPr lang="fa-IR" dirty="0" smtClean="0">
                <a:cs typeface="B Nazanin" pitchFamily="2" charset="-78"/>
              </a:rPr>
            </a:br>
            <a:endParaRPr lang="en-US" dirty="0" smtClean="0">
              <a:cs typeface="B Nazanin" pitchFamily="2" charset="-78"/>
            </a:endParaRPr>
          </a:p>
          <a:p>
            <a:r>
              <a:rPr lang="fa-IR" dirty="0" smtClean="0">
                <a:cs typeface="B Nazanin" pitchFamily="2" charset="-78"/>
              </a:rPr>
              <a:t/>
            </a:r>
            <a:br>
              <a:rPr lang="fa-IR" dirty="0" smtClean="0">
                <a:cs typeface="B Nazanin" pitchFamily="2" charset="-78"/>
              </a:rPr>
            </a:br>
            <a:r>
              <a:rPr lang="fa-IR" dirty="0" smtClean="0">
                <a:cs typeface="B Nazanin" pitchFamily="2" charset="-78"/>
              </a:rPr>
              <a:t>چهارچوب </a:t>
            </a:r>
            <a:r>
              <a:rPr lang="fa-IR" dirty="0">
                <a:cs typeface="B Nazanin" pitchFamily="2" charset="-78"/>
              </a:rPr>
              <a:t>بحث دارای یک مقدمه دو مطلب و تطبیقات می باشد</a:t>
            </a:r>
            <a:r>
              <a:rPr lang="en-US" dirty="0">
                <a:cs typeface="B Nazanin" pitchFamily="2" charset="-78"/>
              </a:rPr>
              <a:t/>
            </a:r>
            <a:br>
              <a:rPr lang="en-US" dirty="0">
                <a:cs typeface="B Nazanin" pitchFamily="2" charset="-78"/>
              </a:rPr>
            </a:br>
            <a:endParaRPr lang="en-US" dirty="0" smtClean="0">
              <a:cs typeface="B Nazanin" pitchFamily="2" charset="-78"/>
            </a:endParaRPr>
          </a:p>
          <a:p>
            <a:pPr>
              <a:lnSpc>
                <a:spcPct val="250000"/>
              </a:lnSpc>
            </a:pPr>
            <a:r>
              <a:rPr lang="fa-IR" dirty="0">
                <a:cs typeface="B Nazanin" pitchFamily="2" charset="-78"/>
              </a:rPr>
              <a:t>در مقدمه استاد محترم به دومطلب کلان ودر ضمن مطالب </a:t>
            </a:r>
            <a:r>
              <a:rPr lang="fa-IR" dirty="0" smtClean="0">
                <a:cs typeface="B Nazanin" pitchFamily="2" charset="-78"/>
              </a:rPr>
              <a:t>خرد </a:t>
            </a:r>
            <a:r>
              <a:rPr lang="fa-IR" dirty="0">
                <a:cs typeface="B Nazanin" pitchFamily="2" charset="-78"/>
              </a:rPr>
              <a:t>و جزئی را ارائه می </a:t>
            </a:r>
            <a:r>
              <a:rPr lang="fa-IR" dirty="0" smtClean="0">
                <a:cs typeface="B Nazanin" pitchFamily="2" charset="-78"/>
              </a:rPr>
              <a:t>دهند</a:t>
            </a:r>
            <a:endParaRPr lang="en-US" dirty="0" smtClean="0">
              <a:cs typeface="B Nazanin" pitchFamily="2" charset="-78"/>
            </a:endParaRPr>
          </a:p>
        </p:txBody>
      </p:sp>
    </p:spTree>
    <p:extLst>
      <p:ext uri="{BB962C8B-B14F-4D97-AF65-F5344CB8AC3E}">
        <p14:creationId xmlns:p14="http://schemas.microsoft.com/office/powerpoint/2010/main" val="361324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100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a:bodyPr>
          <a:lstStyle/>
          <a:p>
            <a:r>
              <a:rPr lang="fa-IR" sz="3600" b="1" dirty="0">
                <a:solidFill>
                  <a:schemeClr val="accent2"/>
                </a:solidFill>
                <a:cs typeface="B Nazanin" pitchFamily="2" charset="-78"/>
              </a:rPr>
              <a:t>سوال</a:t>
            </a:r>
            <a:r>
              <a:rPr lang="fa-IR" sz="3600" b="1" dirty="0" smtClean="0">
                <a:solidFill>
                  <a:schemeClr val="accent2"/>
                </a:solidFill>
                <a:cs typeface="B Nazanin" pitchFamily="2" charset="-78"/>
              </a:rPr>
              <a:t>:</a:t>
            </a:r>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t>
            </a:r>
            <a:br>
              <a:rPr lang="fa-IR" sz="3200" dirty="0" smtClean="0">
                <a:cs typeface="B Nazanin" pitchFamily="2" charset="-78"/>
              </a:rPr>
            </a:br>
            <a:r>
              <a:rPr lang="fa-IR" sz="3200" dirty="0" smtClean="0">
                <a:cs typeface="B Nazanin" pitchFamily="2" charset="-78"/>
              </a:rPr>
              <a:t>طرق </a:t>
            </a:r>
            <a:r>
              <a:rPr lang="fa-IR" sz="3200" dirty="0">
                <a:cs typeface="B Nazanin" pitchFamily="2" charset="-78"/>
              </a:rPr>
              <a:t>دست یابی به احکام فوق چیست</a:t>
            </a:r>
            <a:r>
              <a:rPr lang="fa-IR" sz="3200" dirty="0" smtClean="0">
                <a:cs typeface="B Nazanin" pitchFamily="2" charset="-78"/>
              </a:rPr>
              <a:t>؟</a:t>
            </a:r>
            <a:br>
              <a:rPr lang="fa-IR" sz="3200" dirty="0" smtClean="0">
                <a:cs typeface="B Nazanin" pitchFamily="2" charset="-78"/>
              </a:rPr>
            </a:br>
            <a:r>
              <a:rPr lang="fa-IR" sz="3200" dirty="0" smtClean="0">
                <a:cs typeface="B Nazanin" pitchFamily="2" charset="-78"/>
              </a:rPr>
              <a:t> </a:t>
            </a:r>
            <a:br>
              <a:rPr lang="fa-IR" sz="3200" dirty="0" smtClean="0">
                <a:cs typeface="B Nazanin" pitchFamily="2" charset="-78"/>
              </a:rPr>
            </a:br>
            <a:r>
              <a:rPr lang="fa-IR" sz="3200" dirty="0" smtClean="0">
                <a:cs typeface="B Nazanin" pitchFamily="2" charset="-78"/>
              </a:rPr>
              <a:t>در </a:t>
            </a:r>
            <a:r>
              <a:rPr lang="fa-IR" sz="3200" dirty="0">
                <a:cs typeface="B Nazanin" pitchFamily="2" charset="-78"/>
              </a:rPr>
              <a:t>موردی که شریعت سکوت کرده تکلیف چیست </a:t>
            </a:r>
            <a:r>
              <a:rPr lang="fa-IR" sz="3200" dirty="0" smtClean="0">
                <a:cs typeface="B Nazanin" pitchFamily="2" charset="-78"/>
              </a:rPr>
              <a:t>؟</a:t>
            </a:r>
            <a:br>
              <a:rPr lang="fa-IR" sz="3200" dirty="0" smtClean="0">
                <a:cs typeface="B Nazanin" pitchFamily="2" charset="-78"/>
              </a:rPr>
            </a:br>
            <a:r>
              <a:rPr lang="fa-IR" sz="3200" dirty="0" smtClean="0">
                <a:cs typeface="B Nazanin" pitchFamily="2" charset="-78"/>
              </a:rPr>
              <a:t> </a:t>
            </a:r>
            <a:br>
              <a:rPr lang="fa-IR" sz="3200" dirty="0" smtClean="0">
                <a:cs typeface="B Nazanin" pitchFamily="2" charset="-78"/>
              </a:rPr>
            </a:br>
            <a:r>
              <a:rPr lang="fa-IR" sz="3200" dirty="0" smtClean="0">
                <a:cs typeface="B Nazanin" pitchFamily="2" charset="-78"/>
              </a:rPr>
              <a:t>یا </a:t>
            </a:r>
            <a:r>
              <a:rPr lang="fa-IR" sz="3200" dirty="0">
                <a:cs typeface="B Nazanin" pitchFamily="2" charset="-78"/>
              </a:rPr>
              <a:t>درموردی که جواب های متعارضی وجود دارد وظیفه چیست</a:t>
            </a:r>
            <a:r>
              <a:rPr lang="fa-IR" sz="3200" dirty="0" smtClean="0">
                <a:cs typeface="B Nazanin" pitchFamily="2" charset="-78"/>
              </a:rPr>
              <a:t>؟</a:t>
            </a:r>
            <a:br>
              <a:rPr lang="fa-IR" sz="3200" dirty="0" smtClean="0">
                <a:cs typeface="B Nazanin" pitchFamily="2" charset="-78"/>
              </a:rPr>
            </a:br>
            <a:r>
              <a:rPr lang="fa-IR" sz="3200" dirty="0" smtClean="0">
                <a:cs typeface="B Nazanin" pitchFamily="2" charset="-78"/>
              </a:rPr>
              <a:t> </a:t>
            </a:r>
            <a:br>
              <a:rPr lang="fa-IR" sz="3200" dirty="0" smtClean="0">
                <a:cs typeface="B Nazanin" pitchFamily="2" charset="-78"/>
              </a:rPr>
            </a:br>
            <a:r>
              <a:rPr lang="fa-IR" sz="3200" dirty="0">
                <a:cs typeface="B Nazanin" pitchFamily="2" charset="-78"/>
              </a:rPr>
              <a:t/>
            </a:r>
            <a:br>
              <a:rPr lang="fa-IR" sz="3200" dirty="0">
                <a:cs typeface="B Nazanin" pitchFamily="2" charset="-78"/>
              </a:rPr>
            </a:br>
            <a:r>
              <a:rPr lang="fa-IR" sz="3200" dirty="0" smtClean="0">
                <a:cs typeface="B Nazanin" pitchFamily="2" charset="-78"/>
              </a:rPr>
              <a:t>در </a:t>
            </a:r>
            <a:r>
              <a:rPr lang="fa-IR" sz="3200" dirty="0">
                <a:cs typeface="B Nazanin" pitchFamily="2" charset="-78"/>
              </a:rPr>
              <a:t>اینجا دانشی بنام اصول فقه ، رجال ، درایه تکوین یافت . </a:t>
            </a:r>
            <a:r>
              <a:rPr lang="fa-IR" sz="3200" dirty="0" smtClean="0">
                <a:cs typeface="B Nazanin" pitchFamily="2" charset="-78"/>
              </a:rPr>
              <a:t/>
            </a:r>
            <a:br>
              <a:rPr lang="fa-IR" sz="3200" dirty="0" smtClean="0">
                <a:cs typeface="B Nazanin" pitchFamily="2" charset="-78"/>
              </a:rPr>
            </a:br>
            <a:r>
              <a:rPr lang="en-US" sz="3200" dirty="0">
                <a:cs typeface="B Nazanin" pitchFamily="2" charset="-78"/>
              </a:rPr>
              <a:t/>
            </a:r>
            <a:br>
              <a:rPr lang="en-US" sz="3200" dirty="0">
                <a:cs typeface="B Nazanin" pitchFamily="2" charset="-78"/>
              </a:rPr>
            </a:br>
            <a:endParaRPr lang="en-US" sz="3200" dirty="0">
              <a:cs typeface="B Nazanin" pitchFamily="2" charset="-78"/>
            </a:endParaRPr>
          </a:p>
        </p:txBody>
      </p:sp>
    </p:spTree>
    <p:extLst>
      <p:ext uri="{BB962C8B-B14F-4D97-AF65-F5344CB8AC3E}">
        <p14:creationId xmlns:p14="http://schemas.microsoft.com/office/powerpoint/2010/main" val="365757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rmAutofit/>
          </a:bodyPr>
          <a:lstStyle/>
          <a:p>
            <a:pPr>
              <a:lnSpc>
                <a:spcPct val="150000"/>
              </a:lnSpc>
            </a:pPr>
            <a:r>
              <a:rPr lang="fa-IR" sz="4000" dirty="0">
                <a:cs typeface="B Nazanin" pitchFamily="2" charset="-78"/>
              </a:rPr>
              <a:t>به طور کلی روش شناسی فقه شیعه برای پاسخ به پرسش های فقه سیاسی شیعه بویژه در حوادث واقعه در چالش روش شناسی اهل سنت شکل گرفت و خود دچار روش شناختی داخلی شد من جمله چالش اصولی ها و اخباری ها و سپس طیف های مختلف اصولی با یکدیگر شد.</a:t>
            </a:r>
            <a:endParaRPr lang="en-US" sz="4000" dirty="0">
              <a:cs typeface="B Nazanin" pitchFamily="2" charset="-78"/>
            </a:endParaRPr>
          </a:p>
        </p:txBody>
      </p:sp>
    </p:spTree>
    <p:extLst>
      <p:ext uri="{BB962C8B-B14F-4D97-AF65-F5344CB8AC3E}">
        <p14:creationId xmlns:p14="http://schemas.microsoft.com/office/powerpoint/2010/main" val="217662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1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66730"/>
          </a:xfrm>
        </p:spPr>
        <p:txBody>
          <a:bodyPr>
            <a:noAutofit/>
          </a:bodyPr>
          <a:lstStyle/>
          <a:p>
            <a:pPr rtl="1"/>
            <a:r>
              <a:rPr lang="fa-IR" sz="3200" b="1" dirty="0">
                <a:solidFill>
                  <a:schemeClr val="accent6">
                    <a:lumMod val="75000"/>
                  </a:schemeClr>
                </a:solidFill>
                <a:cs typeface="B Nazanin" pitchFamily="2" charset="-78"/>
              </a:rPr>
              <a:t>تمایزات روش شناختی فقه سیاسی شیعه و اهل </a:t>
            </a:r>
            <a:r>
              <a:rPr lang="fa-IR" sz="3200" b="1" dirty="0" smtClean="0">
                <a:solidFill>
                  <a:schemeClr val="accent6">
                    <a:lumMod val="75000"/>
                  </a:schemeClr>
                </a:solidFill>
                <a:cs typeface="B Nazanin" pitchFamily="2" charset="-78"/>
              </a:rPr>
              <a:t>سنت</a:t>
            </a:r>
            <a:r>
              <a:rPr lang="fa-IR" sz="2400" b="1" dirty="0">
                <a:cs typeface="B Nazanin" pitchFamily="2" charset="-78"/>
              </a:rPr>
              <a:t/>
            </a:r>
            <a:br>
              <a:rPr lang="fa-IR" sz="2400" b="1" dirty="0">
                <a:cs typeface="B Nazanin" pitchFamily="2" charset="-78"/>
              </a:rPr>
            </a:br>
            <a:r>
              <a:rPr lang="en-US" sz="2400" b="1" dirty="0">
                <a:cs typeface="B Nazanin" pitchFamily="2" charset="-78"/>
              </a:rPr>
              <a:t/>
            </a:r>
            <a:br>
              <a:rPr lang="en-US" sz="2400" b="1" dirty="0">
                <a:cs typeface="B Nazanin" pitchFamily="2" charset="-78"/>
              </a:rPr>
            </a:br>
            <a:r>
              <a:rPr lang="fa-IR" sz="2400" b="1" dirty="0">
                <a:cs typeface="B Nazanin" pitchFamily="2" charset="-78"/>
              </a:rPr>
              <a:t>بنیاد چالش های معرفتی و روش شناختی میان علمای شیعه و سنی فلسفه ختم نبوت است </a:t>
            </a:r>
            <a:r>
              <a:rPr lang="fa-IR" sz="2400" b="1" dirty="0" smtClean="0">
                <a:cs typeface="B Nazanin" pitchFamily="2" charset="-78"/>
              </a:rPr>
              <a:t>:</a:t>
            </a:r>
            <a:r>
              <a:rPr lang="fa-IR" sz="2400" b="1" dirty="0">
                <a:cs typeface="B Nazanin" pitchFamily="2" charset="-78"/>
              </a:rPr>
              <a:t/>
            </a:r>
            <a:br>
              <a:rPr lang="fa-IR" sz="2400" b="1" dirty="0">
                <a:cs typeface="B Nazanin" pitchFamily="2" charset="-78"/>
              </a:rPr>
            </a:br>
            <a:r>
              <a:rPr lang="fa-IR" sz="2400" b="1" dirty="0" smtClean="0">
                <a:cs typeface="B Nazanin" pitchFamily="2" charset="-78"/>
              </a:rPr>
              <a:t> </a:t>
            </a:r>
            <a:r>
              <a:rPr lang="fa-IR" sz="2400" b="1" dirty="0">
                <a:cs typeface="B Nazanin" pitchFamily="2" charset="-78"/>
              </a:rPr>
              <a:t>یعنی از منظر اهل سنت </a:t>
            </a:r>
            <a:r>
              <a:rPr lang="fa-IR" sz="2400" b="1" dirty="0" smtClean="0">
                <a:cs typeface="B Nazanin" pitchFamily="2" charset="-78"/>
              </a:rPr>
              <a:t>،</a:t>
            </a:r>
            <a:br>
              <a:rPr lang="fa-IR" sz="2400" b="1" dirty="0" smtClean="0">
                <a:cs typeface="B Nazanin" pitchFamily="2" charset="-78"/>
              </a:rPr>
            </a:br>
            <a:r>
              <a:rPr lang="fa-IR" sz="2400" b="1" dirty="0" smtClean="0">
                <a:cs typeface="B Nazanin" pitchFamily="2" charset="-78"/>
              </a:rPr>
              <a:t> </a:t>
            </a:r>
            <a:r>
              <a:rPr lang="fa-IR" sz="2400" b="1" dirty="0">
                <a:cs typeface="B Nazanin" pitchFamily="2" charset="-78"/>
              </a:rPr>
              <a:t>امت به کمال رشد رسیده اند وعدم اجماع امت بر خطا  تفسیر می </a:t>
            </a:r>
            <a:r>
              <a:rPr lang="fa-IR" sz="2400" b="1" dirty="0" smtClean="0">
                <a:cs typeface="B Nazanin" pitchFamily="2" charset="-78"/>
              </a:rPr>
              <a:t>شود</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 </a:t>
            </a:r>
            <a:r>
              <a:rPr lang="fa-IR" sz="2400" b="1" dirty="0">
                <a:cs typeface="B Nazanin" pitchFamily="2" charset="-78"/>
              </a:rPr>
              <a:t>اما از منظر علمای </a:t>
            </a:r>
            <a:r>
              <a:rPr lang="fa-IR" sz="2400" b="1" dirty="0" smtClean="0">
                <a:cs typeface="B Nazanin" pitchFamily="2" charset="-78"/>
              </a:rPr>
              <a:t>شیعه</a:t>
            </a:r>
            <a:r>
              <a:rPr lang="fa-IR" sz="2400" b="1" dirty="0">
                <a:cs typeface="B Nazanin" pitchFamily="2" charset="-78"/>
              </a:rPr>
              <a:t/>
            </a:r>
            <a:br>
              <a:rPr lang="fa-IR" sz="2400" b="1" dirty="0">
                <a:cs typeface="B Nazanin" pitchFamily="2" charset="-78"/>
              </a:rPr>
            </a:br>
            <a:r>
              <a:rPr lang="fa-IR" sz="2400" b="1" dirty="0" smtClean="0">
                <a:cs typeface="B Nazanin" pitchFamily="2" charset="-78"/>
              </a:rPr>
              <a:t> </a:t>
            </a:r>
            <a:r>
              <a:rPr lang="fa-IR" sz="2400" b="1" dirty="0">
                <a:cs typeface="B Nazanin" pitchFamily="2" charset="-78"/>
              </a:rPr>
              <a:t>فلسفه خنم نبوت تداوم امامت با ویژگی های نص و عصمت است </a:t>
            </a: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وپذیرش </a:t>
            </a:r>
            <a:r>
              <a:rPr lang="fa-IR" sz="2400" b="1" dirty="0">
                <a:cs typeface="B Nazanin" pitchFamily="2" charset="-78"/>
              </a:rPr>
              <a:t>این از سوی شیعیان پیامد هایی داشت من جمله توسعه و گسترش معرفتی دینی منابع بر دو قسم </a:t>
            </a:r>
            <a:r>
              <a:rPr lang="fa-IR" sz="2400" b="1" dirty="0" smtClean="0">
                <a:cs typeface="B Nazanin" pitchFamily="2" charset="-78"/>
              </a:rPr>
              <a:t>است</a:t>
            </a:r>
            <a:r>
              <a:rPr lang="en-US" sz="2400" b="1" dirty="0">
                <a:cs typeface="B Nazanin" pitchFamily="2" charset="-78"/>
              </a:rPr>
              <a:t/>
            </a:r>
            <a:br>
              <a:rPr lang="en-US" sz="2400" b="1" dirty="0">
                <a:cs typeface="B Nazanin" pitchFamily="2" charset="-78"/>
              </a:rPr>
            </a:br>
            <a:r>
              <a:rPr lang="fa-IR" sz="2400" b="1" dirty="0">
                <a:cs typeface="B Nazanin" pitchFamily="2" charset="-78"/>
              </a:rPr>
              <a:t>الف)مشترک بین شیعه و سنی : کتاب ، سنت قولی – عملی  و تقریر رفتاری پیامبر صلی الله علیه و </a:t>
            </a:r>
            <a:r>
              <a:rPr lang="fa-IR" sz="2400" b="1" dirty="0" smtClean="0">
                <a:cs typeface="B Nazanin" pitchFamily="2" charset="-78"/>
              </a:rPr>
              <a:t>سلم</a:t>
            </a:r>
            <a:r>
              <a:rPr lang="en-US" sz="2400" b="1" dirty="0">
                <a:cs typeface="B Nazanin" pitchFamily="2" charset="-78"/>
              </a:rPr>
              <a:t/>
            </a:r>
            <a:br>
              <a:rPr lang="en-US" sz="2400" b="1" dirty="0">
                <a:cs typeface="B Nazanin" pitchFamily="2" charset="-78"/>
              </a:rPr>
            </a:br>
            <a:r>
              <a:rPr lang="fa-IR" sz="2400" b="1" dirty="0">
                <a:cs typeface="B Nazanin" pitchFamily="2" charset="-78"/>
              </a:rPr>
              <a:t>ب) مختص به شیعه علاوه بر منابع فوق سنت قولی ، رفتاری ،عملی ائمه اطهار علیهم السلام </a:t>
            </a:r>
            <a:r>
              <a:rPr lang="fa-IR" sz="2400" b="1" dirty="0" smtClean="0">
                <a:cs typeface="B Nazanin" pitchFamily="2" charset="-78"/>
              </a:rPr>
              <a:t>.</a:t>
            </a:r>
            <a:endParaRPr lang="en-US" sz="2400" b="1" dirty="0">
              <a:cs typeface="B Nazanin" pitchFamily="2" charset="-78"/>
            </a:endParaRPr>
          </a:p>
        </p:txBody>
      </p:sp>
    </p:spTree>
    <p:extLst>
      <p:ext uri="{BB962C8B-B14F-4D97-AF65-F5344CB8AC3E}">
        <p14:creationId xmlns:p14="http://schemas.microsoft.com/office/powerpoint/2010/main" val="196722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Autofit/>
          </a:bodyPr>
          <a:lstStyle/>
          <a:p>
            <a:r>
              <a:rPr lang="fa-IR" sz="2800" b="1" dirty="0">
                <a:cs typeface="B Nazanin" pitchFamily="2" charset="-78"/>
              </a:rPr>
              <a:t>پس از رحلت پیامبر رهبری شیعه دارای اصول و صفاتی مورد تاکید </a:t>
            </a: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قرار گرفت</a:t>
            </a:r>
            <a:br>
              <a:rPr lang="fa-IR" sz="2800" b="1" dirty="0" smtClean="0">
                <a:cs typeface="B Nazanin" pitchFamily="2" charset="-78"/>
              </a:rPr>
            </a:br>
            <a:r>
              <a:rPr lang="fa-IR" sz="2800" b="1" dirty="0" smtClean="0">
                <a:cs typeface="B Nazanin" pitchFamily="2" charset="-78"/>
              </a:rPr>
              <a:t> </a:t>
            </a:r>
            <a:br>
              <a:rPr lang="fa-IR" sz="2800" b="1" dirty="0" smtClean="0">
                <a:cs typeface="B Nazanin" pitchFamily="2" charset="-78"/>
              </a:rPr>
            </a:br>
            <a:r>
              <a:rPr lang="fa-IR" sz="2800" b="1" dirty="0" smtClean="0">
                <a:cs typeface="B Nazanin" pitchFamily="2" charset="-78"/>
              </a:rPr>
              <a:t>از </a:t>
            </a:r>
            <a:r>
              <a:rPr lang="fa-IR" sz="2800" b="1" dirty="0">
                <a:cs typeface="B Nazanin" pitchFamily="2" charset="-78"/>
              </a:rPr>
              <a:t>قبیل صلاحیت های شخصی مبتنی </a:t>
            </a:r>
            <a:r>
              <a:rPr lang="fa-IR" sz="2800" b="1" dirty="0" smtClean="0">
                <a:cs typeface="B Nazanin" pitchFamily="2" charset="-78"/>
              </a:rPr>
              <a:t>بر</a:t>
            </a:r>
            <a:br>
              <a:rPr lang="fa-IR" sz="2800" b="1" dirty="0" smtClean="0">
                <a:cs typeface="B Nazanin" pitchFamily="2" charset="-78"/>
              </a:rPr>
            </a:br>
            <a:r>
              <a:rPr lang="en-US" sz="2800" b="1" dirty="0">
                <a:cs typeface="B Nazanin" pitchFamily="2" charset="-78"/>
              </a:rPr>
              <a:t/>
            </a:r>
            <a:br>
              <a:rPr lang="en-US" sz="2800" b="1" dirty="0">
                <a:cs typeface="B Nazanin" pitchFamily="2" charset="-78"/>
              </a:rPr>
            </a:br>
            <a:r>
              <a:rPr lang="fa-IR" sz="2800" b="1" dirty="0" smtClean="0">
                <a:cs typeface="B Nazanin" pitchFamily="2" charset="-78"/>
              </a:rPr>
              <a:t>عصمت</a:t>
            </a:r>
            <a:br>
              <a:rPr lang="fa-IR" sz="2800" b="1" dirty="0" smtClean="0">
                <a:cs typeface="B Nazanin" pitchFamily="2" charset="-78"/>
              </a:rPr>
            </a:br>
            <a:r>
              <a:rPr lang="en-US" sz="2800" b="1" dirty="0">
                <a:cs typeface="B Nazanin" pitchFamily="2" charset="-78"/>
              </a:rPr>
              <a:t/>
            </a:r>
            <a:br>
              <a:rPr lang="en-US" sz="2800" b="1" dirty="0">
                <a:cs typeface="B Nazanin" pitchFamily="2" charset="-78"/>
              </a:rPr>
            </a:br>
            <a:r>
              <a:rPr lang="fa-IR" sz="2800" b="1" dirty="0" smtClean="0">
                <a:cs typeface="B Nazanin" pitchFamily="2" charset="-78"/>
              </a:rPr>
              <a:t>عدالت</a:t>
            </a:r>
            <a:br>
              <a:rPr lang="fa-IR" sz="2800" b="1" dirty="0" smtClean="0">
                <a:cs typeface="B Nazanin" pitchFamily="2" charset="-78"/>
              </a:rPr>
            </a:br>
            <a:r>
              <a:rPr lang="fa-IR" sz="2800" b="1" dirty="0" smtClean="0">
                <a:cs typeface="B Nazanin" pitchFamily="2" charset="-78"/>
              </a:rPr>
              <a:t> </a:t>
            </a:r>
            <a:br>
              <a:rPr lang="fa-IR" sz="2800" b="1" dirty="0" smtClean="0">
                <a:cs typeface="B Nazanin" pitchFamily="2" charset="-78"/>
              </a:rPr>
            </a:br>
            <a:r>
              <a:rPr lang="fa-IR" sz="2800" b="1" dirty="0" smtClean="0">
                <a:cs typeface="B Nazanin" pitchFamily="2" charset="-78"/>
              </a:rPr>
              <a:t> </a:t>
            </a:r>
            <a:r>
              <a:rPr lang="fa-IR" sz="2800" b="1" dirty="0">
                <a:cs typeface="B Nazanin" pitchFamily="2" charset="-78"/>
              </a:rPr>
              <a:t>اصل اقبال عامه مردم ناشی از بیعت اراده مردم </a:t>
            </a:r>
            <a:r>
              <a:rPr lang="fa-IR" sz="2800" b="1" dirty="0" smtClean="0">
                <a:cs typeface="B Nazanin" pitchFamily="2" charset="-78"/>
              </a:rPr>
              <a:t>.</a:t>
            </a:r>
            <a:endParaRPr lang="en-US" sz="2800" b="1" dirty="0">
              <a:cs typeface="B Nazanin" pitchFamily="2" charset="-78"/>
            </a:endParaRPr>
          </a:p>
        </p:txBody>
      </p:sp>
    </p:spTree>
    <p:extLst>
      <p:ext uri="{BB962C8B-B14F-4D97-AF65-F5344CB8AC3E}">
        <p14:creationId xmlns:p14="http://schemas.microsoft.com/office/powerpoint/2010/main" val="233978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50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Autofit/>
          </a:bodyPr>
          <a:lstStyle/>
          <a:p>
            <a:r>
              <a:rPr lang="fa-IR" sz="3600" b="1" dirty="0" smtClean="0">
                <a:solidFill>
                  <a:schemeClr val="accent6">
                    <a:lumMod val="75000"/>
                  </a:schemeClr>
                </a:solidFill>
                <a:cs typeface="B Nazanin" pitchFamily="2" charset="-78"/>
              </a:rPr>
              <a:t>فلسفه طرح عدالت صحابه در میان اهل سنت</a:t>
            </a:r>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r>
            <a:br>
              <a:rPr lang="fa-IR" sz="3200" dirty="0" smtClean="0">
                <a:cs typeface="B Nazanin" pitchFamily="2" charset="-78"/>
              </a:rPr>
            </a:br>
            <a:r>
              <a:rPr lang="fa-IR" sz="3200" dirty="0">
                <a:cs typeface="B Nazanin" pitchFamily="2" charset="-78"/>
              </a:rPr>
              <a:t>در واقع فلسفه طرح عدالت صحابه </a:t>
            </a:r>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و </a:t>
            </a:r>
            <a:br>
              <a:rPr lang="fa-IR" sz="3200" dirty="0" smtClean="0">
                <a:cs typeface="B Nazanin" pitchFamily="2" charset="-78"/>
              </a:rPr>
            </a:br>
            <a:r>
              <a:rPr lang="fa-IR" sz="3200" dirty="0" smtClean="0">
                <a:cs typeface="B Nazanin" pitchFamily="2" charset="-78"/>
              </a:rPr>
              <a:t>قداست </a:t>
            </a:r>
            <a:r>
              <a:rPr lang="fa-IR" sz="3200" dirty="0">
                <a:cs typeface="B Nazanin" pitchFamily="2" charset="-78"/>
              </a:rPr>
              <a:t>بخشیدن به تاریخ صدر </a:t>
            </a:r>
            <a:r>
              <a:rPr lang="fa-IR" sz="3200" dirty="0" smtClean="0">
                <a:cs typeface="B Nazanin" pitchFamily="2" charset="-78"/>
              </a:rPr>
              <a:t>اسلام</a:t>
            </a:r>
            <a:br>
              <a:rPr lang="fa-IR" sz="3200" dirty="0" smtClean="0">
                <a:cs typeface="B Nazanin" pitchFamily="2" charset="-78"/>
              </a:rPr>
            </a:br>
            <a:r>
              <a:rPr lang="fa-IR" sz="3200" dirty="0" smtClean="0">
                <a:cs typeface="B Nazanin" pitchFamily="2" charset="-78"/>
              </a:rPr>
              <a:t> </a:t>
            </a:r>
            <a:r>
              <a:rPr lang="fa-IR" sz="3200" dirty="0">
                <a:cs typeface="B Nazanin" pitchFamily="2" charset="-78"/>
              </a:rPr>
              <a:t>برای این مطرح شد که تاحدی مشکل کمبود منابع تولید معرفت دینی را رفع </a:t>
            </a:r>
            <a:r>
              <a:rPr lang="fa-IR" sz="3200" dirty="0" smtClean="0">
                <a:cs typeface="B Nazanin" pitchFamily="2" charset="-78"/>
              </a:rPr>
              <a:t>کند</a:t>
            </a:r>
            <a:br>
              <a:rPr lang="fa-IR" sz="3200" dirty="0" smtClean="0">
                <a:cs typeface="B Nazanin" pitchFamily="2" charset="-78"/>
              </a:rPr>
            </a:br>
            <a:r>
              <a:rPr lang="fa-IR" sz="3200" dirty="0" smtClean="0">
                <a:cs typeface="B Nazanin" pitchFamily="2" charset="-78"/>
              </a:rPr>
              <a:t> </a:t>
            </a:r>
            <a:r>
              <a:rPr lang="fa-IR" sz="3200" dirty="0">
                <a:cs typeface="B Nazanin" pitchFamily="2" charset="-78"/>
              </a:rPr>
              <a:t>نظریه اهل حل و عقد ، ولایت عهدی ، شورا ، </a:t>
            </a:r>
            <a:r>
              <a:rPr lang="fa-IR" sz="3200" dirty="0" smtClean="0">
                <a:cs typeface="B Nazanin" pitchFamily="2" charset="-78"/>
              </a:rPr>
              <a:t>غلبه</a:t>
            </a:r>
            <a:br>
              <a:rPr lang="fa-IR" sz="3200" dirty="0" smtClean="0">
                <a:cs typeface="B Nazanin" pitchFamily="2" charset="-78"/>
              </a:rPr>
            </a:br>
            <a:r>
              <a:rPr lang="fa-IR" sz="3200" dirty="0" smtClean="0">
                <a:cs typeface="B Nazanin" pitchFamily="2" charset="-78"/>
              </a:rPr>
              <a:t> </a:t>
            </a:r>
            <a:r>
              <a:rPr lang="fa-IR" sz="3200" dirty="0">
                <a:cs typeface="B Nazanin" pitchFamily="2" charset="-78"/>
              </a:rPr>
              <a:t>تماما گرفته شده از صدر اسلام هستند</a:t>
            </a:r>
            <a:r>
              <a:rPr lang="fa-IR" sz="3200" dirty="0" smtClean="0">
                <a:cs typeface="B Nazanin" pitchFamily="2" charset="-78"/>
              </a:rPr>
              <a:t>.</a:t>
            </a:r>
            <a:br>
              <a:rPr lang="fa-IR" sz="3200" dirty="0" smtClean="0">
                <a:cs typeface="B Nazanin" pitchFamily="2" charset="-78"/>
              </a:rPr>
            </a:br>
            <a:r>
              <a:rPr lang="fa-IR" sz="3200" dirty="0" smtClean="0">
                <a:cs typeface="B Nazanin" pitchFamily="2" charset="-78"/>
              </a:rPr>
              <a:t> </a:t>
            </a:r>
            <a:r>
              <a:rPr lang="fa-IR" sz="3200" dirty="0">
                <a:cs typeface="B Nazanin" pitchFamily="2" charset="-78"/>
              </a:rPr>
              <a:t>این دو دیدگاه سنی و شیعه باعث شده که در میان شیعیان عدالت بر </a:t>
            </a:r>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امنیت </a:t>
            </a:r>
            <a:r>
              <a:rPr lang="fa-IR" sz="3200" dirty="0">
                <a:cs typeface="B Nazanin" pitchFamily="2" charset="-78"/>
              </a:rPr>
              <a:t>مقدم شود و در میان سنیان امنیت بر عدالت مقدم شود</a:t>
            </a:r>
            <a:r>
              <a:rPr lang="fa-IR" sz="3200" dirty="0" smtClean="0">
                <a:cs typeface="B Nazanin" pitchFamily="2" charset="-78"/>
              </a:rPr>
              <a:t>.</a:t>
            </a:r>
            <a:r>
              <a:rPr lang="en-US" sz="2800" dirty="0"/>
              <a:t/>
            </a:r>
            <a:br>
              <a:rPr lang="en-US" sz="2800" dirty="0"/>
            </a:br>
            <a:endParaRPr lang="en-US" sz="2800" dirty="0"/>
          </a:p>
        </p:txBody>
      </p:sp>
    </p:spTree>
    <p:extLst>
      <p:ext uri="{BB962C8B-B14F-4D97-AF65-F5344CB8AC3E}">
        <p14:creationId xmlns:p14="http://schemas.microsoft.com/office/powerpoint/2010/main" val="337992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a:bodyPr>
          <a:lstStyle/>
          <a:p>
            <a:pPr>
              <a:lnSpc>
                <a:spcPct val="150000"/>
              </a:lnSpc>
            </a:pPr>
            <a:r>
              <a:rPr lang="fa-IR" dirty="0"/>
              <a:t>در جهان اهل سنت شاهد شکل گیری نظریه </a:t>
            </a:r>
            <a:r>
              <a:rPr lang="fa-IR" dirty="0" smtClean="0"/>
              <a:t/>
            </a:r>
            <a:br>
              <a:rPr lang="fa-IR" dirty="0" smtClean="0"/>
            </a:br>
            <a:r>
              <a:rPr lang="fa-IR" dirty="0" smtClean="0"/>
              <a:t>فقه </a:t>
            </a:r>
            <a:r>
              <a:rPr lang="fa-IR" dirty="0"/>
              <a:t>سیاسی </a:t>
            </a:r>
            <a:r>
              <a:rPr lang="fa-IR" dirty="0" smtClean="0"/>
              <a:t>متاخر </a:t>
            </a:r>
            <a:r>
              <a:rPr lang="fa-IR" dirty="0"/>
              <a:t>از عمل </a:t>
            </a:r>
            <a:r>
              <a:rPr lang="fa-IR" dirty="0" smtClean="0"/>
              <a:t>هستیم </a:t>
            </a:r>
            <a:br>
              <a:rPr lang="fa-IR" dirty="0" smtClean="0"/>
            </a:br>
            <a:r>
              <a:rPr lang="fa-IR" dirty="0" smtClean="0"/>
              <a:t>ولی </a:t>
            </a:r>
            <a:r>
              <a:rPr lang="fa-IR" dirty="0"/>
              <a:t>در میان شیعیان شاهد وحدت نظریه هستیم که مبتنی بر اندیشه امامت و تداوم عصمت که مانع از توجیه تاریخ و شکل گیری نظریات متاخر از </a:t>
            </a:r>
            <a:r>
              <a:rPr lang="fa-IR" dirty="0" smtClean="0"/>
              <a:t>عمل </a:t>
            </a:r>
            <a:r>
              <a:rPr lang="fa-IR" dirty="0"/>
              <a:t>شد</a:t>
            </a:r>
            <a:endParaRPr lang="en-US" dirty="0"/>
          </a:p>
        </p:txBody>
      </p:sp>
    </p:spTree>
    <p:extLst>
      <p:ext uri="{BB962C8B-B14F-4D97-AF65-F5344CB8AC3E}">
        <p14:creationId xmlns:p14="http://schemas.microsoft.com/office/powerpoint/2010/main" val="349184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9828814"/>
              </p:ext>
            </p:extLst>
          </p:nvPr>
        </p:nvGraphicFramePr>
        <p:xfrm>
          <a:off x="977264" y="692692"/>
          <a:ext cx="7555176" cy="5688635"/>
        </p:xfrm>
        <a:graphic>
          <a:graphicData uri="http://schemas.openxmlformats.org/drawingml/2006/table">
            <a:tbl>
              <a:tblPr rtl="1" firstRow="1" firstCol="1" bandRow="1">
                <a:tableStyleId>{5C22544A-7EE6-4342-B048-85BDC9FD1C3A}</a:tableStyleId>
              </a:tblPr>
              <a:tblGrid>
                <a:gridCol w="2130336"/>
                <a:gridCol w="2906448"/>
                <a:gridCol w="2518392"/>
              </a:tblGrid>
              <a:tr h="617891">
                <a:tc>
                  <a:txBody>
                    <a:bodyPr/>
                    <a:lstStyle/>
                    <a:p>
                      <a:pPr algn="ctr" rtl="1">
                        <a:lnSpc>
                          <a:spcPct val="115000"/>
                        </a:lnSpc>
                        <a:spcAft>
                          <a:spcPts val="0"/>
                        </a:spcAft>
                      </a:pPr>
                      <a:r>
                        <a:rPr lang="fa-IR" sz="2000" dirty="0">
                          <a:effectLst/>
                        </a:rPr>
                        <a:t>تفاوت ها</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سنی</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شیعه</a:t>
                      </a:r>
                      <a:endParaRPr lang="en-US" sz="1200">
                        <a:effectLst/>
                        <a:latin typeface="Calibri"/>
                        <a:ea typeface="Calibri"/>
                        <a:cs typeface="Arial"/>
                      </a:endParaRPr>
                    </a:p>
                  </a:txBody>
                  <a:tcPr marL="68580" marR="68580" marT="0" marB="0" anchor="ctr"/>
                </a:tc>
              </a:tr>
              <a:tr h="2599180">
                <a:tc>
                  <a:txBody>
                    <a:bodyPr/>
                    <a:lstStyle/>
                    <a:p>
                      <a:pPr algn="ctr" rtl="1">
                        <a:lnSpc>
                          <a:spcPct val="115000"/>
                        </a:lnSpc>
                        <a:spcAft>
                          <a:spcPts val="0"/>
                        </a:spcAft>
                      </a:pPr>
                      <a:r>
                        <a:rPr lang="fa-IR" sz="2000" dirty="0">
                          <a:effectLst/>
                        </a:rPr>
                        <a:t>استفاده از منابع معرفتی</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dirty="0">
                          <a:effectLst/>
                        </a:rPr>
                        <a:t>استحسان –قیاس در فقه </a:t>
                      </a:r>
                      <a:r>
                        <a:rPr lang="fa-IR" sz="2000" dirty="0" smtClean="0">
                          <a:effectLst/>
                        </a:rPr>
                        <a:t>حنفی</a:t>
                      </a:r>
                    </a:p>
                    <a:p>
                      <a:pPr algn="ctr" rtl="1">
                        <a:lnSpc>
                          <a:spcPct val="115000"/>
                        </a:lnSpc>
                        <a:spcAft>
                          <a:spcPts val="0"/>
                        </a:spcAft>
                      </a:pPr>
                      <a:r>
                        <a:rPr lang="fa-IR" sz="2000" dirty="0" smtClean="0">
                          <a:effectLst/>
                        </a:rPr>
                        <a:t> </a:t>
                      </a:r>
                    </a:p>
                    <a:p>
                      <a:pPr algn="ctr" rtl="1">
                        <a:lnSpc>
                          <a:spcPct val="115000"/>
                        </a:lnSpc>
                        <a:spcAft>
                          <a:spcPts val="0"/>
                        </a:spcAft>
                      </a:pPr>
                      <a:r>
                        <a:rPr lang="fa-IR" sz="2000" dirty="0" smtClean="0">
                          <a:effectLst/>
                        </a:rPr>
                        <a:t>استصلاح </a:t>
                      </a:r>
                      <a:r>
                        <a:rPr lang="fa-IR" sz="2000" dirty="0">
                          <a:effectLst/>
                        </a:rPr>
                        <a:t>در فقه </a:t>
                      </a:r>
                      <a:r>
                        <a:rPr lang="fa-IR" sz="2000" dirty="0" smtClean="0">
                          <a:effectLst/>
                        </a:rPr>
                        <a:t>مالکی</a:t>
                      </a:r>
                    </a:p>
                    <a:p>
                      <a:pPr algn="ctr" rtl="1">
                        <a:lnSpc>
                          <a:spcPct val="115000"/>
                        </a:lnSpc>
                        <a:spcAft>
                          <a:spcPts val="0"/>
                        </a:spcAft>
                      </a:pPr>
                      <a:endParaRPr lang="fa-IR" sz="2000" dirty="0" smtClean="0">
                        <a:effectLst/>
                      </a:endParaRPr>
                    </a:p>
                    <a:p>
                      <a:pPr algn="ctr" rtl="1">
                        <a:lnSpc>
                          <a:spcPct val="115000"/>
                        </a:lnSpc>
                        <a:spcAft>
                          <a:spcPts val="0"/>
                        </a:spcAft>
                      </a:pPr>
                      <a:r>
                        <a:rPr lang="fa-IR" sz="2000" dirty="0" smtClean="0">
                          <a:effectLst/>
                        </a:rPr>
                        <a:t> </a:t>
                      </a:r>
                      <a:r>
                        <a:rPr lang="fa-IR" sz="2000" dirty="0">
                          <a:effectLst/>
                        </a:rPr>
                        <a:t>استدلال در فقه </a:t>
                      </a:r>
                      <a:r>
                        <a:rPr lang="fa-IR" sz="2000" dirty="0" smtClean="0">
                          <a:effectLst/>
                        </a:rPr>
                        <a:t>شافعی</a:t>
                      </a:r>
                    </a:p>
                    <a:p>
                      <a:pPr algn="ctr" rtl="1">
                        <a:lnSpc>
                          <a:spcPct val="115000"/>
                        </a:lnSpc>
                        <a:spcAft>
                          <a:spcPts val="0"/>
                        </a:spcAft>
                      </a:pPr>
                      <a:endParaRPr lang="fa-IR" sz="2000" dirty="0" smtClean="0">
                        <a:effectLst/>
                      </a:endParaRPr>
                    </a:p>
                    <a:p>
                      <a:pPr algn="ctr" rtl="1">
                        <a:lnSpc>
                          <a:spcPct val="115000"/>
                        </a:lnSpc>
                        <a:spcAft>
                          <a:spcPts val="0"/>
                        </a:spcAft>
                      </a:pPr>
                      <a:r>
                        <a:rPr lang="fa-IR" sz="2000" dirty="0" smtClean="0">
                          <a:effectLst/>
                        </a:rPr>
                        <a:t> </a:t>
                      </a:r>
                      <a:r>
                        <a:rPr lang="fa-IR" sz="2000" dirty="0">
                          <a:effectLst/>
                        </a:rPr>
                        <a:t>سد ذرایع در فقه حنبلی</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dirty="0">
                          <a:effectLst/>
                        </a:rPr>
                        <a:t>عدم </a:t>
                      </a:r>
                      <a:r>
                        <a:rPr lang="fa-IR" sz="2000" dirty="0" smtClean="0">
                          <a:effectLst/>
                        </a:rPr>
                        <a:t>اعتبار</a:t>
                      </a:r>
                    </a:p>
                    <a:p>
                      <a:pPr algn="ctr" rtl="1">
                        <a:lnSpc>
                          <a:spcPct val="115000"/>
                        </a:lnSpc>
                        <a:spcAft>
                          <a:spcPts val="0"/>
                        </a:spcAft>
                      </a:pPr>
                      <a:endParaRPr lang="fa-IR" sz="2000" dirty="0" smtClean="0">
                        <a:effectLst/>
                      </a:endParaRPr>
                    </a:p>
                    <a:p>
                      <a:pPr algn="ctr" rtl="1">
                        <a:lnSpc>
                          <a:spcPct val="115000"/>
                        </a:lnSpc>
                        <a:spcAft>
                          <a:spcPts val="0"/>
                        </a:spcAft>
                      </a:pPr>
                      <a:endParaRPr lang="fa-IR" sz="2000" dirty="0" smtClean="0">
                        <a:effectLst/>
                      </a:endParaRPr>
                    </a:p>
                    <a:p>
                      <a:pPr algn="ctr" rtl="1">
                        <a:lnSpc>
                          <a:spcPct val="115000"/>
                        </a:lnSpc>
                        <a:spcAft>
                          <a:spcPts val="0"/>
                        </a:spcAft>
                      </a:pPr>
                      <a:r>
                        <a:rPr lang="fa-IR" sz="2000" dirty="0" smtClean="0">
                          <a:effectLst/>
                        </a:rPr>
                        <a:t> </a:t>
                      </a:r>
                      <a:r>
                        <a:rPr lang="fa-IR" sz="2000" dirty="0">
                          <a:effectLst/>
                        </a:rPr>
                        <a:t>اما عقل </a:t>
                      </a:r>
                      <a:endParaRPr lang="fa-IR" sz="2000" dirty="0" smtClean="0">
                        <a:effectLst/>
                      </a:endParaRPr>
                    </a:p>
                    <a:p>
                      <a:pPr algn="ctr" rtl="1">
                        <a:lnSpc>
                          <a:spcPct val="115000"/>
                        </a:lnSpc>
                        <a:spcAft>
                          <a:spcPts val="0"/>
                        </a:spcAft>
                      </a:pPr>
                      <a:r>
                        <a:rPr lang="fa-IR" sz="2000" dirty="0" smtClean="0">
                          <a:effectLst/>
                        </a:rPr>
                        <a:t>در </a:t>
                      </a:r>
                      <a:r>
                        <a:rPr lang="fa-IR" sz="2000" dirty="0">
                          <a:effectLst/>
                        </a:rPr>
                        <a:t>آینده مشروحا گزارش خواهیم داد</a:t>
                      </a:r>
                      <a:endParaRPr lang="en-US" sz="1200" dirty="0">
                        <a:effectLst/>
                        <a:latin typeface="Calibri"/>
                        <a:ea typeface="Calibri"/>
                        <a:cs typeface="Arial"/>
                      </a:endParaRPr>
                    </a:p>
                  </a:txBody>
                  <a:tcPr marL="68580" marR="68580" marT="0" marB="0" anchor="ctr"/>
                </a:tc>
              </a:tr>
              <a:tr h="617891">
                <a:tc rowSpan="4">
                  <a:txBody>
                    <a:bodyPr/>
                    <a:lstStyle/>
                    <a:p>
                      <a:pPr algn="ctr" rtl="1">
                        <a:lnSpc>
                          <a:spcPct val="115000"/>
                        </a:lnSpc>
                        <a:spcAft>
                          <a:spcPts val="0"/>
                        </a:spcAft>
                      </a:pPr>
                      <a:r>
                        <a:rPr lang="fa-IR" sz="2000" dirty="0">
                          <a:effectLst/>
                        </a:rPr>
                        <a:t> </a:t>
                      </a:r>
                      <a:endParaRPr lang="en-US" sz="1200" dirty="0">
                        <a:effectLst/>
                        <a:latin typeface="Calibri"/>
                        <a:ea typeface="Calibri"/>
                        <a:cs typeface="Arial"/>
                      </a:endParaRPr>
                    </a:p>
                    <a:p>
                      <a:pPr algn="ctr" rtl="1">
                        <a:lnSpc>
                          <a:spcPct val="115000"/>
                        </a:lnSpc>
                        <a:spcAft>
                          <a:spcPts val="0"/>
                        </a:spcAft>
                      </a:pPr>
                      <a:r>
                        <a:rPr lang="fa-IR" sz="2000" dirty="0">
                          <a:effectLst/>
                        </a:rPr>
                        <a:t> </a:t>
                      </a:r>
                      <a:endParaRPr lang="en-US" sz="1200" dirty="0">
                        <a:effectLst/>
                        <a:latin typeface="Calibri"/>
                        <a:ea typeface="Calibri"/>
                        <a:cs typeface="Arial"/>
                      </a:endParaRPr>
                    </a:p>
                    <a:p>
                      <a:pPr algn="ctr" rtl="1">
                        <a:lnSpc>
                          <a:spcPct val="115000"/>
                        </a:lnSpc>
                        <a:spcAft>
                          <a:spcPts val="0"/>
                        </a:spcAft>
                      </a:pPr>
                      <a:r>
                        <a:rPr lang="fa-IR" sz="2000" dirty="0">
                          <a:effectLst/>
                        </a:rPr>
                        <a:t> </a:t>
                      </a:r>
                      <a:endParaRPr lang="en-US" sz="1200" dirty="0">
                        <a:effectLst/>
                        <a:latin typeface="Calibri"/>
                        <a:ea typeface="Calibri"/>
                        <a:cs typeface="Arial"/>
                      </a:endParaRPr>
                    </a:p>
                    <a:p>
                      <a:pPr algn="ctr" rtl="1">
                        <a:lnSpc>
                          <a:spcPct val="115000"/>
                        </a:lnSpc>
                        <a:spcAft>
                          <a:spcPts val="0"/>
                        </a:spcAft>
                      </a:pPr>
                      <a:r>
                        <a:rPr lang="fa-IR" sz="2000" dirty="0">
                          <a:effectLst/>
                        </a:rPr>
                        <a:t> </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عدالت تمام صحابه</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عدالت بعض از صحابه</a:t>
                      </a:r>
                      <a:endParaRPr lang="en-US" sz="1200">
                        <a:effectLst/>
                        <a:latin typeface="Calibri"/>
                        <a:ea typeface="Calibri"/>
                        <a:cs typeface="Arial"/>
                      </a:endParaRPr>
                    </a:p>
                  </a:txBody>
                  <a:tcPr marL="68580" marR="68580" marT="0" marB="0" anchor="ctr"/>
                </a:tc>
              </a:tr>
              <a:tr h="617891">
                <a:tc vMerge="1">
                  <a:txBody>
                    <a:bodyPr/>
                    <a:lstStyle/>
                    <a:p>
                      <a:pPr algn="ctr" rtl="1">
                        <a:lnSpc>
                          <a:spcPct val="115000"/>
                        </a:lnSpc>
                        <a:spcAft>
                          <a:spcPts val="0"/>
                        </a:spcAft>
                      </a:pP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جبر گرایی ( مسئله کسب)</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قائل نیست</a:t>
                      </a:r>
                      <a:endParaRPr lang="en-US" sz="1200">
                        <a:effectLst/>
                        <a:latin typeface="Calibri"/>
                        <a:ea typeface="Calibri"/>
                        <a:cs typeface="Arial"/>
                      </a:endParaRPr>
                    </a:p>
                  </a:txBody>
                  <a:tcPr marL="68580" marR="68580" marT="0" marB="0" anchor="ctr"/>
                </a:tc>
              </a:tr>
              <a:tr h="617891">
                <a:tc vMerge="1">
                  <a:txBody>
                    <a:bodyPr/>
                    <a:lstStyle/>
                    <a:p>
                      <a:pPr algn="ctr" rtl="1">
                        <a:lnSpc>
                          <a:spcPct val="115000"/>
                        </a:lnSpc>
                        <a:spcAft>
                          <a:spcPts val="0"/>
                        </a:spcAft>
                      </a:pP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تصویب در اجتهاد</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تخطئه</a:t>
                      </a:r>
                      <a:endParaRPr lang="en-US" sz="1200">
                        <a:effectLst/>
                        <a:latin typeface="Calibri"/>
                        <a:ea typeface="Calibri"/>
                        <a:cs typeface="Arial"/>
                      </a:endParaRPr>
                    </a:p>
                  </a:txBody>
                  <a:tcPr marL="68580" marR="68580" marT="0" marB="0" anchor="ctr"/>
                </a:tc>
              </a:tr>
              <a:tr h="617891">
                <a:tc vMerge="1">
                  <a:txBody>
                    <a:bodyPr/>
                    <a:lstStyle/>
                    <a:p>
                      <a:pPr algn="ctr" rtl="1">
                        <a:lnSpc>
                          <a:spcPct val="115000"/>
                        </a:lnSpc>
                        <a:spcAft>
                          <a:spcPts val="0"/>
                        </a:spcAft>
                      </a:pP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a:effectLst/>
                        </a:rPr>
                        <a:t>تقدم نقل بر عقل</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000" dirty="0">
                          <a:effectLst/>
                        </a:rPr>
                        <a:t>اختلافی است</a:t>
                      </a:r>
                      <a:endParaRPr lang="en-US" sz="12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13971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Autofit/>
          </a:bodyPr>
          <a:lstStyle/>
          <a:p>
            <a:pPr rtl="1"/>
            <a:r>
              <a:rPr lang="fa-IR" sz="2800" dirty="0" smtClean="0">
                <a:solidFill>
                  <a:schemeClr val="accent6">
                    <a:lumMod val="75000"/>
                  </a:schemeClr>
                </a:solidFill>
                <a:cs typeface="B Nazanin" pitchFamily="2" charset="-78"/>
              </a:rPr>
              <a:t>نکته:</a:t>
            </a: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فقه </a:t>
            </a:r>
            <a:r>
              <a:rPr lang="fa-IR" sz="2800" dirty="0">
                <a:cs typeface="B Nazanin" pitchFamily="2" charset="-78"/>
              </a:rPr>
              <a:t>سیاسی اهل سنت مبتنی بر مبانی کلامی اشاعره </a:t>
            </a:r>
            <a:r>
              <a:rPr lang="fa-IR" sz="2800" dirty="0" smtClean="0">
                <a:cs typeface="B Nazanin" pitchFamily="2" charset="-78"/>
              </a:rPr>
              <a:t>بوده </a:t>
            </a:r>
            <a:r>
              <a:rPr lang="fa-IR" sz="2800" dirty="0">
                <a:cs typeface="B Nazanin" pitchFamily="2" charset="-78"/>
              </a:rPr>
              <a:t>و معتزله به مرور زمان منزوی </a:t>
            </a:r>
            <a:r>
              <a:rPr lang="fa-IR" sz="2800" dirty="0" smtClean="0">
                <a:cs typeface="B Nazanin" pitchFamily="2" charset="-78"/>
              </a:rPr>
              <a:t>شدند</a:t>
            </a:r>
            <a:br>
              <a:rPr lang="fa-IR" sz="2800" dirty="0" smtClean="0">
                <a:cs typeface="B Nazanin" pitchFamily="2" charset="-78"/>
              </a:rPr>
            </a:b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 </a:t>
            </a:r>
            <a:r>
              <a:rPr lang="fa-IR" sz="2800" dirty="0">
                <a:cs typeface="B Nazanin" pitchFamily="2" charset="-78"/>
              </a:rPr>
              <a:t>و جالب این است </a:t>
            </a:r>
            <a:r>
              <a:rPr lang="fa-IR" sz="2800" dirty="0" smtClean="0">
                <a:cs typeface="B Nazanin" pitchFamily="2" charset="-78"/>
              </a:rPr>
              <a:t>که</a:t>
            </a:r>
            <a:br>
              <a:rPr lang="fa-IR" sz="2800" dirty="0" smtClean="0">
                <a:cs typeface="B Nazanin" pitchFamily="2" charset="-78"/>
              </a:rPr>
            </a:b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 </a:t>
            </a:r>
            <a:r>
              <a:rPr lang="fa-IR" sz="2800" dirty="0">
                <a:cs typeface="B Nazanin" pitchFamily="2" charset="-78"/>
              </a:rPr>
              <a:t>شرایطی چون : </a:t>
            </a: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قرشی </a:t>
            </a:r>
            <a:r>
              <a:rPr lang="fa-IR" sz="2800" dirty="0">
                <a:cs typeface="B Nazanin" pitchFamily="2" charset="-78"/>
              </a:rPr>
              <a:t>بودن حاکم </a:t>
            </a: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علم </a:t>
            </a:r>
            <a:br>
              <a:rPr lang="fa-IR" sz="2800" dirty="0" smtClean="0">
                <a:cs typeface="B Nazanin" pitchFamily="2" charset="-78"/>
              </a:rPr>
            </a:br>
            <a:r>
              <a:rPr lang="fa-IR" sz="2800" dirty="0">
                <a:cs typeface="B Nazanin" pitchFamily="2" charset="-78"/>
              </a:rPr>
              <a:t>و</a:t>
            </a: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عدالت را </a:t>
            </a:r>
            <a:r>
              <a:rPr lang="fa-IR" sz="2800" dirty="0">
                <a:cs typeface="B Nazanin" pitchFamily="2" charset="-78"/>
              </a:rPr>
              <a:t>منصرف </a:t>
            </a:r>
            <a:r>
              <a:rPr lang="fa-IR" sz="2800" dirty="0" smtClean="0">
                <a:cs typeface="B Nazanin" pitchFamily="2" charset="-78"/>
              </a:rPr>
              <a:t>شدند</a:t>
            </a:r>
            <a:br>
              <a:rPr lang="fa-IR" sz="2800" dirty="0" smtClean="0">
                <a:cs typeface="B Nazanin" pitchFamily="2" charset="-78"/>
              </a:rPr>
            </a:br>
            <a:r>
              <a:rPr lang="fa-IR" sz="2800" dirty="0" smtClean="0">
                <a:cs typeface="B Nazanin" pitchFamily="2" charset="-78"/>
              </a:rPr>
              <a:t> </a:t>
            </a:r>
            <a:r>
              <a:rPr lang="fa-IR" sz="2800" dirty="0">
                <a:cs typeface="B Nazanin" pitchFamily="2" charset="-78"/>
              </a:rPr>
              <a:t>و عناصری چون شورا </a:t>
            </a: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صراحت </a:t>
            </a:r>
            <a:r>
              <a:rPr lang="fa-IR" sz="2800" dirty="0">
                <a:cs typeface="B Nazanin" pitchFamily="2" charset="-78"/>
              </a:rPr>
              <a:t>لهجه در نقد نصیحت حاکمان به حاشیه رانده شد حتی بیعت یک نفر می توانست مشروعیت حاکم را تامین کند </a:t>
            </a:r>
            <a:r>
              <a:rPr lang="fa-IR" sz="2800" dirty="0" smtClean="0">
                <a:cs typeface="B Nazanin" pitchFamily="2" charset="-78"/>
              </a:rPr>
              <a:t>.</a:t>
            </a:r>
            <a:endParaRPr lang="en-US" sz="2000" dirty="0"/>
          </a:p>
        </p:txBody>
      </p:sp>
    </p:spTree>
    <p:extLst>
      <p:ext uri="{BB962C8B-B14F-4D97-AF65-F5344CB8AC3E}">
        <p14:creationId xmlns:p14="http://schemas.microsoft.com/office/powerpoint/2010/main" val="216064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Autofit/>
          </a:bodyPr>
          <a:lstStyle/>
          <a:p>
            <a:r>
              <a:rPr lang="fa-IR" sz="2800" b="1" dirty="0">
                <a:solidFill>
                  <a:schemeClr val="accent2"/>
                </a:solidFill>
                <a:cs typeface="B Nazanin" pitchFamily="2" charset="-78"/>
              </a:rPr>
              <a:t>برای جمع بندی بحث حاضر و تمهید مقدمه آتی به کلام یکی از اصولیان معاصر که در روش شناختی فقه شیعه سعی فراوانی در تحریر و تدوین آن داشته اند اشاره می کنیم </a:t>
            </a:r>
            <a:r>
              <a:rPr lang="fa-IR" sz="2400" dirty="0" smtClean="0">
                <a:cs typeface="B Nazanin" pitchFamily="2" charset="-78"/>
              </a:rPr>
              <a:t>.</a:t>
            </a:r>
            <a:r>
              <a:rPr lang="fa-IR" sz="2400" dirty="0">
                <a:cs typeface="B Nazanin" pitchFamily="2" charset="-78"/>
              </a:rPr>
              <a:t/>
            </a:r>
            <a:br>
              <a:rPr lang="fa-IR" sz="2400" dirty="0">
                <a:cs typeface="B Nazanin" pitchFamily="2" charset="-78"/>
              </a:rPr>
            </a:br>
            <a:r>
              <a:rPr lang="fa-IR" sz="2800" b="1" dirty="0" smtClean="0">
                <a:solidFill>
                  <a:schemeClr val="accent3"/>
                </a:solidFill>
                <a:cs typeface="B Nazanin" pitchFamily="2" charset="-78"/>
              </a:rPr>
              <a:t>شهید صدر می فرماید: </a:t>
            </a: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جایگاه </a:t>
            </a:r>
            <a:r>
              <a:rPr lang="fa-IR" sz="2400" dirty="0">
                <a:cs typeface="B Nazanin" pitchFamily="2" charset="-78"/>
              </a:rPr>
              <a:t>و پایگاه عقل محل نزاع میان شیعه وسنی است </a:t>
            </a: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و </a:t>
            </a:r>
            <a:r>
              <a:rPr lang="fa-IR" sz="2400" dirty="0">
                <a:cs typeface="B Nazanin" pitchFamily="2" charset="-78"/>
              </a:rPr>
              <a:t>حتی میان خود شیعیان در رابطه با مشروعیت بکار گیری ادله عقلی برای استنباط احکام شرعی دو بحث </a:t>
            </a: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وجود دارد</a:t>
            </a:r>
            <a:br>
              <a:rPr lang="fa-IR" sz="2400" dirty="0" smtClean="0">
                <a:cs typeface="B Nazanin" pitchFamily="2" charset="-78"/>
              </a:rPr>
            </a:br>
            <a:r>
              <a:rPr lang="fa-IR" sz="2400" dirty="0" smtClean="0">
                <a:cs typeface="B Nazanin" pitchFamily="2" charset="-78"/>
              </a:rPr>
              <a:t> </a:t>
            </a:r>
            <a:r>
              <a:rPr lang="fa-IR" sz="2400" dirty="0">
                <a:cs typeface="B Nazanin" pitchFamily="2" charset="-78"/>
              </a:rPr>
              <a:t>الف) آیا میتوان به دلایل عقلی ظنی استناد کرد</a:t>
            </a:r>
            <a:r>
              <a:rPr lang="fa-IR" sz="2400" dirty="0" smtClean="0">
                <a:cs typeface="B Nazanin" pitchFamily="2" charset="-78"/>
              </a:rPr>
              <a:t>؟</a:t>
            </a:r>
            <a:r>
              <a:rPr lang="fa-IR" sz="2400" dirty="0">
                <a:cs typeface="B Nazanin" pitchFamily="2" charset="-78"/>
              </a:rPr>
              <a:t/>
            </a:r>
            <a:br>
              <a:rPr lang="fa-IR" sz="2400" dirty="0">
                <a:cs typeface="B Nazanin" pitchFamily="2" charset="-78"/>
              </a:rPr>
            </a:br>
            <a:r>
              <a:rPr lang="en-US" sz="2400" dirty="0">
                <a:cs typeface="B Nazanin" pitchFamily="2" charset="-78"/>
              </a:rPr>
              <a:t/>
            </a:r>
            <a:br>
              <a:rPr lang="en-US" sz="2400" dirty="0">
                <a:cs typeface="B Nazanin" pitchFamily="2" charset="-78"/>
              </a:rPr>
            </a:br>
            <a:r>
              <a:rPr lang="fa-IR" sz="2400" dirty="0">
                <a:cs typeface="B Nazanin" pitchFamily="2" charset="-78"/>
              </a:rPr>
              <a:t>ب) آیا می توان بدلایل عقلی قطعی استناد کرد</a:t>
            </a:r>
            <a:r>
              <a:rPr lang="fa-IR" sz="2400" dirty="0" smtClean="0">
                <a:cs typeface="B Nazanin" pitchFamily="2" charset="-78"/>
              </a:rPr>
              <a:t>؟</a:t>
            </a:r>
            <a:br>
              <a:rPr lang="fa-IR" sz="2400" dirty="0" smtClean="0">
                <a:cs typeface="B Nazanin" pitchFamily="2" charset="-78"/>
              </a:rPr>
            </a:br>
            <a:r>
              <a:rPr lang="en-US" sz="2400" dirty="0">
                <a:cs typeface="B Nazanin" pitchFamily="2" charset="-78"/>
              </a:rPr>
              <a:t/>
            </a:r>
            <a:br>
              <a:rPr lang="en-US" sz="2400" dirty="0">
                <a:cs typeface="B Nazanin" pitchFamily="2" charset="-78"/>
              </a:rPr>
            </a:br>
            <a:r>
              <a:rPr lang="fa-IR" sz="2400" dirty="0">
                <a:cs typeface="B Nazanin" pitchFamily="2" charset="-78"/>
              </a:rPr>
              <a:t>پاسخ: مورد اول شیعه اجماع بر عدم جواز آن دارد بر خلاف اهل سنت .</a:t>
            </a:r>
            <a:r>
              <a:rPr lang="en-US" sz="2400" dirty="0">
                <a:cs typeface="B Nazanin" pitchFamily="2" charset="-78"/>
              </a:rPr>
              <a:t/>
            </a:r>
            <a:br>
              <a:rPr lang="en-US" sz="2400" dirty="0">
                <a:cs typeface="B Nazanin" pitchFamily="2" charset="-78"/>
              </a:rPr>
            </a:br>
            <a:r>
              <a:rPr lang="fa-IR" sz="2400" dirty="0">
                <a:cs typeface="B Nazanin" pitchFamily="2" charset="-78"/>
              </a:rPr>
              <a:t/>
            </a:r>
            <a:br>
              <a:rPr lang="fa-IR" sz="2400" dirty="0">
                <a:cs typeface="B Nazanin" pitchFamily="2" charset="-78"/>
              </a:rPr>
            </a:br>
            <a:r>
              <a:rPr lang="fa-IR" sz="2400" dirty="0" smtClean="0">
                <a:cs typeface="B Nazanin" pitchFamily="2" charset="-78"/>
              </a:rPr>
              <a:t>پاسخ </a:t>
            </a:r>
            <a:r>
              <a:rPr lang="fa-IR" sz="2400" dirty="0">
                <a:cs typeface="B Nazanin" pitchFamily="2" charset="-78"/>
              </a:rPr>
              <a:t>مورد دوم مشهور قائل به حجیت خلافا للمحدثین </a:t>
            </a:r>
            <a:r>
              <a:rPr lang="fa-IR" sz="1800" dirty="0" smtClean="0"/>
              <a:t>.</a:t>
            </a:r>
            <a:endParaRPr lang="en-US" sz="1800" dirty="0"/>
          </a:p>
        </p:txBody>
      </p:sp>
    </p:spTree>
    <p:extLst>
      <p:ext uri="{BB962C8B-B14F-4D97-AF65-F5344CB8AC3E}">
        <p14:creationId xmlns:p14="http://schemas.microsoft.com/office/powerpoint/2010/main" val="305492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0"/>
          </a:xfrm>
        </p:spPr>
        <p:txBody>
          <a:bodyPr>
            <a:noAutofit/>
          </a:bodyPr>
          <a:lstStyle/>
          <a:p>
            <a:r>
              <a:rPr lang="fa-IR" sz="3200" dirty="0" smtClean="0">
                <a:cs typeface="B Nazanin" pitchFamily="2" charset="-78"/>
              </a:rPr>
              <a:t/>
            </a:r>
            <a:br>
              <a:rPr lang="fa-IR" sz="3200" dirty="0" smtClean="0">
                <a:cs typeface="B Nazanin" pitchFamily="2" charset="-78"/>
              </a:rPr>
            </a:br>
            <a:r>
              <a:rPr lang="fa-IR" sz="3600" b="1" dirty="0" smtClean="0">
                <a:solidFill>
                  <a:schemeClr val="accent6">
                    <a:lumMod val="75000"/>
                  </a:schemeClr>
                </a:solidFill>
                <a:cs typeface="B Nazanin" pitchFamily="2" charset="-78"/>
              </a:rPr>
              <a:t>تمایزات </a:t>
            </a:r>
            <a:r>
              <a:rPr lang="fa-IR" sz="3600" b="1" dirty="0">
                <a:solidFill>
                  <a:schemeClr val="accent6">
                    <a:lumMod val="75000"/>
                  </a:schemeClr>
                </a:solidFill>
                <a:cs typeface="B Nazanin" pitchFamily="2" charset="-78"/>
              </a:rPr>
              <a:t>روش شناختی اخباری و </a:t>
            </a:r>
            <a:r>
              <a:rPr lang="fa-IR" sz="3600" b="1" dirty="0" smtClean="0">
                <a:solidFill>
                  <a:schemeClr val="accent6">
                    <a:lumMod val="75000"/>
                  </a:schemeClr>
                </a:solidFill>
                <a:cs typeface="B Nazanin" pitchFamily="2" charset="-78"/>
              </a:rPr>
              <a:t>اصولی</a:t>
            </a: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 </a:t>
            </a:r>
            <a:r>
              <a:rPr lang="fa-IR" sz="3600" dirty="0">
                <a:cs typeface="B Nazanin" pitchFamily="2" charset="-78"/>
              </a:rPr>
              <a:t>مقدمه : </a:t>
            </a: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در </a:t>
            </a:r>
            <a:r>
              <a:rPr lang="fa-IR" sz="3600" dirty="0">
                <a:cs typeface="B Nazanin" pitchFamily="2" charset="-78"/>
              </a:rPr>
              <a:t>دوره حضور معصوم </a:t>
            </a:r>
            <a:r>
              <a:rPr lang="fa-IR" sz="1800" dirty="0">
                <a:cs typeface="B Nazanin" pitchFamily="2" charset="-78"/>
              </a:rPr>
              <a:t>علیه السلام </a:t>
            </a:r>
            <a:r>
              <a:rPr lang="fa-IR" sz="3600" dirty="0">
                <a:cs typeface="B Nazanin" pitchFamily="2" charset="-78"/>
              </a:rPr>
              <a:t>در میان شیعیان اتحاد در عرصه های مختلف من جمله در حوزه فقه سیاسی محفوظ بود و با </a:t>
            </a: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غیبت </a:t>
            </a:r>
            <a:r>
              <a:rPr lang="fa-IR" sz="3600" dirty="0">
                <a:cs typeface="B Nazanin" pitchFamily="2" charset="-78"/>
              </a:rPr>
              <a:t>امام عصر</a:t>
            </a:r>
            <a:r>
              <a:rPr lang="fa-IR" sz="1400" dirty="0">
                <a:cs typeface="B Nazanin" pitchFamily="2" charset="-78"/>
              </a:rPr>
              <a:t> </a:t>
            </a:r>
            <a:r>
              <a:rPr lang="fa-IR" sz="2000" dirty="0">
                <a:cs typeface="B Nazanin" pitchFamily="2" charset="-78"/>
              </a:rPr>
              <a:t>عجل الله تعالی فرجه </a:t>
            </a:r>
            <a:r>
              <a:rPr lang="fa-IR" sz="2000" dirty="0" smtClean="0">
                <a:cs typeface="B Nazanin" pitchFamily="2" charset="-78"/>
              </a:rPr>
              <a:t>الشریف</a:t>
            </a:r>
            <a:r>
              <a:rPr lang="fa-IR" sz="1400" dirty="0" smtClean="0">
                <a:cs typeface="B Nazanin" pitchFamily="2" charset="-78"/>
              </a:rPr>
              <a:t/>
            </a:r>
            <a:br>
              <a:rPr lang="fa-IR" sz="1400" dirty="0" smtClean="0">
                <a:cs typeface="B Nazanin" pitchFamily="2" charset="-78"/>
              </a:rPr>
            </a:br>
            <a:r>
              <a:rPr lang="fa-IR" sz="3600" dirty="0" smtClean="0">
                <a:cs typeface="B Nazanin" pitchFamily="2" charset="-78"/>
              </a:rPr>
              <a:t> </a:t>
            </a:r>
            <a:r>
              <a:rPr lang="fa-IR" sz="3600" dirty="0">
                <a:cs typeface="B Nazanin" pitchFamily="2" charset="-78"/>
              </a:rPr>
              <a:t>شیعیان با مشکلی مواجه شدند که اهل سنت پس از رحلت پیامبر مواجه شده بودند با این تفاوت که امام عصر عجل الله تعالی فرجه الشریف حی و به دستور الهی در پس پرده غیبت </a:t>
            </a:r>
            <a:r>
              <a:rPr lang="fa-IR" sz="3600" dirty="0" smtClean="0">
                <a:cs typeface="B Nazanin" pitchFamily="2" charset="-78"/>
              </a:rPr>
              <a:t>بسر</a:t>
            </a:r>
            <a:br>
              <a:rPr lang="fa-IR" sz="3600" dirty="0" smtClean="0">
                <a:cs typeface="B Nazanin" pitchFamily="2" charset="-78"/>
              </a:rPr>
            </a:br>
            <a:r>
              <a:rPr lang="fa-IR" sz="3600" dirty="0" smtClean="0">
                <a:cs typeface="B Nazanin" pitchFamily="2" charset="-78"/>
              </a:rPr>
              <a:t> </a:t>
            </a:r>
            <a:r>
              <a:rPr lang="fa-IR" sz="3600" dirty="0">
                <a:cs typeface="B Nazanin" pitchFamily="2" charset="-78"/>
              </a:rPr>
              <a:t>می برند</a:t>
            </a:r>
            <a:r>
              <a:rPr lang="fa-IR" sz="3200" dirty="0">
                <a:cs typeface="B Nazanin" pitchFamily="2" charset="-78"/>
              </a:rPr>
              <a:t>.</a:t>
            </a:r>
            <a:r>
              <a:rPr lang="en-US" sz="3200" dirty="0">
                <a:cs typeface="B Nazanin" pitchFamily="2" charset="-78"/>
              </a:rPr>
              <a:t/>
            </a:r>
            <a:br>
              <a:rPr lang="en-US" sz="3200" dirty="0">
                <a:cs typeface="B Nazanin" pitchFamily="2" charset="-78"/>
              </a:rPr>
            </a:br>
            <a:endParaRPr lang="en-US" sz="2800" dirty="0">
              <a:cs typeface="B Nazanin" pitchFamily="2" charset="-78"/>
            </a:endParaRPr>
          </a:p>
        </p:txBody>
      </p:sp>
    </p:spTree>
    <p:extLst>
      <p:ext uri="{BB962C8B-B14F-4D97-AF65-F5344CB8AC3E}">
        <p14:creationId xmlns:p14="http://schemas.microsoft.com/office/powerpoint/2010/main" val="223483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9036496" cy="5865515"/>
          </a:xfrm>
        </p:spPr>
        <p:txBody>
          <a:bodyPr>
            <a:normAutofit fontScale="92500"/>
          </a:bodyPr>
          <a:lstStyle/>
          <a:p>
            <a:pPr algn="ctr" rtl="1">
              <a:lnSpc>
                <a:spcPct val="300000"/>
              </a:lnSpc>
            </a:pPr>
            <a:r>
              <a:rPr lang="fa-IR" b="1" dirty="0" smtClean="0">
                <a:cs typeface="B Nazanin" pitchFamily="2" charset="-78"/>
              </a:rPr>
              <a:t>الف </a:t>
            </a:r>
            <a:r>
              <a:rPr lang="fa-IR" b="1" dirty="0">
                <a:cs typeface="B Nazanin" pitchFamily="2" charset="-78"/>
              </a:rPr>
              <a:t>) کیفیت تکوین و چگونگی شکل گرفتن دانشی بنام علم فقه </a:t>
            </a:r>
            <a:endParaRPr lang="en-US" b="1" dirty="0" smtClean="0">
              <a:cs typeface="B Nazanin" pitchFamily="2" charset="-78"/>
            </a:endParaRPr>
          </a:p>
          <a:p>
            <a:pPr algn="ctr" rtl="1">
              <a:lnSpc>
                <a:spcPct val="300000"/>
              </a:lnSpc>
            </a:pPr>
            <a:r>
              <a:rPr lang="fa-IR" b="1" dirty="0" smtClean="0">
                <a:cs typeface="B Nazanin" pitchFamily="2" charset="-78"/>
              </a:rPr>
              <a:t>ب</a:t>
            </a:r>
            <a:r>
              <a:rPr lang="fa-IR" b="1" dirty="0">
                <a:cs typeface="B Nazanin" pitchFamily="2" charset="-78"/>
              </a:rPr>
              <a:t>) کیفیت تکوین علم اصول فقه : یعنی فقها به چالش و سوالی مواجه شدند لذا برای حل آنها دانشی بنام علم فقه و اصول فقه تولید کردند </a:t>
            </a:r>
            <a:r>
              <a:rPr lang="fa-IR" b="1" dirty="0" smtClean="0">
                <a:cs typeface="B Nazanin" pitchFamily="2" charset="-78"/>
              </a:rPr>
              <a:t>.</a:t>
            </a:r>
            <a:endParaRPr lang="en-US" b="1" dirty="0" smtClean="0">
              <a:cs typeface="B Nazanin" pitchFamily="2" charset="-78"/>
            </a:endParaRPr>
          </a:p>
          <a:p>
            <a:pPr algn="ctr" rtl="1">
              <a:lnSpc>
                <a:spcPct val="210000"/>
              </a:lnSpc>
            </a:pPr>
            <a:endParaRPr lang="en-US" dirty="0">
              <a:cs typeface="B Nazanin" pitchFamily="2" charset="-78"/>
            </a:endParaRPr>
          </a:p>
          <a:p>
            <a:pPr algn="ctr" rtl="1">
              <a:lnSpc>
                <a:spcPct val="210000"/>
              </a:lnSpc>
            </a:pPr>
            <a:endParaRPr lang="en-US" dirty="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rtl="1"/>
            <a:endParaRPr lang="en-US" dirty="0" smtClean="0">
              <a:cs typeface="B Nazanin" pitchFamily="2" charset="-78"/>
            </a:endParaRPr>
          </a:p>
          <a:p>
            <a:pPr algn="ctr" rtl="1"/>
            <a:endParaRPr lang="en-US" dirty="0">
              <a:cs typeface="B Nazanin" pitchFamily="2" charset="-78"/>
            </a:endParaRPr>
          </a:p>
          <a:p>
            <a:pPr algn="ctr"/>
            <a:endParaRPr lang="en-US" dirty="0"/>
          </a:p>
        </p:txBody>
      </p:sp>
    </p:spTree>
    <p:extLst>
      <p:ext uri="{BB962C8B-B14F-4D97-AF65-F5344CB8AC3E}">
        <p14:creationId xmlns:p14="http://schemas.microsoft.com/office/powerpoint/2010/main" val="45132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rmAutofit/>
          </a:bodyPr>
          <a:lstStyle/>
          <a:p>
            <a:r>
              <a:rPr lang="fa-IR" dirty="0">
                <a:cs typeface="B Nazanin" pitchFamily="2" charset="-78"/>
              </a:rPr>
              <a:t>در دوره </a:t>
            </a:r>
            <a:r>
              <a:rPr lang="fa-IR" b="1" dirty="0">
                <a:solidFill>
                  <a:schemeClr val="accent6">
                    <a:lumMod val="75000"/>
                  </a:schemeClr>
                </a:solidFill>
                <a:cs typeface="B Nazanin" pitchFamily="2" charset="-78"/>
              </a:rPr>
              <a:t>غیبت صغری </a:t>
            </a:r>
            <a:r>
              <a:rPr lang="fa-IR" dirty="0">
                <a:cs typeface="B Nazanin" pitchFamily="2" charset="-78"/>
              </a:rPr>
              <a:t>شیعیان با توجه به حضور نواب اربعه با چالش جدی مواجه نشدند و </a:t>
            </a:r>
            <a:r>
              <a:rPr lang="fa-IR" dirty="0" smtClean="0">
                <a:cs typeface="B Nazanin" pitchFamily="2" charset="-78"/>
              </a:rPr>
              <a:t>وقتی </a:t>
            </a:r>
            <a:r>
              <a:rPr lang="fa-IR" dirty="0">
                <a:cs typeface="B Nazanin" pitchFamily="2" charset="-78"/>
              </a:rPr>
              <a:t>نائب چهارم اعلام کرد پس از من نائبی نیست برای شیعیان </a:t>
            </a:r>
            <a:r>
              <a:rPr lang="fa-IR" dirty="0" smtClean="0">
                <a:cs typeface="B Nazanin" pitchFamily="2" charset="-78"/>
              </a:rPr>
              <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سوالی </a:t>
            </a:r>
            <a:r>
              <a:rPr lang="fa-IR" dirty="0">
                <a:cs typeface="B Nazanin" pitchFamily="2" charset="-78"/>
              </a:rPr>
              <a:t>مطرح </a:t>
            </a:r>
            <a:r>
              <a:rPr lang="fa-IR" dirty="0" smtClean="0">
                <a:cs typeface="B Nazanin" pitchFamily="2" charset="-78"/>
              </a:rPr>
              <a:t>شد</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 </a:t>
            </a:r>
            <a:r>
              <a:rPr lang="fa-IR" dirty="0">
                <a:cs typeface="B Nazanin" pitchFamily="2" charset="-78"/>
              </a:rPr>
              <a:t>که در حوادث واقعه به چه کسی مراجعه </a:t>
            </a:r>
            <a:r>
              <a:rPr lang="fa-IR" dirty="0" smtClean="0">
                <a:cs typeface="B Nazanin" pitchFamily="2" charset="-78"/>
              </a:rPr>
              <a:t>کنند</a:t>
            </a:r>
            <a:endParaRPr lang="en-US" dirty="0">
              <a:cs typeface="B Nazanin" pitchFamily="2" charset="-78"/>
            </a:endParaRPr>
          </a:p>
        </p:txBody>
      </p:sp>
    </p:spTree>
    <p:extLst>
      <p:ext uri="{BB962C8B-B14F-4D97-AF65-F5344CB8AC3E}">
        <p14:creationId xmlns:p14="http://schemas.microsoft.com/office/powerpoint/2010/main" val="19268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normAutofit/>
          </a:bodyPr>
          <a:lstStyle/>
          <a:p>
            <a:pPr>
              <a:lnSpc>
                <a:spcPct val="150000"/>
              </a:lnSpc>
            </a:pPr>
            <a:r>
              <a:rPr lang="fa-IR" sz="3600" dirty="0">
                <a:cs typeface="B Nazanin" pitchFamily="2" charset="-78"/>
              </a:rPr>
              <a:t>نائب چهارم از طرف امام </a:t>
            </a:r>
            <a:r>
              <a:rPr lang="fa-IR" sz="3600" dirty="0" smtClean="0">
                <a:cs typeface="B Nazanin" pitchFamily="2" charset="-78"/>
              </a:rPr>
              <a:t>عصر</a:t>
            </a:r>
            <a:r>
              <a:rPr lang="fa-IR" sz="3600" dirty="0">
                <a:cs typeface="B Nazanin" pitchFamily="2" charset="-78"/>
              </a:rPr>
              <a:t> </a:t>
            </a:r>
            <a:r>
              <a:rPr lang="fa-IR" sz="1600" dirty="0">
                <a:cs typeface="B Nazanin" pitchFamily="2" charset="-78"/>
              </a:rPr>
              <a:t>عجل الله تعالی فرجه الشریف</a:t>
            </a:r>
            <a:r>
              <a:rPr lang="fa-IR" sz="3600" dirty="0" smtClean="0">
                <a:cs typeface="B Nazanin" pitchFamily="2" charset="-78"/>
              </a:rPr>
              <a:t> </a:t>
            </a:r>
            <a:r>
              <a:rPr lang="fa-IR" sz="3600" dirty="0">
                <a:cs typeface="B Nazanin" pitchFamily="2" charset="-78"/>
              </a:rPr>
              <a:t>به مردم </a:t>
            </a:r>
            <a:r>
              <a:rPr lang="fa-IR" sz="3600" dirty="0" smtClean="0">
                <a:cs typeface="B Nazanin" pitchFamily="2" charset="-78"/>
              </a:rPr>
              <a:t>گفت</a:t>
            </a:r>
            <a:br>
              <a:rPr lang="fa-IR" sz="3600" dirty="0" smtClean="0">
                <a:cs typeface="B Nazanin" pitchFamily="2" charset="-78"/>
              </a:rPr>
            </a:br>
            <a:r>
              <a:rPr lang="fa-IR" sz="3600" dirty="0" smtClean="0">
                <a:cs typeface="B Nazanin" pitchFamily="2" charset="-78"/>
              </a:rPr>
              <a:t>( </a:t>
            </a:r>
            <a:r>
              <a:rPr lang="fa-IR" sz="3600" dirty="0">
                <a:cs typeface="B Nazanin" pitchFamily="2" charset="-78"/>
              </a:rPr>
              <a:t>فاما الحوادث الواقعه فارجعوا فیها الی رواة حدیثنا فانهم حجتی علیکم و انا حجة الله علیکم ) </a:t>
            </a: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سوالی </a:t>
            </a:r>
            <a:r>
              <a:rPr lang="fa-IR" sz="3600" dirty="0">
                <a:cs typeface="B Nazanin" pitchFamily="2" charset="-78"/>
              </a:rPr>
              <a:t>مطرح </a:t>
            </a:r>
            <a:r>
              <a:rPr lang="fa-IR" sz="3600" dirty="0" smtClean="0">
                <a:cs typeface="B Nazanin" pitchFamily="2" charset="-78"/>
              </a:rPr>
              <a:t>شد </a:t>
            </a:r>
            <a:br>
              <a:rPr lang="fa-IR" sz="3600" dirty="0" smtClean="0">
                <a:cs typeface="B Nazanin" pitchFamily="2" charset="-78"/>
              </a:rPr>
            </a:br>
            <a:r>
              <a:rPr lang="fa-IR" sz="3600" dirty="0" smtClean="0">
                <a:cs typeface="B Nazanin" pitchFamily="2" charset="-78"/>
              </a:rPr>
              <a:t> </a:t>
            </a:r>
            <a:r>
              <a:rPr lang="fa-IR" sz="3600" dirty="0">
                <a:cs typeface="B Nazanin" pitchFamily="2" charset="-78"/>
              </a:rPr>
              <a:t>حوادث واقعه چیست </a:t>
            </a:r>
            <a:r>
              <a:rPr lang="fa-IR" sz="3600" dirty="0" smtClean="0">
                <a:cs typeface="B Nazanin" pitchFamily="2" charset="-78"/>
              </a:rPr>
              <a:t>؟</a:t>
            </a:r>
            <a:br>
              <a:rPr lang="fa-IR" sz="3600" dirty="0" smtClean="0">
                <a:cs typeface="B Nazanin" pitchFamily="2" charset="-78"/>
              </a:rPr>
            </a:br>
            <a:r>
              <a:rPr lang="fa-IR" sz="3600" dirty="0" smtClean="0">
                <a:cs typeface="B Nazanin" pitchFamily="2" charset="-78"/>
              </a:rPr>
              <a:t> </a:t>
            </a:r>
            <a:r>
              <a:rPr lang="fa-IR" sz="3600" dirty="0">
                <a:cs typeface="B Nazanin" pitchFamily="2" charset="-78"/>
              </a:rPr>
              <a:t>و راوی حدیث کیست؟</a:t>
            </a:r>
            <a:endParaRPr lang="en-US" sz="3600" dirty="0">
              <a:cs typeface="B Nazanin" pitchFamily="2" charset="-78"/>
            </a:endParaRPr>
          </a:p>
        </p:txBody>
      </p:sp>
    </p:spTree>
    <p:extLst>
      <p:ext uri="{BB962C8B-B14F-4D97-AF65-F5344CB8AC3E}">
        <p14:creationId xmlns:p14="http://schemas.microsoft.com/office/powerpoint/2010/main" val="194478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Autofit/>
          </a:bodyPr>
          <a:lstStyle/>
          <a:p>
            <a:pPr rtl="1"/>
            <a:r>
              <a:rPr lang="fa-IR" b="1" dirty="0">
                <a:solidFill>
                  <a:schemeClr val="accent6">
                    <a:lumMod val="75000"/>
                  </a:schemeClr>
                </a:solidFill>
                <a:cs typeface="B Nazanin" pitchFamily="2" charset="-78"/>
              </a:rPr>
              <a:t>آغاز غیبت کبری</a:t>
            </a:r>
            <a:r>
              <a:rPr lang="fa-IR" sz="4000" dirty="0" smtClean="0">
                <a:cs typeface="B Nazanin" pitchFamily="2" charset="-78"/>
              </a:rPr>
              <a:t>:</a:t>
            </a:r>
            <a:br>
              <a:rPr lang="fa-IR" sz="4000" dirty="0" smtClean="0">
                <a:cs typeface="B Nazanin" pitchFamily="2" charset="-78"/>
              </a:rPr>
            </a:br>
            <a:r>
              <a:rPr lang="en-US" sz="4000" dirty="0">
                <a:cs typeface="B Nazanin" pitchFamily="2" charset="-78"/>
              </a:rPr>
              <a:t/>
            </a:r>
            <a:br>
              <a:rPr lang="en-US" sz="4000" dirty="0">
                <a:cs typeface="B Nazanin" pitchFamily="2" charset="-78"/>
              </a:rPr>
            </a:br>
            <a:r>
              <a:rPr lang="fa-IR" sz="4000" dirty="0">
                <a:cs typeface="B Nazanin" pitchFamily="2" charset="-78"/>
              </a:rPr>
              <a:t>دو </a:t>
            </a:r>
            <a:r>
              <a:rPr lang="fa-IR" sz="4000" dirty="0" smtClean="0">
                <a:cs typeface="B Nazanin" pitchFamily="2" charset="-78"/>
              </a:rPr>
              <a:t>مکتب </a:t>
            </a:r>
            <a:r>
              <a:rPr lang="fa-IR" sz="4000" dirty="0">
                <a:cs typeface="B Nazanin" pitchFamily="2" charset="-78"/>
              </a:rPr>
              <a:t>شکل </a:t>
            </a:r>
            <a:r>
              <a:rPr lang="fa-IR" sz="4000" dirty="0" smtClean="0">
                <a:cs typeface="B Nazanin" pitchFamily="2" charset="-78"/>
              </a:rPr>
              <a:t>گرفت</a:t>
            </a:r>
            <a:br>
              <a:rPr lang="fa-IR" sz="4000" dirty="0" smtClean="0">
                <a:cs typeface="B Nazanin" pitchFamily="2" charset="-78"/>
              </a:rPr>
            </a:br>
            <a:r>
              <a:rPr lang="fa-IR" sz="4000" dirty="0" smtClean="0">
                <a:cs typeface="B Nazanin" pitchFamily="2" charset="-78"/>
              </a:rPr>
              <a:t/>
            </a:r>
            <a:br>
              <a:rPr lang="fa-IR" sz="4000" dirty="0" smtClean="0">
                <a:cs typeface="B Nazanin" pitchFamily="2" charset="-78"/>
              </a:rPr>
            </a:br>
            <a:r>
              <a:rPr lang="fa-IR" sz="4000" dirty="0" smtClean="0">
                <a:cs typeface="B Nazanin" pitchFamily="2" charset="-78"/>
              </a:rPr>
              <a:t> </a:t>
            </a:r>
            <a:r>
              <a:rPr lang="fa-IR" sz="4000" dirty="0">
                <a:cs typeface="B Nazanin" pitchFamily="2" charset="-78"/>
              </a:rPr>
              <a:t>الف) بغداد که از جنبه عقل گرایانه و اجتهاد برخوردار بودند بنیانگذاران این مکتب ابن ابی عقیل عمانی، ابن جنید، شیخ مفید، سید مرتضی ، شیخ </a:t>
            </a:r>
            <a:r>
              <a:rPr lang="fa-IR" sz="4000" dirty="0" smtClean="0">
                <a:cs typeface="B Nazanin" pitchFamily="2" charset="-78"/>
              </a:rPr>
              <a:t>طوسی</a:t>
            </a:r>
            <a:endParaRPr lang="en-US" sz="4000" dirty="0">
              <a:cs typeface="B Nazanin" pitchFamily="2" charset="-78"/>
            </a:endParaRPr>
          </a:p>
        </p:txBody>
      </p:sp>
    </p:spTree>
    <p:extLst>
      <p:ext uri="{BB962C8B-B14F-4D97-AF65-F5344CB8AC3E}">
        <p14:creationId xmlns:p14="http://schemas.microsoft.com/office/powerpoint/2010/main" val="235258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Autofit/>
          </a:bodyPr>
          <a:lstStyle/>
          <a:p>
            <a:pPr>
              <a:lnSpc>
                <a:spcPct val="200000"/>
              </a:lnSpc>
            </a:pPr>
            <a:r>
              <a:rPr lang="fa-IR" sz="2800" dirty="0" smtClean="0">
                <a:cs typeface="B Nazanin" pitchFamily="2" charset="-78"/>
              </a:rPr>
              <a:t/>
            </a:r>
            <a:br>
              <a:rPr lang="fa-IR" sz="2800" dirty="0" smtClean="0">
                <a:cs typeface="B Nazanin" pitchFamily="2" charset="-78"/>
              </a:rPr>
            </a:br>
            <a:r>
              <a:rPr lang="fa-IR" sz="2800" dirty="0">
                <a:cs typeface="B Nazanin" pitchFamily="2" charset="-78"/>
              </a:rPr>
              <a:t/>
            </a:r>
            <a:br>
              <a:rPr lang="fa-IR" sz="2800" dirty="0">
                <a:cs typeface="B Nazanin" pitchFamily="2" charset="-78"/>
              </a:rPr>
            </a:br>
            <a:r>
              <a:rPr lang="fa-IR" sz="2800" dirty="0" smtClean="0">
                <a:cs typeface="B Nazanin" pitchFamily="2" charset="-78"/>
              </a:rPr>
              <a:t>ب</a:t>
            </a:r>
            <a:r>
              <a:rPr lang="fa-IR" sz="2800" dirty="0">
                <a:cs typeface="B Nazanin" pitchFamily="2" charset="-78"/>
              </a:rPr>
              <a:t>) مکتب قم از جنبه نقل گرایی و حدیثی برخوردار بودند که لیدر آن شیخ </a:t>
            </a:r>
            <a:r>
              <a:rPr lang="fa-IR" sz="2800" dirty="0" smtClean="0">
                <a:cs typeface="B Nazanin" pitchFamily="2" charset="-78"/>
              </a:rPr>
              <a:t>صدوق </a:t>
            </a:r>
            <a:r>
              <a:rPr lang="fa-IR" sz="2800" dirty="0">
                <a:cs typeface="B Nazanin" pitchFamily="2" charset="-78"/>
              </a:rPr>
              <a:t>بود. در دوره های بعد مکتب بغداد که اجتهادی واصولی بود محقق حلی، علامه حلی، شهید اول ، محقق ثانی ،شهید ثانی ، محقق سبزواری، وحیدبهبهانی، شیخ جعفر کاشف الغطا، شیخ اعظم ، آخوند ، میرزای نایینی، امام خمینی و اصولی های دیگر تداوم بخشید و بدرجات دیگری از پیشرفت رسید</a:t>
            </a:r>
            <a:r>
              <a:rPr lang="fa-IR" sz="2800" dirty="0" smtClean="0">
                <a:cs typeface="B Nazanin" pitchFamily="2" charset="-78"/>
              </a:rPr>
              <a:t>.</a:t>
            </a:r>
            <a:r>
              <a:rPr lang="en-US" sz="2800" dirty="0">
                <a:cs typeface="B Nazanin" pitchFamily="2" charset="-78"/>
              </a:rPr>
              <a:t/>
            </a:r>
            <a:br>
              <a:rPr lang="en-US" sz="2800" dirty="0">
                <a:cs typeface="B Nazanin" pitchFamily="2" charset="-78"/>
              </a:rPr>
            </a:br>
            <a:endParaRPr lang="en-US" sz="2800" dirty="0">
              <a:cs typeface="B Nazanin" pitchFamily="2" charset="-78"/>
            </a:endParaRPr>
          </a:p>
        </p:txBody>
      </p:sp>
    </p:spTree>
    <p:extLst>
      <p:ext uri="{BB962C8B-B14F-4D97-AF65-F5344CB8AC3E}">
        <p14:creationId xmlns:p14="http://schemas.microsoft.com/office/powerpoint/2010/main" val="1441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rmAutofit fontScale="90000"/>
          </a:bodyPr>
          <a:lstStyle/>
          <a:p>
            <a:pPr>
              <a:lnSpc>
                <a:spcPct val="200000"/>
              </a:lnSpc>
            </a:pPr>
            <a:r>
              <a:rPr lang="fa-IR" sz="4000" dirty="0" smtClean="0">
                <a:cs typeface="B Nazanin" pitchFamily="2" charset="-78"/>
              </a:rPr>
              <a:t>اما </a:t>
            </a:r>
            <a:r>
              <a:rPr lang="fa-IR" sz="4000" dirty="0">
                <a:cs typeface="B Nazanin" pitchFamily="2" charset="-78"/>
              </a:rPr>
              <a:t>مکتب قم به رهبری محدث محمد امین استر ابادی </a:t>
            </a:r>
            <a:r>
              <a:rPr lang="fa-IR" sz="4000" dirty="0" smtClean="0">
                <a:cs typeface="B Nazanin" pitchFamily="2" charset="-78"/>
              </a:rPr>
              <a:t>در</a:t>
            </a:r>
            <a:br>
              <a:rPr lang="fa-IR" sz="4000" dirty="0" smtClean="0">
                <a:cs typeface="B Nazanin" pitchFamily="2" charset="-78"/>
              </a:rPr>
            </a:br>
            <a:r>
              <a:rPr lang="fa-IR" sz="4000" dirty="0" smtClean="0">
                <a:cs typeface="B Nazanin" pitchFamily="2" charset="-78"/>
              </a:rPr>
              <a:t>دوره </a:t>
            </a:r>
            <a:r>
              <a:rPr lang="fa-IR" sz="4000" dirty="0">
                <a:cs typeface="B Nazanin" pitchFamily="2" charset="-78"/>
              </a:rPr>
              <a:t>صفویه – قاجاریه  بسط دادند و مرز خود را از </a:t>
            </a:r>
            <a:r>
              <a:rPr lang="fa-IR" sz="4000" dirty="0" smtClean="0">
                <a:cs typeface="B Nazanin" pitchFamily="2" charset="-78"/>
              </a:rPr>
              <a:t>جریان</a:t>
            </a:r>
            <a:br>
              <a:rPr lang="fa-IR" sz="4000" dirty="0" smtClean="0">
                <a:cs typeface="B Nazanin" pitchFamily="2" charset="-78"/>
              </a:rPr>
            </a:br>
            <a:r>
              <a:rPr lang="fa-IR" sz="4000" dirty="0" smtClean="0">
                <a:cs typeface="B Nazanin" pitchFamily="2" charset="-78"/>
              </a:rPr>
              <a:t>اجتهادی </a:t>
            </a:r>
            <a:r>
              <a:rPr lang="fa-IR" sz="4000" dirty="0">
                <a:cs typeface="B Nazanin" pitchFamily="2" charset="-78"/>
              </a:rPr>
              <a:t>جدا کردند سر انجام مکتب اجتهاد پیروز شد.</a:t>
            </a:r>
            <a:r>
              <a:rPr lang="en-US" dirty="0"/>
              <a:t/>
            </a:r>
            <a:br>
              <a:rPr lang="en-US" dirty="0"/>
            </a:br>
            <a:endParaRPr lang="en-US" dirty="0"/>
          </a:p>
        </p:txBody>
      </p:sp>
    </p:spTree>
    <p:extLst>
      <p:ext uri="{BB962C8B-B14F-4D97-AF65-F5344CB8AC3E}">
        <p14:creationId xmlns:p14="http://schemas.microsoft.com/office/powerpoint/2010/main" val="19586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97351941"/>
              </p:ext>
            </p:extLst>
          </p:nvPr>
        </p:nvGraphicFramePr>
        <p:xfrm>
          <a:off x="539554" y="476672"/>
          <a:ext cx="8064895" cy="5587747"/>
        </p:xfrm>
        <a:graphic>
          <a:graphicData uri="http://schemas.openxmlformats.org/drawingml/2006/table">
            <a:tbl>
              <a:tblPr rtl="1" firstRow="1" firstCol="1" bandRow="1">
                <a:tableStyleId>{5C22544A-7EE6-4342-B048-85BDC9FD1C3A}</a:tableStyleId>
              </a:tblPr>
              <a:tblGrid>
                <a:gridCol w="2764944"/>
                <a:gridCol w="2764944"/>
                <a:gridCol w="2535007"/>
              </a:tblGrid>
              <a:tr h="1656184">
                <a:tc rowSpan="2">
                  <a:txBody>
                    <a:bodyPr/>
                    <a:lstStyle/>
                    <a:p>
                      <a:pPr algn="ctr" rtl="1">
                        <a:lnSpc>
                          <a:spcPct val="115000"/>
                        </a:lnSpc>
                        <a:spcAft>
                          <a:spcPts val="0"/>
                        </a:spcAft>
                      </a:pPr>
                      <a:r>
                        <a:rPr lang="fa-IR" sz="4000" dirty="0">
                          <a:effectLst/>
                        </a:rPr>
                        <a:t>اصول فقه</a:t>
                      </a:r>
                      <a:endParaRPr lang="en-US" sz="24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3600" dirty="0">
                          <a:effectLst/>
                        </a:rPr>
                        <a:t>اصولی</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3600" dirty="0">
                          <a:effectLst/>
                        </a:rPr>
                        <a:t>اخباری</a:t>
                      </a:r>
                      <a:endParaRPr lang="en-US" sz="2000" dirty="0">
                        <a:effectLst/>
                        <a:latin typeface="Calibri"/>
                        <a:ea typeface="Calibri"/>
                        <a:cs typeface="Arial"/>
                      </a:endParaRPr>
                    </a:p>
                  </a:txBody>
                  <a:tcPr marL="68580" marR="68580" marT="0" marB="0" anchor="ctr"/>
                </a:tc>
              </a:tr>
              <a:tr h="3931563">
                <a:tc vMerge="1">
                  <a:txBody>
                    <a:bodyPr/>
                    <a:lstStyle/>
                    <a:p>
                      <a:endParaRPr lang="en-US"/>
                    </a:p>
                  </a:txBody>
                  <a:tcPr/>
                </a:tc>
                <a:tc>
                  <a:txBody>
                    <a:bodyPr/>
                    <a:lstStyle/>
                    <a:p>
                      <a:pPr algn="ctr" rtl="1">
                        <a:lnSpc>
                          <a:spcPct val="115000"/>
                        </a:lnSpc>
                        <a:spcAft>
                          <a:spcPts val="0"/>
                        </a:spcAft>
                      </a:pPr>
                      <a:r>
                        <a:rPr lang="fa-IR" sz="2800">
                          <a:effectLst/>
                        </a:rPr>
                        <a:t>کاشف حکم شرعی</a:t>
                      </a:r>
                      <a:endParaRPr lang="en-US" sz="16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800" dirty="0">
                          <a:effectLst/>
                        </a:rPr>
                        <a:t>دانش بشری است که کاربرد آن در استنباط احکام شرعی منجر به کج فهمی خواهد شد</a:t>
                      </a:r>
                      <a:endParaRPr lang="en-US" sz="16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84017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3)">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lstStyle/>
          <a:p>
            <a:r>
              <a:rPr lang="fa-IR" b="1" dirty="0">
                <a:solidFill>
                  <a:schemeClr val="accent6">
                    <a:lumMod val="75000"/>
                  </a:schemeClr>
                </a:solidFill>
              </a:rPr>
              <a:t>پس از فهم ماهیت اصولیین و </a:t>
            </a:r>
            <a:r>
              <a:rPr lang="fa-IR" b="1" dirty="0" smtClean="0">
                <a:solidFill>
                  <a:schemeClr val="accent6">
                    <a:lumMod val="75000"/>
                  </a:schemeClr>
                </a:solidFill>
              </a:rPr>
              <a:t>اخباریین</a:t>
            </a:r>
            <a:r>
              <a:rPr lang="fa-IR" b="1" dirty="0">
                <a:solidFill>
                  <a:schemeClr val="accent6">
                    <a:lumMod val="75000"/>
                  </a:schemeClr>
                </a:solidFill>
              </a:rPr>
              <a:t/>
            </a:r>
            <a:br>
              <a:rPr lang="fa-IR" b="1" dirty="0">
                <a:solidFill>
                  <a:schemeClr val="accent6">
                    <a:lumMod val="75000"/>
                  </a:schemeClr>
                </a:solidFill>
              </a:rPr>
            </a:br>
            <a:r>
              <a:rPr lang="fa-IR" b="1" dirty="0" smtClean="0">
                <a:solidFill>
                  <a:schemeClr val="accent6">
                    <a:lumMod val="75000"/>
                  </a:schemeClr>
                </a:solidFill>
              </a:rPr>
              <a:t/>
            </a:r>
            <a:br>
              <a:rPr lang="fa-IR" b="1" dirty="0" smtClean="0">
                <a:solidFill>
                  <a:schemeClr val="accent6">
                    <a:lumMod val="75000"/>
                  </a:schemeClr>
                </a:solidFill>
              </a:rPr>
            </a:br>
            <a:r>
              <a:rPr lang="fa-IR" b="1" dirty="0" smtClean="0">
                <a:solidFill>
                  <a:schemeClr val="accent6">
                    <a:lumMod val="75000"/>
                  </a:schemeClr>
                </a:solidFill>
              </a:rPr>
              <a:t> </a:t>
            </a:r>
            <a:r>
              <a:rPr lang="fa-IR" b="1" dirty="0">
                <a:solidFill>
                  <a:schemeClr val="accent6">
                    <a:lumMod val="75000"/>
                  </a:schemeClr>
                </a:solidFill>
              </a:rPr>
              <a:t>به تمایزات آنها مختصرا اشاره می </a:t>
            </a:r>
            <a:r>
              <a:rPr lang="fa-IR" b="1" dirty="0" smtClean="0">
                <a:solidFill>
                  <a:schemeClr val="accent6">
                    <a:lumMod val="75000"/>
                  </a:schemeClr>
                </a:solidFill>
              </a:rPr>
              <a:t>کنیم</a:t>
            </a:r>
            <a:r>
              <a:rPr lang="fa-IR" dirty="0" smtClean="0"/>
              <a:t/>
            </a:r>
            <a:br>
              <a:rPr lang="fa-IR" dirty="0" smtClean="0"/>
            </a:br>
            <a:r>
              <a:rPr lang="fa-IR" dirty="0"/>
              <a:t/>
            </a:r>
            <a:br>
              <a:rPr lang="fa-IR" dirty="0"/>
            </a:br>
            <a:r>
              <a:rPr lang="en-US" dirty="0"/>
              <a:t/>
            </a:r>
            <a:br>
              <a:rPr lang="en-US" dirty="0"/>
            </a:br>
            <a:r>
              <a:rPr lang="fa-IR" sz="4800" b="1" dirty="0">
                <a:solidFill>
                  <a:schemeClr val="accent2">
                    <a:lumMod val="40000"/>
                    <a:lumOff val="60000"/>
                  </a:schemeClr>
                </a:solidFill>
              </a:rPr>
              <a:t>الف) ابزارهای استنباط احکام شرعی</a:t>
            </a:r>
            <a:endParaRPr lang="en-US" sz="4800" b="1" dirty="0">
              <a:solidFill>
                <a:schemeClr val="accent2">
                  <a:lumMod val="40000"/>
                  <a:lumOff val="60000"/>
                </a:schemeClr>
              </a:solidFill>
            </a:endParaRPr>
          </a:p>
        </p:txBody>
      </p:sp>
    </p:spTree>
    <p:extLst>
      <p:ext uri="{BB962C8B-B14F-4D97-AF65-F5344CB8AC3E}">
        <p14:creationId xmlns:p14="http://schemas.microsoft.com/office/powerpoint/2010/main" val="115034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Autofit/>
          </a:bodyPr>
          <a:lstStyle/>
          <a:p>
            <a:pPr rtl="1">
              <a:lnSpc>
                <a:spcPct val="250000"/>
              </a:lnSpc>
            </a:pPr>
            <a:r>
              <a:rPr lang="fa-IR" sz="3200" b="1" dirty="0" smtClean="0">
                <a:cs typeface="B Nazanin" pitchFamily="2" charset="-78"/>
              </a:rPr>
              <a:t/>
            </a:r>
            <a:br>
              <a:rPr lang="fa-IR" sz="3200" b="1" dirty="0" smtClean="0">
                <a:cs typeface="B Nazanin" pitchFamily="2" charset="-78"/>
              </a:rPr>
            </a:br>
            <a:r>
              <a:rPr lang="fa-IR" sz="4000" b="1" dirty="0" smtClean="0">
                <a:solidFill>
                  <a:schemeClr val="accent2">
                    <a:lumMod val="75000"/>
                  </a:schemeClr>
                </a:solidFill>
                <a:cs typeface="B Nazanin" pitchFamily="2" charset="-78"/>
              </a:rPr>
              <a:t>تعریف </a:t>
            </a:r>
            <a:r>
              <a:rPr lang="fa-IR" sz="4000" b="1" dirty="0">
                <a:solidFill>
                  <a:schemeClr val="accent2">
                    <a:lumMod val="75000"/>
                  </a:schemeClr>
                </a:solidFill>
                <a:cs typeface="B Nazanin" pitchFamily="2" charset="-78"/>
              </a:rPr>
              <a:t>اصول فقه </a:t>
            </a:r>
            <a:r>
              <a:rPr lang="fa-IR" sz="4000" b="1" dirty="0" smtClean="0">
                <a:solidFill>
                  <a:schemeClr val="accent2">
                    <a:lumMod val="75000"/>
                  </a:schemeClr>
                </a:solidFill>
                <a:cs typeface="B Nazanin" pitchFamily="2" charset="-78"/>
              </a:rPr>
              <a:t>:</a:t>
            </a:r>
            <a:r>
              <a:rPr lang="fa-IR" sz="3200" b="1" dirty="0" smtClean="0">
                <a:cs typeface="B Nazanin" pitchFamily="2" charset="-78"/>
              </a:rPr>
              <a:t/>
            </a:r>
            <a:br>
              <a:rPr lang="fa-IR" sz="3200" b="1" dirty="0" smtClean="0">
                <a:cs typeface="B Nazanin" pitchFamily="2" charset="-78"/>
              </a:rPr>
            </a:br>
            <a:r>
              <a:rPr lang="fa-IR" sz="2000" dirty="0">
                <a:cs typeface="B Nazanin" pitchFamily="2" charset="-78"/>
              </a:rPr>
              <a:t/>
            </a:r>
            <a:br>
              <a:rPr lang="fa-IR" sz="2000" dirty="0">
                <a:cs typeface="B Nazanin" pitchFamily="2" charset="-78"/>
              </a:rPr>
            </a:br>
            <a:r>
              <a:rPr lang="fa-IR" sz="2000" dirty="0" smtClean="0">
                <a:cs typeface="B Nazanin" pitchFamily="2" charset="-78"/>
              </a:rPr>
              <a:t> </a:t>
            </a:r>
            <a:r>
              <a:rPr lang="fa-IR" sz="2800" dirty="0">
                <a:cs typeface="B Nazanin" pitchFamily="2" charset="-78"/>
              </a:rPr>
              <a:t>علم به قواعد کلی است که در صورت بدست آوردن مصادیق آن و به قواعد کلی ضمیمه کنیم نتیجه حکم کلی فقهی میشود( فیه نظر مسئله اصولی است) مثال هذا امر کل امر یدل علی الوجوب فهذا الامر واجب </a:t>
            </a:r>
            <a:r>
              <a:rPr lang="fa-IR" sz="2800" dirty="0" smtClean="0">
                <a:cs typeface="B Nazanin" pitchFamily="2" charset="-78"/>
              </a:rPr>
              <a:t/>
            </a:r>
            <a:br>
              <a:rPr lang="fa-IR" sz="2800" dirty="0" smtClean="0">
                <a:cs typeface="B Nazanin" pitchFamily="2" charset="-78"/>
              </a:rPr>
            </a:br>
            <a:r>
              <a:rPr lang="en-US" sz="2000" dirty="0">
                <a:cs typeface="B Nazanin" pitchFamily="2" charset="-78"/>
              </a:rPr>
              <a:t/>
            </a:r>
            <a:br>
              <a:rPr lang="en-US" sz="2000" dirty="0">
                <a:cs typeface="B Nazanin" pitchFamily="2" charset="-78"/>
              </a:rPr>
            </a:br>
            <a:r>
              <a:rPr lang="en-US" sz="2000" dirty="0">
                <a:cs typeface="B Nazanin" pitchFamily="2" charset="-78"/>
              </a:rPr>
              <a:t/>
            </a:r>
            <a:br>
              <a:rPr lang="en-US" sz="2000" dirty="0">
                <a:cs typeface="B Nazanin" pitchFamily="2" charset="-78"/>
              </a:rPr>
            </a:br>
            <a:endParaRPr lang="en-US" sz="2000" dirty="0">
              <a:cs typeface="B Nazanin" pitchFamily="2" charset="-78"/>
            </a:endParaRPr>
          </a:p>
        </p:txBody>
      </p:sp>
    </p:spTree>
    <p:extLst>
      <p:ext uri="{BB962C8B-B14F-4D97-AF65-F5344CB8AC3E}">
        <p14:creationId xmlns:p14="http://schemas.microsoft.com/office/powerpoint/2010/main" val="118799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rmAutofit fontScale="90000"/>
          </a:bodyPr>
          <a:lstStyle/>
          <a:p>
            <a:r>
              <a:rPr lang="fa-IR" dirty="0" smtClean="0">
                <a:cs typeface="B Nazanin" pitchFamily="2" charset="-78"/>
              </a:rPr>
              <a:t>درموضوع </a:t>
            </a:r>
            <a:r>
              <a:rPr lang="fa-IR" b="1" u="sng" dirty="0">
                <a:solidFill>
                  <a:schemeClr val="accent2">
                    <a:lumMod val="75000"/>
                  </a:schemeClr>
                </a:solidFill>
                <a:cs typeface="B Nazanin" pitchFamily="2" charset="-78"/>
              </a:rPr>
              <a:t>علم اصول </a:t>
            </a:r>
            <a:r>
              <a:rPr lang="fa-IR" dirty="0">
                <a:cs typeface="B Nazanin" pitchFamily="2" charset="-78"/>
              </a:rPr>
              <a:t>دو دیدگاه وجود دارد</a:t>
            </a:r>
            <a:br>
              <a:rPr lang="fa-IR" dirty="0">
                <a:cs typeface="B Nazanin" pitchFamily="2" charset="-78"/>
              </a:rPr>
            </a:br>
            <a:r>
              <a:rPr lang="en-US" dirty="0">
                <a:cs typeface="B Nazanin" pitchFamily="2" charset="-78"/>
              </a:rPr>
              <a:t/>
            </a:r>
            <a:br>
              <a:rPr lang="en-US" dirty="0">
                <a:cs typeface="B Nazanin" pitchFamily="2" charset="-78"/>
              </a:rPr>
            </a:br>
            <a:r>
              <a:rPr lang="fa-IR" dirty="0">
                <a:cs typeface="B Nazanin" pitchFamily="2" charset="-78"/>
              </a:rPr>
              <a:t>کلی گرا </a:t>
            </a:r>
            <a:r>
              <a:rPr lang="fa-IR" sz="3600" dirty="0">
                <a:cs typeface="B Nazanin" pitchFamily="2" charset="-78"/>
              </a:rPr>
              <a:t>( مطلق الدلیل)</a:t>
            </a:r>
            <a:br>
              <a:rPr lang="fa-IR" sz="3600" dirty="0">
                <a:cs typeface="B Nazanin" pitchFamily="2" charset="-78"/>
              </a:rPr>
            </a:br>
            <a:r>
              <a:rPr lang="en-US" dirty="0">
                <a:cs typeface="B Nazanin" pitchFamily="2" charset="-78"/>
              </a:rPr>
              <a:t/>
            </a:r>
            <a:br>
              <a:rPr lang="en-US" dirty="0">
                <a:cs typeface="B Nazanin" pitchFamily="2" charset="-78"/>
              </a:rPr>
            </a:br>
            <a:r>
              <a:rPr lang="fa-IR" dirty="0">
                <a:cs typeface="B Nazanin" pitchFamily="2" charset="-78"/>
              </a:rPr>
              <a:t>جزئی گرا </a:t>
            </a:r>
            <a:br>
              <a:rPr lang="fa-IR" dirty="0">
                <a:cs typeface="B Nazanin" pitchFamily="2" charset="-78"/>
              </a:rPr>
            </a:br>
            <a:r>
              <a:rPr lang="en-US" dirty="0">
                <a:cs typeface="B Nazanin" pitchFamily="2" charset="-78"/>
              </a:rPr>
              <a:t/>
            </a:r>
            <a:br>
              <a:rPr lang="en-US" dirty="0">
                <a:cs typeface="B Nazanin" pitchFamily="2" charset="-78"/>
              </a:rPr>
            </a:br>
            <a:r>
              <a:rPr lang="fa-IR" dirty="0">
                <a:cs typeface="B Nazanin" pitchFamily="2" charset="-78"/>
              </a:rPr>
              <a:t>الف ) ذات ادله اربعه</a:t>
            </a:r>
            <a:br>
              <a:rPr lang="fa-IR" dirty="0">
                <a:cs typeface="B Nazanin" pitchFamily="2" charset="-78"/>
              </a:rPr>
            </a:br>
            <a:r>
              <a:rPr lang="fa-IR" dirty="0">
                <a:cs typeface="B Nazanin" pitchFamily="2" charset="-78"/>
              </a:rPr>
              <a:t> </a:t>
            </a:r>
            <a:r>
              <a:rPr lang="en-US" dirty="0">
                <a:cs typeface="B Nazanin" pitchFamily="2" charset="-78"/>
              </a:rPr>
              <a:t/>
            </a:r>
            <a:br>
              <a:rPr lang="en-US" dirty="0">
                <a:cs typeface="B Nazanin" pitchFamily="2" charset="-78"/>
              </a:rPr>
            </a:br>
            <a:r>
              <a:rPr lang="fa-IR" dirty="0">
                <a:cs typeface="B Nazanin" pitchFamily="2" charset="-78"/>
              </a:rPr>
              <a:t>ب) ادله اربعه بما هی هی</a:t>
            </a:r>
            <a:br>
              <a:rPr lang="fa-IR" dirty="0">
                <a:cs typeface="B Nazanin" pitchFamily="2" charset="-78"/>
              </a:rPr>
            </a:br>
            <a:endParaRPr lang="en-US" dirty="0">
              <a:cs typeface="B Nazanin" pitchFamily="2" charset="-78"/>
            </a:endParaRPr>
          </a:p>
        </p:txBody>
      </p:sp>
    </p:spTree>
    <p:extLst>
      <p:ext uri="{BB962C8B-B14F-4D97-AF65-F5344CB8AC3E}">
        <p14:creationId xmlns:p14="http://schemas.microsoft.com/office/powerpoint/2010/main" val="373053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a:bodyPr>
          <a:lstStyle/>
          <a:p>
            <a:pPr>
              <a:lnSpc>
                <a:spcPct val="150000"/>
              </a:lnSpc>
            </a:pPr>
            <a:r>
              <a:rPr lang="fa-IR" sz="3600" b="1" dirty="0">
                <a:solidFill>
                  <a:schemeClr val="accent6"/>
                </a:solidFill>
                <a:cs typeface="B Nazanin" pitchFamily="2" charset="-78"/>
              </a:rPr>
              <a:t>ثمره دو قول مذکور </a:t>
            </a:r>
            <a:r>
              <a:rPr lang="fa-IR" sz="3600" dirty="0">
                <a:cs typeface="B Nazanin" pitchFamily="2" charset="-78"/>
              </a:rPr>
              <a:t>خبر واحد مسئله اصولی است یا خیر بنابر قول اول آری و قول دوم خیر</a:t>
            </a:r>
            <a:r>
              <a:rPr lang="en-US" sz="3600" dirty="0">
                <a:cs typeface="B Nazanin" pitchFamily="2" charset="-78"/>
              </a:rPr>
              <a:t/>
            </a:r>
            <a:br>
              <a:rPr lang="en-US" sz="3600" dirty="0">
                <a:cs typeface="B Nazanin" pitchFamily="2" charset="-78"/>
              </a:rPr>
            </a:br>
            <a:r>
              <a:rPr lang="fa-IR" sz="3600" dirty="0">
                <a:cs typeface="B Nazanin" pitchFamily="2" charset="-78"/>
              </a:rPr>
              <a:t>برای آشنایی با علم اصول اشاره مختصری میکنیم که در کفایه آمده است دارای سیزده مقدمه اولین آن وضع و آخرین آن مشتق می </a:t>
            </a:r>
            <a:r>
              <a:rPr lang="fa-IR" sz="3600" dirty="0" smtClean="0">
                <a:cs typeface="B Nazanin" pitchFamily="2" charset="-78"/>
              </a:rPr>
              <a:t>باشد</a:t>
            </a:r>
            <a:endParaRPr lang="en-US" sz="3600" dirty="0">
              <a:cs typeface="B Nazanin" pitchFamily="2" charset="-78"/>
            </a:endParaRPr>
          </a:p>
        </p:txBody>
      </p:sp>
    </p:spTree>
    <p:extLst>
      <p:ext uri="{BB962C8B-B14F-4D97-AF65-F5344CB8AC3E}">
        <p14:creationId xmlns:p14="http://schemas.microsoft.com/office/powerpoint/2010/main" val="218480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496944" cy="5316840"/>
          </a:xfrm>
          <a:prstGeom prst="rect">
            <a:avLst/>
          </a:prstGeom>
        </p:spPr>
        <p:txBody>
          <a:bodyPr wrap="square">
            <a:spAutoFit/>
          </a:bodyPr>
          <a:lstStyle/>
          <a:p>
            <a:pPr algn="ctr" rtl="1">
              <a:lnSpc>
                <a:spcPct val="250000"/>
              </a:lnSpc>
            </a:pPr>
            <a:r>
              <a:rPr lang="fa-IR" sz="2800" b="1" dirty="0">
                <a:cs typeface="B Nazanin" pitchFamily="2" charset="-78"/>
              </a:rPr>
              <a:t>بیان چالش: آیا دین اسلام رسالت پاسخ گویی به پرسش های مربوط بزندگی سیاسی انسان در دوره ای مختلف برای خود قائل است</a:t>
            </a:r>
            <a:r>
              <a:rPr lang="fa-IR" sz="2800" b="1" dirty="0" smtClean="0">
                <a:cs typeface="B Nazanin" pitchFamily="2" charset="-78"/>
              </a:rPr>
              <a:t>؟</a:t>
            </a:r>
            <a:endParaRPr lang="en-US" sz="2800" b="1" dirty="0" smtClean="0">
              <a:cs typeface="B Nazanin" pitchFamily="2" charset="-78"/>
            </a:endParaRPr>
          </a:p>
          <a:p>
            <a:pPr algn="ctr" rtl="1">
              <a:lnSpc>
                <a:spcPct val="250000"/>
              </a:lnSpc>
            </a:pPr>
            <a:r>
              <a:rPr lang="fa-IR" sz="2800" b="1" dirty="0">
                <a:cs typeface="B Nazanin" pitchFamily="2" charset="-78"/>
              </a:rPr>
              <a:t>در صورت مثبت بودن پاسخ این سوال مطرح می شود چگونه و باچه روشی می توان پاسخ پرسش های نا محدود ، متغیر و نو پدید  در عرصه سیاسست را از دین و وحی ، به عنوان امر ثابت مطالبه کنیم</a:t>
            </a:r>
            <a:r>
              <a:rPr lang="fa-IR" sz="2800" b="1" dirty="0" smtClean="0">
                <a:cs typeface="B Nazanin" pitchFamily="2" charset="-78"/>
              </a:rPr>
              <a:t>.</a:t>
            </a:r>
            <a:endParaRPr lang="en-US" sz="2800" b="1" dirty="0">
              <a:cs typeface="B Nazanin" pitchFamily="2" charset="-78"/>
            </a:endParaRPr>
          </a:p>
        </p:txBody>
      </p:sp>
    </p:spTree>
    <p:extLst>
      <p:ext uri="{BB962C8B-B14F-4D97-AF65-F5344CB8AC3E}">
        <p14:creationId xmlns:p14="http://schemas.microsoft.com/office/powerpoint/2010/main" val="91991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a:bodyPr>
          <a:lstStyle/>
          <a:p>
            <a:pPr>
              <a:lnSpc>
                <a:spcPct val="150000"/>
              </a:lnSpc>
            </a:pPr>
            <a:r>
              <a:rPr lang="fa-IR" sz="4000" dirty="0">
                <a:cs typeface="B Nazanin" pitchFamily="2" charset="-78"/>
              </a:rPr>
              <a:t> و هشت مقصد که اولین آن امر و آخرین تعارض ادله و در خاتمه اجتهاد و تقلید می باشد اما برای اهمیت  خبر واحد ناگزیرم به بحث حاضر اشاره کنم </a:t>
            </a:r>
            <a:r>
              <a:rPr lang="en-US" sz="4000" dirty="0">
                <a:cs typeface="B Nazanin" pitchFamily="2" charset="-78"/>
              </a:rPr>
              <a:t/>
            </a:r>
            <a:br>
              <a:rPr lang="en-US" sz="4000" dirty="0">
                <a:cs typeface="B Nazanin" pitchFamily="2" charset="-78"/>
              </a:rPr>
            </a:br>
            <a:r>
              <a:rPr lang="fa-IR" b="1" dirty="0" smtClean="0">
                <a:solidFill>
                  <a:schemeClr val="accent6">
                    <a:lumMod val="60000"/>
                    <a:lumOff val="40000"/>
                  </a:schemeClr>
                </a:solidFill>
                <a:cs typeface="B Nazanin" pitchFamily="2" charset="-78"/>
              </a:rPr>
              <a:t>تعر</a:t>
            </a:r>
            <a:r>
              <a:rPr lang="fa-IR" b="1" dirty="0">
                <a:solidFill>
                  <a:schemeClr val="accent6">
                    <a:lumMod val="60000"/>
                    <a:lumOff val="40000"/>
                  </a:schemeClr>
                </a:solidFill>
                <a:cs typeface="B Nazanin" pitchFamily="2" charset="-78"/>
              </a:rPr>
              <a:t>ی</a:t>
            </a:r>
            <a:r>
              <a:rPr lang="fa-IR" b="1" dirty="0" smtClean="0">
                <a:solidFill>
                  <a:schemeClr val="accent6">
                    <a:lumMod val="60000"/>
                    <a:lumOff val="40000"/>
                  </a:schemeClr>
                </a:solidFill>
                <a:cs typeface="B Nazanin" pitchFamily="2" charset="-78"/>
              </a:rPr>
              <a:t>ف </a:t>
            </a:r>
            <a:r>
              <a:rPr lang="fa-IR" b="1" dirty="0">
                <a:solidFill>
                  <a:schemeClr val="accent6">
                    <a:lumMod val="60000"/>
                    <a:lumOff val="40000"/>
                  </a:schemeClr>
                </a:solidFill>
                <a:cs typeface="B Nazanin" pitchFamily="2" charset="-78"/>
              </a:rPr>
              <a:t>خبر</a:t>
            </a:r>
            <a:r>
              <a:rPr lang="fa-IR" sz="4000" dirty="0">
                <a:cs typeface="B Nazanin" pitchFamily="2" charset="-78"/>
              </a:rPr>
              <a:t>: سخن منقول از معصوم را گویند</a:t>
            </a:r>
            <a:r>
              <a:rPr lang="en-US" sz="4000" dirty="0">
                <a:cs typeface="B Nazanin" pitchFamily="2" charset="-78"/>
              </a:rPr>
              <a:t/>
            </a:r>
            <a:br>
              <a:rPr lang="en-US" sz="4000" dirty="0">
                <a:cs typeface="B Nazanin" pitchFamily="2" charset="-78"/>
              </a:rPr>
            </a:br>
            <a:r>
              <a:rPr lang="fa-IR" sz="4000" dirty="0">
                <a:cs typeface="B Nazanin" pitchFamily="2" charset="-78"/>
              </a:rPr>
              <a:t>متواتر </a:t>
            </a:r>
            <a:r>
              <a:rPr lang="en-US" sz="4000" dirty="0">
                <a:cs typeface="B Nazanin" pitchFamily="2" charset="-78"/>
              </a:rPr>
              <a:t/>
            </a:r>
            <a:br>
              <a:rPr lang="en-US" sz="4000" dirty="0">
                <a:cs typeface="B Nazanin" pitchFamily="2" charset="-78"/>
              </a:rPr>
            </a:br>
            <a:r>
              <a:rPr lang="fa-IR" sz="4000" dirty="0" smtClean="0">
                <a:cs typeface="B Nazanin" pitchFamily="2" charset="-78"/>
              </a:rPr>
              <a:t>واحد</a:t>
            </a:r>
            <a:endParaRPr lang="en-US" sz="4000" dirty="0">
              <a:cs typeface="B Nazanin" pitchFamily="2" charset="-78"/>
            </a:endParaRPr>
          </a:p>
        </p:txBody>
      </p:sp>
    </p:spTree>
    <p:extLst>
      <p:ext uri="{BB962C8B-B14F-4D97-AF65-F5344CB8AC3E}">
        <p14:creationId xmlns:p14="http://schemas.microsoft.com/office/powerpoint/2010/main" val="230573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r>
              <a:rPr lang="fa-IR" sz="4000" b="1" dirty="0" smtClean="0">
                <a:solidFill>
                  <a:schemeClr val="accent6"/>
                </a:solidFill>
                <a:cs typeface="B Nazanin" pitchFamily="2" charset="-78"/>
              </a:rPr>
              <a:t>تفاوت اخباری ها و اصولی ها در حجیت خبر</a:t>
            </a:r>
            <a:r>
              <a:rPr lang="fa-IR" sz="4000" b="1" dirty="0" smtClean="0">
                <a:cs typeface="B Nazanin" pitchFamily="2" charset="-78"/>
              </a:rPr>
              <a:t/>
            </a:r>
            <a:br>
              <a:rPr lang="fa-IR" sz="4000" b="1" dirty="0" smtClean="0">
                <a:cs typeface="B Nazanin" pitchFamily="2" charset="-78"/>
              </a:rPr>
            </a:br>
            <a:endParaRPr lang="en-US" sz="4000" b="1" dirty="0">
              <a:cs typeface="B Nazanin" pitchFamily="2" charset="-78"/>
            </a:endParaRPr>
          </a:p>
        </p:txBody>
      </p:sp>
    </p:spTree>
    <p:extLst>
      <p:ext uri="{BB962C8B-B14F-4D97-AF65-F5344CB8AC3E}">
        <p14:creationId xmlns:p14="http://schemas.microsoft.com/office/powerpoint/2010/main" val="104150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071571"/>
          </a:xfrm>
        </p:spPr>
        <p:txBody>
          <a:bodyPr>
            <a:normAutofit fontScale="90000"/>
          </a:bodyPr>
          <a:lstStyle/>
          <a:p>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37923658"/>
              </p:ext>
            </p:extLst>
          </p:nvPr>
        </p:nvGraphicFramePr>
        <p:xfrm>
          <a:off x="827584" y="1268760"/>
          <a:ext cx="7488831" cy="3851993"/>
        </p:xfrm>
        <a:graphic>
          <a:graphicData uri="http://schemas.openxmlformats.org/drawingml/2006/table">
            <a:tbl>
              <a:tblPr rtl="1" firstRow="1" firstCol="1" bandRow="1">
                <a:tableStyleId>{5C22544A-7EE6-4342-B048-85BDC9FD1C3A}</a:tableStyleId>
              </a:tblPr>
              <a:tblGrid>
                <a:gridCol w="1636677"/>
                <a:gridCol w="2013634"/>
                <a:gridCol w="1775514"/>
                <a:gridCol w="2063006"/>
              </a:tblGrid>
              <a:tr h="907625">
                <a:tc rowSpan="2">
                  <a:txBody>
                    <a:bodyPr/>
                    <a:lstStyle/>
                    <a:p>
                      <a:pPr algn="ctr" rtl="1">
                        <a:lnSpc>
                          <a:spcPct val="115000"/>
                        </a:lnSpc>
                        <a:spcAft>
                          <a:spcPts val="0"/>
                        </a:spcAft>
                      </a:pPr>
                      <a:r>
                        <a:rPr lang="fa-IR" sz="2000" dirty="0">
                          <a:effectLst/>
                        </a:rPr>
                        <a:t>اخبار کتب اربعه</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400">
                          <a:effectLst/>
                        </a:rPr>
                        <a:t>اخباری</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400">
                          <a:effectLst/>
                        </a:rPr>
                        <a:t>اصولی</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400" dirty="0">
                          <a:effectLst/>
                        </a:rPr>
                        <a:t>توضیحات</a:t>
                      </a:r>
                      <a:endParaRPr lang="en-US" sz="1400" dirty="0">
                        <a:effectLst/>
                        <a:latin typeface="Calibri"/>
                        <a:ea typeface="Calibri"/>
                        <a:cs typeface="Arial"/>
                      </a:endParaRPr>
                    </a:p>
                  </a:txBody>
                  <a:tcPr marL="68580" marR="68580" marT="0" marB="0" anchor="ctr"/>
                </a:tc>
              </a:tr>
              <a:tr h="2862643">
                <a:tc vMerge="1">
                  <a:txBody>
                    <a:bodyPr/>
                    <a:lstStyle/>
                    <a:p>
                      <a:endParaRPr lang="en-US"/>
                    </a:p>
                  </a:txBody>
                  <a:tcPr/>
                </a:tc>
                <a:tc>
                  <a:txBody>
                    <a:bodyPr/>
                    <a:lstStyle/>
                    <a:p>
                      <a:pPr algn="ctr" rtl="1">
                        <a:lnSpc>
                          <a:spcPct val="115000"/>
                        </a:lnSpc>
                        <a:spcAft>
                          <a:spcPts val="0"/>
                        </a:spcAft>
                      </a:pPr>
                      <a:r>
                        <a:rPr lang="fa-IR" sz="2400" dirty="0">
                          <a:effectLst/>
                        </a:rPr>
                        <a:t>حجت است مطلقا متواتر باشد یا واحد</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400" dirty="0">
                          <a:effectLst/>
                        </a:rPr>
                        <a:t>تفصیل در مسئله</a:t>
                      </a:r>
                      <a:endParaRPr lang="en-US" sz="1400" dirty="0">
                        <a:effectLst/>
                      </a:endParaRPr>
                    </a:p>
                    <a:p>
                      <a:pPr algn="ctr" rtl="1">
                        <a:lnSpc>
                          <a:spcPct val="115000"/>
                        </a:lnSpc>
                        <a:spcAft>
                          <a:spcPts val="0"/>
                        </a:spcAft>
                      </a:pPr>
                      <a:r>
                        <a:rPr lang="fa-IR" sz="2400" dirty="0">
                          <a:effectLst/>
                        </a:rPr>
                        <a:t>متواتر حجت است در واحد اختلاف نظر است</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2400" dirty="0">
                          <a:effectLst/>
                        </a:rPr>
                        <a:t>طبق عدم حجیت خبر واحد دایره شمول احکام کاهش می یابد و اکثر </a:t>
                      </a:r>
                      <a:r>
                        <a:rPr lang="fa-IR" sz="2400" dirty="0" smtClean="0">
                          <a:effectLst/>
                        </a:rPr>
                        <a:t>بخش‌های </a:t>
                      </a:r>
                      <a:r>
                        <a:rPr lang="fa-IR" sz="2400" dirty="0">
                          <a:effectLst/>
                        </a:rPr>
                        <a:t>زندگی در قلمرو مباحات قرار می گیرد</a:t>
                      </a:r>
                      <a:endParaRPr lang="en-US" sz="14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89730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r>
              <a:rPr lang="fa-IR" b="1" dirty="0">
                <a:solidFill>
                  <a:schemeClr val="accent2">
                    <a:lumMod val="40000"/>
                    <a:lumOff val="60000"/>
                  </a:schemeClr>
                </a:solidFill>
                <a:cs typeface="B Nazanin" pitchFamily="2" charset="-78"/>
              </a:rPr>
              <a:t>ب) اختلاف در منابع احکام شرعی</a:t>
            </a:r>
            <a:endParaRPr lang="en-US" b="1" dirty="0">
              <a:solidFill>
                <a:schemeClr val="accent2">
                  <a:lumMod val="40000"/>
                  <a:lumOff val="60000"/>
                </a:schemeClr>
              </a:solidFill>
              <a:cs typeface="B Nazanin" pitchFamily="2" charset="-78"/>
            </a:endParaRPr>
          </a:p>
        </p:txBody>
      </p:sp>
    </p:spTree>
    <p:extLst>
      <p:ext uri="{BB962C8B-B14F-4D97-AF65-F5344CB8AC3E}">
        <p14:creationId xmlns:p14="http://schemas.microsoft.com/office/powerpoint/2010/main" val="10871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79473540"/>
              </p:ext>
            </p:extLst>
          </p:nvPr>
        </p:nvGraphicFramePr>
        <p:xfrm>
          <a:off x="977265" y="764706"/>
          <a:ext cx="7189470" cy="4608510"/>
        </p:xfrm>
        <a:graphic>
          <a:graphicData uri="http://schemas.openxmlformats.org/drawingml/2006/table">
            <a:tbl>
              <a:tblPr rtl="1" firstRow="1" firstCol="1" bandRow="1">
                <a:tableStyleId>{5C22544A-7EE6-4342-B048-85BDC9FD1C3A}</a:tableStyleId>
              </a:tblPr>
              <a:tblGrid>
                <a:gridCol w="2396490"/>
                <a:gridCol w="2396490"/>
                <a:gridCol w="2396490"/>
              </a:tblGrid>
              <a:tr h="921702">
                <a:tc>
                  <a:txBody>
                    <a:bodyPr/>
                    <a:lstStyle/>
                    <a:p>
                      <a:pPr algn="ctr" rtl="1">
                        <a:lnSpc>
                          <a:spcPct val="115000"/>
                        </a:lnSpc>
                        <a:spcAft>
                          <a:spcPts val="0"/>
                        </a:spcAft>
                      </a:pPr>
                      <a:r>
                        <a:rPr lang="fa-IR" sz="1800" dirty="0">
                          <a:effectLst/>
                        </a:rPr>
                        <a:t> </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اخباری</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اصولی</a:t>
                      </a:r>
                      <a:endParaRPr lang="en-US" sz="1100">
                        <a:effectLst/>
                        <a:latin typeface="Calibri"/>
                        <a:ea typeface="Calibri"/>
                        <a:cs typeface="Arial"/>
                      </a:endParaRPr>
                    </a:p>
                  </a:txBody>
                  <a:tcPr marL="68580" marR="68580" marT="0" marB="0" anchor="ctr"/>
                </a:tc>
              </a:tr>
              <a:tr h="921702">
                <a:tc>
                  <a:txBody>
                    <a:bodyPr/>
                    <a:lstStyle/>
                    <a:p>
                      <a:pPr algn="ctr" rtl="1">
                        <a:lnSpc>
                          <a:spcPct val="115000"/>
                        </a:lnSpc>
                        <a:spcAft>
                          <a:spcPts val="0"/>
                        </a:spcAft>
                      </a:pPr>
                      <a:r>
                        <a:rPr lang="fa-IR" sz="1800">
                          <a:effectLst/>
                        </a:rPr>
                        <a:t>احادیث ائمه</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dirty="0">
                          <a:effectLst/>
                        </a:rPr>
                        <a:t>تنها منبع می باشد</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تنها منبع نیست</a:t>
                      </a:r>
                      <a:endParaRPr lang="en-US" sz="1100">
                        <a:effectLst/>
                        <a:latin typeface="Calibri"/>
                        <a:ea typeface="Calibri"/>
                        <a:cs typeface="Arial"/>
                      </a:endParaRPr>
                    </a:p>
                  </a:txBody>
                  <a:tcPr marL="68580" marR="68580" marT="0" marB="0" anchor="ctr"/>
                </a:tc>
              </a:tr>
              <a:tr h="921702">
                <a:tc>
                  <a:txBody>
                    <a:bodyPr/>
                    <a:lstStyle/>
                    <a:p>
                      <a:pPr algn="ctr" rtl="1">
                        <a:lnSpc>
                          <a:spcPct val="115000"/>
                        </a:lnSpc>
                        <a:spcAft>
                          <a:spcPts val="0"/>
                        </a:spcAft>
                      </a:pPr>
                      <a:r>
                        <a:rPr lang="fa-IR" sz="1800">
                          <a:effectLst/>
                        </a:rPr>
                        <a:t>قرآن</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منبع نیست</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هست</a:t>
                      </a:r>
                      <a:endParaRPr lang="en-US" sz="1100">
                        <a:effectLst/>
                        <a:latin typeface="Calibri"/>
                        <a:ea typeface="Calibri"/>
                        <a:cs typeface="Arial"/>
                      </a:endParaRPr>
                    </a:p>
                  </a:txBody>
                  <a:tcPr marL="68580" marR="68580" marT="0" marB="0" anchor="ctr"/>
                </a:tc>
              </a:tr>
              <a:tr h="921702">
                <a:tc>
                  <a:txBody>
                    <a:bodyPr/>
                    <a:lstStyle/>
                    <a:p>
                      <a:pPr algn="ctr" rtl="1">
                        <a:lnSpc>
                          <a:spcPct val="115000"/>
                        </a:lnSpc>
                        <a:spcAft>
                          <a:spcPts val="0"/>
                        </a:spcAft>
                      </a:pPr>
                      <a:r>
                        <a:rPr lang="fa-IR" sz="1800">
                          <a:effectLst/>
                        </a:rPr>
                        <a:t>عقل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نیست</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هست</a:t>
                      </a:r>
                      <a:endParaRPr lang="en-US" sz="1100">
                        <a:effectLst/>
                        <a:latin typeface="Calibri"/>
                        <a:ea typeface="Calibri"/>
                        <a:cs typeface="Arial"/>
                      </a:endParaRPr>
                    </a:p>
                  </a:txBody>
                  <a:tcPr marL="68580" marR="68580" marT="0" marB="0" anchor="ctr"/>
                </a:tc>
              </a:tr>
              <a:tr h="921702">
                <a:tc>
                  <a:txBody>
                    <a:bodyPr/>
                    <a:lstStyle/>
                    <a:p>
                      <a:pPr algn="ctr" rtl="1">
                        <a:lnSpc>
                          <a:spcPct val="115000"/>
                        </a:lnSpc>
                        <a:spcAft>
                          <a:spcPts val="0"/>
                        </a:spcAft>
                      </a:pPr>
                      <a:r>
                        <a:rPr lang="fa-IR" sz="1800">
                          <a:effectLst/>
                        </a:rPr>
                        <a:t>اجماع</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a:effectLst/>
                        </a:rPr>
                        <a:t>نیست</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800" dirty="0">
                          <a:effectLst/>
                        </a:rPr>
                        <a:t>هست فی الجمله</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03157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rmAutofit fontScale="90000"/>
          </a:bodyPr>
          <a:lstStyle/>
          <a:p>
            <a:pPr>
              <a:lnSpc>
                <a:spcPct val="200000"/>
              </a:lnSpc>
            </a:pPr>
            <a:r>
              <a:rPr lang="fa-IR" sz="4900" dirty="0">
                <a:solidFill>
                  <a:schemeClr val="accent6"/>
                </a:solidFill>
                <a:cs typeface="B Nazanin" pitchFamily="2" charset="-78"/>
              </a:rPr>
              <a:t>استدلال </a:t>
            </a:r>
            <a:r>
              <a:rPr lang="fa-IR" sz="4900" dirty="0" smtClean="0">
                <a:solidFill>
                  <a:schemeClr val="accent6"/>
                </a:solidFill>
                <a:cs typeface="B Nazanin" pitchFamily="2" charset="-78"/>
              </a:rPr>
              <a:t>اخباری ها در مورد منبع نبودن </a:t>
            </a:r>
            <a:br>
              <a:rPr lang="fa-IR" sz="4900" dirty="0" smtClean="0">
                <a:solidFill>
                  <a:schemeClr val="accent6"/>
                </a:solidFill>
                <a:cs typeface="B Nazanin" pitchFamily="2" charset="-78"/>
              </a:rPr>
            </a:br>
            <a:r>
              <a:rPr lang="fa-IR" sz="4900" dirty="0" smtClean="0">
                <a:solidFill>
                  <a:schemeClr val="accent6"/>
                </a:solidFill>
                <a:cs typeface="B Nazanin" pitchFamily="2" charset="-78"/>
              </a:rPr>
              <a:t>قرآن: </a:t>
            </a:r>
            <a:r>
              <a:rPr lang="fa-IR" sz="4000" dirty="0" smtClean="0">
                <a:cs typeface="B Nazanin" pitchFamily="2" charset="-78"/>
              </a:rPr>
              <a:t/>
            </a:r>
            <a:br>
              <a:rPr lang="fa-IR" sz="4000" dirty="0" smtClean="0">
                <a:cs typeface="B Nazanin" pitchFamily="2" charset="-78"/>
              </a:rPr>
            </a:br>
            <a:r>
              <a:rPr lang="fa-IR" sz="4000" dirty="0" smtClean="0">
                <a:cs typeface="B Nazanin" pitchFamily="2" charset="-78"/>
              </a:rPr>
              <a:t>مخاطب </a:t>
            </a:r>
            <a:r>
              <a:rPr lang="fa-IR" sz="4000" dirty="0">
                <a:cs typeface="B Nazanin" pitchFamily="2" charset="-78"/>
              </a:rPr>
              <a:t>کتاب ائمه هستند و مردم مخاطب ائمه هستند لذا تفسیر غیر روایی را جایز نمی دانند حتی نقل گرایی را در اصول دین هم توصیه می کنند </a:t>
            </a:r>
            <a:endParaRPr lang="en-US" dirty="0">
              <a:cs typeface="B Nazanin" pitchFamily="2" charset="-78"/>
            </a:endParaRPr>
          </a:p>
        </p:txBody>
      </p:sp>
    </p:spTree>
    <p:extLst>
      <p:ext uri="{BB962C8B-B14F-4D97-AF65-F5344CB8AC3E}">
        <p14:creationId xmlns:p14="http://schemas.microsoft.com/office/powerpoint/2010/main" val="218246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fa-IR" b="1" dirty="0">
                <a:solidFill>
                  <a:schemeClr val="accent2">
                    <a:lumMod val="40000"/>
                    <a:lumOff val="60000"/>
                  </a:schemeClr>
                </a:solidFill>
                <a:cs typeface="B Nazanin" pitchFamily="2" charset="-78"/>
              </a:rPr>
              <a:t>ج) اختلاف در رابطه با اجتهاد و تقلید </a:t>
            </a:r>
            <a:endParaRPr lang="en-US" b="1" dirty="0">
              <a:solidFill>
                <a:schemeClr val="accent2">
                  <a:lumMod val="40000"/>
                  <a:lumOff val="60000"/>
                </a:schemeClr>
              </a:solidFill>
              <a:cs typeface="B Nazanin" pitchFamily="2" charset="-78"/>
            </a:endParaRPr>
          </a:p>
        </p:txBody>
      </p:sp>
    </p:spTree>
    <p:extLst>
      <p:ext uri="{BB962C8B-B14F-4D97-AF65-F5344CB8AC3E}">
        <p14:creationId xmlns:p14="http://schemas.microsoft.com/office/powerpoint/2010/main" val="132435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lstStyle/>
          <a:p>
            <a:r>
              <a:rPr lang="fa-IR" dirty="0" smtClean="0"/>
              <a:t/>
            </a:r>
            <a:br>
              <a:rPr lang="fa-IR" dirty="0" smtClean="0"/>
            </a:br>
            <a:r>
              <a:rPr lang="fa-IR" dirty="0"/>
              <a:t/>
            </a:r>
            <a:br>
              <a:rPr lang="fa-IR" dirty="0"/>
            </a:br>
            <a:r>
              <a:rPr lang="fa-IR" dirty="0" smtClean="0"/>
              <a:t/>
            </a:r>
            <a:br>
              <a:rPr lang="fa-IR" dirty="0" smtClean="0"/>
            </a:br>
            <a:r>
              <a:rPr lang="fa-IR" dirty="0"/>
              <a:t/>
            </a:r>
            <a:br>
              <a:rPr lang="fa-IR" dirty="0"/>
            </a:b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148813062"/>
              </p:ext>
            </p:extLst>
          </p:nvPr>
        </p:nvGraphicFramePr>
        <p:xfrm>
          <a:off x="755576" y="404664"/>
          <a:ext cx="7704856" cy="3960440"/>
        </p:xfrm>
        <a:graphic>
          <a:graphicData uri="http://schemas.openxmlformats.org/drawingml/2006/table">
            <a:tbl>
              <a:tblPr rtl="1" firstRow="1" firstCol="1" bandRow="1">
                <a:tableStyleId>{5C22544A-7EE6-4342-B048-85BDC9FD1C3A}</a:tableStyleId>
              </a:tblPr>
              <a:tblGrid>
                <a:gridCol w="3858251"/>
                <a:gridCol w="3846605"/>
              </a:tblGrid>
              <a:tr h="1349113">
                <a:tc>
                  <a:txBody>
                    <a:bodyPr/>
                    <a:lstStyle/>
                    <a:p>
                      <a:pPr algn="ctr" rtl="1">
                        <a:lnSpc>
                          <a:spcPct val="115000"/>
                        </a:lnSpc>
                        <a:spcAft>
                          <a:spcPts val="0"/>
                        </a:spcAft>
                      </a:pPr>
                      <a:r>
                        <a:rPr lang="fa-IR" sz="2800" b="1" dirty="0">
                          <a:effectLst/>
                          <a:cs typeface="B Nazanin" pitchFamily="2" charset="-78"/>
                        </a:rPr>
                        <a:t>اخباری</a:t>
                      </a:r>
                      <a:endParaRPr lang="en-US" sz="1600" b="1" dirty="0">
                        <a:effectLst/>
                        <a:latin typeface="Calibri"/>
                        <a:ea typeface="Calibri"/>
                        <a:cs typeface="B Nazanin" pitchFamily="2" charset="-78"/>
                      </a:endParaRPr>
                    </a:p>
                  </a:txBody>
                  <a:tcPr marL="68580" marR="68580" marT="0" marB="0" anchor="ctr"/>
                </a:tc>
                <a:tc>
                  <a:txBody>
                    <a:bodyPr/>
                    <a:lstStyle/>
                    <a:p>
                      <a:pPr algn="ctr" rtl="1">
                        <a:lnSpc>
                          <a:spcPct val="115000"/>
                        </a:lnSpc>
                        <a:spcAft>
                          <a:spcPts val="0"/>
                        </a:spcAft>
                      </a:pPr>
                      <a:r>
                        <a:rPr lang="fa-IR" sz="2800" b="1">
                          <a:effectLst/>
                          <a:cs typeface="B Nazanin" pitchFamily="2" charset="-78"/>
                        </a:rPr>
                        <a:t>اصولی</a:t>
                      </a:r>
                      <a:endParaRPr lang="en-US" sz="1600" b="1">
                        <a:effectLst/>
                        <a:latin typeface="Calibri"/>
                        <a:ea typeface="Calibri"/>
                        <a:cs typeface="B Nazanin" pitchFamily="2" charset="-78"/>
                      </a:endParaRPr>
                    </a:p>
                  </a:txBody>
                  <a:tcPr marL="68580" marR="68580" marT="0" marB="0" anchor="ctr"/>
                </a:tc>
              </a:tr>
              <a:tr h="2611327">
                <a:tc>
                  <a:txBody>
                    <a:bodyPr/>
                    <a:lstStyle/>
                    <a:p>
                      <a:pPr algn="ctr" rtl="1">
                        <a:lnSpc>
                          <a:spcPct val="115000"/>
                        </a:lnSpc>
                        <a:spcAft>
                          <a:spcPts val="0"/>
                        </a:spcAft>
                      </a:pPr>
                      <a:r>
                        <a:rPr lang="fa-IR" sz="2800" b="1" dirty="0">
                          <a:effectLst/>
                          <a:cs typeface="B Nazanin" pitchFamily="2" charset="-78"/>
                        </a:rPr>
                        <a:t>قائل به حرمت اجتهاد و تقلید</a:t>
                      </a:r>
                      <a:endParaRPr lang="en-US" sz="1600" b="1" dirty="0">
                        <a:effectLst/>
                        <a:latin typeface="Calibri"/>
                        <a:ea typeface="Calibri"/>
                        <a:cs typeface="B Nazanin" pitchFamily="2" charset="-78"/>
                      </a:endParaRPr>
                    </a:p>
                  </a:txBody>
                  <a:tcPr marL="68580" marR="68580" marT="0" marB="0" anchor="ctr"/>
                </a:tc>
                <a:tc>
                  <a:txBody>
                    <a:bodyPr/>
                    <a:lstStyle/>
                    <a:p>
                      <a:pPr algn="ctr" rtl="1">
                        <a:lnSpc>
                          <a:spcPct val="115000"/>
                        </a:lnSpc>
                        <a:spcAft>
                          <a:spcPts val="0"/>
                        </a:spcAft>
                      </a:pPr>
                      <a:r>
                        <a:rPr lang="fa-IR" sz="2800" b="1" dirty="0">
                          <a:effectLst/>
                          <a:cs typeface="B Nazanin" pitchFamily="2" charset="-78"/>
                        </a:rPr>
                        <a:t>قائل به وجوب کفایی اجتهاد و وجوب عینی تقلید</a:t>
                      </a:r>
                      <a:endParaRPr lang="en-US" sz="1600" b="1" dirty="0">
                        <a:effectLst/>
                        <a:latin typeface="Calibri"/>
                        <a:ea typeface="Calibri"/>
                        <a:cs typeface="B Nazanin" pitchFamily="2" charset="-78"/>
                      </a:endParaRPr>
                    </a:p>
                  </a:txBody>
                  <a:tcPr marL="68580" marR="68580" marT="0" marB="0" anchor="ctr"/>
                </a:tc>
              </a:tr>
            </a:tbl>
          </a:graphicData>
        </a:graphic>
      </p:graphicFrame>
    </p:spTree>
    <p:extLst>
      <p:ext uri="{BB962C8B-B14F-4D97-AF65-F5344CB8AC3E}">
        <p14:creationId xmlns:p14="http://schemas.microsoft.com/office/powerpoint/2010/main" val="72961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pPr rtl="1"/>
            <a:r>
              <a:rPr lang="fa-IR" b="1" dirty="0">
                <a:solidFill>
                  <a:schemeClr val="accent6"/>
                </a:solidFill>
                <a:cs typeface="B Nazanin" pitchFamily="2" charset="-78"/>
              </a:rPr>
              <a:t>سوال: نقش علما از دیدگاه اخبارییون </a:t>
            </a:r>
            <a:r>
              <a:rPr lang="fa-IR" b="1" dirty="0" smtClean="0">
                <a:solidFill>
                  <a:schemeClr val="accent6"/>
                </a:solidFill>
                <a:cs typeface="B Nazanin" pitchFamily="2" charset="-78"/>
              </a:rPr>
              <a:t>چیست؟</a:t>
            </a:r>
            <a:r>
              <a:rPr lang="fa-IR" b="1" dirty="0" smtClean="0">
                <a:cs typeface="B Nazanin" pitchFamily="2" charset="-78"/>
              </a:rPr>
              <a:t/>
            </a:r>
            <a:br>
              <a:rPr lang="fa-IR" b="1" dirty="0" smtClean="0">
                <a:cs typeface="B Nazanin" pitchFamily="2" charset="-78"/>
              </a:rPr>
            </a:br>
            <a:r>
              <a:rPr lang="en-US" b="1" dirty="0">
                <a:cs typeface="B Nazanin" pitchFamily="2" charset="-78"/>
              </a:rPr>
              <a:t/>
            </a:r>
            <a:br>
              <a:rPr lang="en-US" b="1" dirty="0">
                <a:cs typeface="B Nazanin" pitchFamily="2" charset="-78"/>
              </a:rPr>
            </a:br>
            <a:r>
              <a:rPr lang="fa-IR" b="1" dirty="0">
                <a:solidFill>
                  <a:schemeClr val="accent4">
                    <a:lumMod val="60000"/>
                    <a:lumOff val="40000"/>
                  </a:schemeClr>
                </a:solidFill>
                <a:cs typeface="B Nazanin" pitchFamily="2" charset="-78"/>
              </a:rPr>
              <a:t>پاسخ: مردم بر دو قسم </a:t>
            </a:r>
            <a:r>
              <a:rPr lang="fa-IR" b="1" dirty="0" smtClean="0">
                <a:solidFill>
                  <a:schemeClr val="accent4">
                    <a:lumMod val="60000"/>
                    <a:lumOff val="40000"/>
                  </a:schemeClr>
                </a:solidFill>
                <a:cs typeface="B Nazanin" pitchFamily="2" charset="-78"/>
              </a:rPr>
              <a:t>هستند</a:t>
            </a:r>
            <a:r>
              <a:rPr lang="fa-IR" b="1" dirty="0" smtClean="0">
                <a:cs typeface="B Nazanin" pitchFamily="2" charset="-78"/>
              </a:rPr>
              <a:t/>
            </a:r>
            <a:br>
              <a:rPr lang="fa-IR" b="1" dirty="0" smtClean="0">
                <a:cs typeface="B Nazanin" pitchFamily="2" charset="-78"/>
              </a:rPr>
            </a:br>
            <a:r>
              <a:rPr lang="fa-IR" b="1" dirty="0" smtClean="0">
                <a:cs typeface="B Nazanin" pitchFamily="2" charset="-78"/>
              </a:rPr>
              <a:t/>
            </a:r>
            <a:br>
              <a:rPr lang="fa-IR" b="1" dirty="0" smtClean="0">
                <a:cs typeface="B Nazanin" pitchFamily="2" charset="-78"/>
              </a:rPr>
            </a:br>
            <a:r>
              <a:rPr lang="fa-IR" b="1" dirty="0" smtClean="0">
                <a:cs typeface="B Nazanin" pitchFamily="2" charset="-78"/>
              </a:rPr>
              <a:t> </a:t>
            </a:r>
            <a:r>
              <a:rPr lang="fa-IR" b="1" dirty="0">
                <a:solidFill>
                  <a:schemeClr val="accent2">
                    <a:lumMod val="60000"/>
                    <a:lumOff val="40000"/>
                  </a:schemeClr>
                </a:solidFill>
                <a:cs typeface="B Nazanin" pitchFamily="2" charset="-78"/>
              </a:rPr>
              <a:t>الف ) </a:t>
            </a:r>
            <a:r>
              <a:rPr lang="fa-IR" b="1" dirty="0" smtClean="0">
                <a:solidFill>
                  <a:schemeClr val="accent2">
                    <a:lumMod val="60000"/>
                    <a:lumOff val="40000"/>
                  </a:schemeClr>
                </a:solidFill>
                <a:cs typeface="B Nazanin" pitchFamily="2" charset="-78"/>
              </a:rPr>
              <a:t>محدث</a:t>
            </a:r>
            <a:r>
              <a:rPr lang="fa-IR" b="1" dirty="0" smtClean="0">
                <a:cs typeface="B Nazanin" pitchFamily="2" charset="-78"/>
              </a:rPr>
              <a:t/>
            </a:r>
            <a:br>
              <a:rPr lang="fa-IR" b="1" dirty="0" smtClean="0">
                <a:cs typeface="B Nazanin" pitchFamily="2" charset="-78"/>
              </a:rPr>
            </a:br>
            <a:r>
              <a:rPr lang="fa-IR" b="1" dirty="0" smtClean="0">
                <a:cs typeface="B Nazanin" pitchFamily="2" charset="-78"/>
              </a:rPr>
              <a:t> </a:t>
            </a:r>
            <a:br>
              <a:rPr lang="fa-IR" b="1" dirty="0" smtClean="0">
                <a:cs typeface="B Nazanin" pitchFamily="2" charset="-78"/>
              </a:rPr>
            </a:br>
            <a:r>
              <a:rPr lang="fa-IR" b="1" dirty="0" smtClean="0">
                <a:cs typeface="B Nazanin" pitchFamily="2" charset="-78"/>
              </a:rPr>
              <a:t> </a:t>
            </a:r>
            <a:r>
              <a:rPr lang="fa-IR" b="1" dirty="0">
                <a:solidFill>
                  <a:schemeClr val="accent5">
                    <a:lumMod val="75000"/>
                  </a:schemeClr>
                </a:solidFill>
                <a:cs typeface="B Nazanin" pitchFamily="2" charset="-78"/>
              </a:rPr>
              <a:t>ب) مستمع</a:t>
            </a:r>
            <a:r>
              <a:rPr lang="en-US" dirty="0"/>
              <a:t/>
            </a:r>
            <a:br>
              <a:rPr lang="en-US" dirty="0"/>
            </a:br>
            <a:endParaRPr lang="en-US" dirty="0"/>
          </a:p>
        </p:txBody>
      </p:sp>
    </p:spTree>
    <p:extLst>
      <p:ext uri="{BB962C8B-B14F-4D97-AF65-F5344CB8AC3E}">
        <p14:creationId xmlns:p14="http://schemas.microsoft.com/office/powerpoint/2010/main" val="253294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96944" cy="5632311"/>
          </a:xfrm>
          <a:prstGeom prst="rect">
            <a:avLst/>
          </a:prstGeom>
        </p:spPr>
        <p:txBody>
          <a:bodyPr wrap="square">
            <a:spAutoFit/>
          </a:bodyPr>
          <a:lstStyle/>
          <a:p>
            <a:pPr algn="ctr">
              <a:lnSpc>
                <a:spcPct val="200000"/>
              </a:lnSpc>
            </a:pPr>
            <a:r>
              <a:rPr lang="fa-IR" sz="3600" dirty="0">
                <a:cs typeface="B Nazanin" pitchFamily="2" charset="-78"/>
              </a:rPr>
              <a:t>و از نظر اصولییین علما از جایگاه رهبری سیاسی برخوردار هستند </a:t>
            </a:r>
            <a:r>
              <a:rPr lang="en-US" sz="3600" dirty="0">
                <a:cs typeface="B Nazanin" pitchFamily="2" charset="-78"/>
              </a:rPr>
              <a:t/>
            </a:r>
            <a:br>
              <a:rPr lang="en-US" sz="3600" dirty="0">
                <a:cs typeface="B Nazanin" pitchFamily="2" charset="-78"/>
              </a:rPr>
            </a:br>
            <a:r>
              <a:rPr lang="fa-IR" sz="3600" dirty="0">
                <a:cs typeface="B Nazanin" pitchFamily="2" charset="-78"/>
              </a:rPr>
              <a:t>و موید ادعای ما کلام مرحوم امام است که قائل هستند جایگاه علما رهبری </a:t>
            </a:r>
            <a:r>
              <a:rPr lang="fa-IR" sz="3600" dirty="0" smtClean="0">
                <a:cs typeface="B Nazanin" pitchFamily="2" charset="-78"/>
              </a:rPr>
              <a:t>سیاسی</a:t>
            </a:r>
            <a:endParaRPr lang="en-US" sz="3600" dirty="0" smtClean="0">
              <a:cs typeface="B Nazanin" pitchFamily="2" charset="-78"/>
            </a:endParaRPr>
          </a:p>
          <a:p>
            <a:pPr algn="ctr">
              <a:lnSpc>
                <a:spcPct val="200000"/>
              </a:lnSpc>
            </a:pPr>
            <a:r>
              <a:rPr lang="fa-IR" sz="3600" dirty="0" smtClean="0">
                <a:cs typeface="B Nazanin" pitchFamily="2" charset="-78"/>
              </a:rPr>
              <a:t> </a:t>
            </a:r>
            <a:r>
              <a:rPr lang="fa-IR" sz="3600" dirty="0">
                <a:cs typeface="B Nazanin" pitchFamily="2" charset="-78"/>
              </a:rPr>
              <a:t>می </a:t>
            </a:r>
            <a:r>
              <a:rPr lang="fa-IR" sz="3600" dirty="0" smtClean="0">
                <a:cs typeface="B Nazanin" pitchFamily="2" charset="-78"/>
              </a:rPr>
              <a:t>باشد</a:t>
            </a:r>
            <a:endParaRPr lang="en-US" sz="3600" dirty="0"/>
          </a:p>
        </p:txBody>
      </p:sp>
    </p:spTree>
    <p:extLst>
      <p:ext uri="{BB962C8B-B14F-4D97-AF65-F5344CB8AC3E}">
        <p14:creationId xmlns:p14="http://schemas.microsoft.com/office/powerpoint/2010/main" val="220963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6264696"/>
          </a:xfrm>
        </p:spPr>
        <p:txBody>
          <a:bodyPr>
            <a:noAutofit/>
          </a:bodyPr>
          <a:lstStyle/>
          <a:p>
            <a:pPr>
              <a:lnSpc>
                <a:spcPct val="150000"/>
              </a:lnSpc>
            </a:pPr>
            <a:r>
              <a:rPr lang="en-US" sz="2400" dirty="0" smtClean="0">
                <a:cs typeface="B Nazanin" pitchFamily="2" charset="-78"/>
              </a:rPr>
              <a:t/>
            </a:r>
            <a:br>
              <a:rPr lang="en-US" sz="2400" dirty="0" smtClean="0">
                <a:cs typeface="B Nazanin" pitchFamily="2" charset="-78"/>
              </a:rPr>
            </a:br>
            <a:r>
              <a:rPr lang="en-US" sz="2400" dirty="0">
                <a:cs typeface="B Nazanin" pitchFamily="2" charset="-78"/>
              </a:rPr>
              <a:t/>
            </a:r>
            <a:br>
              <a:rPr lang="en-US" sz="2400" dirty="0">
                <a:cs typeface="B Nazanin" pitchFamily="2" charset="-78"/>
              </a:rPr>
            </a:br>
            <a:r>
              <a:rPr lang="en-US" sz="2400" dirty="0" smtClean="0">
                <a:cs typeface="B Nazanin" pitchFamily="2" charset="-78"/>
              </a:rPr>
              <a:t/>
            </a:r>
            <a:br>
              <a:rPr lang="en-US" sz="2400" dirty="0" smtClean="0">
                <a:cs typeface="B Nazanin" pitchFamily="2" charset="-78"/>
              </a:rPr>
            </a:br>
            <a:r>
              <a:rPr lang="fa-IR" sz="2400" dirty="0" smtClean="0">
                <a:cs typeface="B Nazanin" pitchFamily="2" charset="-78"/>
              </a:rPr>
              <a:t>انسان </a:t>
            </a:r>
            <a:r>
              <a:rPr lang="fa-IR" sz="2400" dirty="0">
                <a:cs typeface="B Nazanin" pitchFamily="2" charset="-78"/>
              </a:rPr>
              <a:t>مسلمان به حکم مسلمان بودن ناگریز است رفتار خود را در تمام مراحل </a:t>
            </a:r>
            <a:r>
              <a:rPr lang="fa-IR" sz="2400" dirty="0" smtClean="0">
                <a:cs typeface="B Nazanin" pitchFamily="2" charset="-78"/>
              </a:rPr>
              <a:t>زندگی</a:t>
            </a:r>
            <a:r>
              <a:rPr lang="en-US" sz="2400" dirty="0" smtClean="0">
                <a:cs typeface="B Nazanin" pitchFamily="2" charset="-78"/>
              </a:rPr>
              <a:t/>
            </a:r>
            <a:br>
              <a:rPr lang="en-US" sz="2400" dirty="0" smtClean="0">
                <a:cs typeface="B Nazanin" pitchFamily="2" charset="-78"/>
              </a:rPr>
            </a:br>
            <a:r>
              <a:rPr lang="en-US" sz="2400" dirty="0" smtClean="0">
                <a:cs typeface="B Nazanin" pitchFamily="2" charset="-78"/>
              </a:rPr>
              <a:t/>
            </a:r>
            <a:br>
              <a:rPr lang="en-US" sz="2400" dirty="0" smtClean="0">
                <a:cs typeface="B Nazanin" pitchFamily="2" charset="-78"/>
              </a:rPr>
            </a:br>
            <a:r>
              <a:rPr lang="fa-IR" sz="2400" dirty="0" smtClean="0">
                <a:cs typeface="B Nazanin" pitchFamily="2" charset="-78"/>
              </a:rPr>
              <a:t> </a:t>
            </a:r>
            <a:r>
              <a:rPr lang="fa-IR" sz="2400" dirty="0">
                <a:cs typeface="B Nazanin" pitchFamily="2" charset="-78"/>
              </a:rPr>
              <a:t>با قوانین اسلامی هماهنگ کند در اینجا این مشکل مطرح می شود که زندگی بشر </a:t>
            </a:r>
            <a:r>
              <a:rPr lang="en-US" sz="2400" dirty="0" smtClean="0">
                <a:cs typeface="B Nazanin" pitchFamily="2" charset="-78"/>
              </a:rPr>
              <a:t/>
            </a:r>
            <a:br>
              <a:rPr lang="en-US" sz="2400" dirty="0" smtClean="0">
                <a:cs typeface="B Nazanin" pitchFamily="2" charset="-78"/>
              </a:rPr>
            </a:br>
            <a:r>
              <a:rPr lang="en-US" sz="2400" dirty="0">
                <a:cs typeface="B Nazanin" pitchFamily="2" charset="-78"/>
              </a:rPr>
              <a:t/>
            </a:r>
            <a:br>
              <a:rPr lang="en-US" sz="2400" dirty="0">
                <a:cs typeface="B Nazanin" pitchFamily="2" charset="-78"/>
              </a:rPr>
            </a:br>
            <a:r>
              <a:rPr lang="fa-IR" sz="2400" dirty="0" smtClean="0">
                <a:cs typeface="B Nazanin" pitchFamily="2" charset="-78"/>
              </a:rPr>
              <a:t>دچار </a:t>
            </a:r>
            <a:r>
              <a:rPr lang="fa-IR" sz="2400" dirty="0">
                <a:cs typeface="B Nazanin" pitchFamily="2" charset="-78"/>
              </a:rPr>
              <a:t>تحولات و تغییراتی است که این تغییرات به نوبه خود منجر به سوالاتی جدید </a:t>
            </a:r>
            <a:r>
              <a:rPr lang="en-US" sz="2400" dirty="0" smtClean="0">
                <a:cs typeface="B Nazanin" pitchFamily="2" charset="-78"/>
              </a:rPr>
              <a:t/>
            </a:r>
            <a:br>
              <a:rPr lang="en-US" sz="2400" dirty="0" smtClean="0">
                <a:cs typeface="B Nazanin" pitchFamily="2" charset="-78"/>
              </a:rPr>
            </a:br>
            <a:r>
              <a:rPr lang="en-US" sz="2400" dirty="0">
                <a:cs typeface="B Nazanin" pitchFamily="2" charset="-78"/>
              </a:rPr>
              <a:t/>
            </a:r>
            <a:br>
              <a:rPr lang="en-US" sz="2400" dirty="0">
                <a:cs typeface="B Nazanin" pitchFamily="2" charset="-78"/>
              </a:rPr>
            </a:br>
            <a:r>
              <a:rPr lang="fa-IR" sz="2400" dirty="0" smtClean="0">
                <a:cs typeface="B Nazanin" pitchFamily="2" charset="-78"/>
              </a:rPr>
              <a:t>میشود </a:t>
            </a:r>
            <a:r>
              <a:rPr lang="fa-IR" sz="2400" dirty="0">
                <a:cs typeface="B Nazanin" pitchFamily="2" charset="-78"/>
              </a:rPr>
              <a:t>اما در دین بدلایل مختلفی پاسخ های روشنی برای آنها وجود ندارد . </a:t>
            </a:r>
            <a:r>
              <a:rPr lang="en-US" sz="2400" dirty="0" smtClean="0">
                <a:cs typeface="B Nazanin" pitchFamily="2" charset="-78"/>
              </a:rPr>
              <a:t/>
            </a:r>
            <a:br>
              <a:rPr lang="en-US" sz="2400" dirty="0" smtClean="0">
                <a:cs typeface="B Nazanin" pitchFamily="2" charset="-78"/>
              </a:rPr>
            </a:br>
            <a:r>
              <a:rPr lang="en-US" sz="2400" dirty="0">
                <a:cs typeface="B Nazanin" pitchFamily="2" charset="-78"/>
              </a:rPr>
              <a:t/>
            </a:r>
            <a:br>
              <a:rPr lang="en-US" sz="2400" dirty="0">
                <a:cs typeface="B Nazanin" pitchFamily="2" charset="-78"/>
              </a:rPr>
            </a:br>
            <a:r>
              <a:rPr lang="en-US" sz="2400" dirty="0" smtClean="0">
                <a:cs typeface="B Nazanin" pitchFamily="2" charset="-78"/>
              </a:rPr>
              <a:t/>
            </a:r>
            <a:br>
              <a:rPr lang="en-US" sz="2400" dirty="0" smtClean="0">
                <a:cs typeface="B Nazanin" pitchFamily="2" charset="-78"/>
              </a:rPr>
            </a:br>
            <a:endParaRPr lang="en-US" sz="2400" dirty="0"/>
          </a:p>
        </p:txBody>
      </p:sp>
    </p:spTree>
    <p:extLst>
      <p:ext uri="{BB962C8B-B14F-4D97-AF65-F5344CB8AC3E}">
        <p14:creationId xmlns:p14="http://schemas.microsoft.com/office/powerpoint/2010/main" val="45247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125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136904" cy="5563831"/>
          </a:xfrm>
          <a:prstGeom prst="rect">
            <a:avLst/>
          </a:prstGeom>
        </p:spPr>
        <p:txBody>
          <a:bodyPr wrap="square">
            <a:spAutoFit/>
          </a:bodyPr>
          <a:lstStyle/>
          <a:p>
            <a:pPr algn="r" rtl="1">
              <a:lnSpc>
                <a:spcPct val="150000"/>
              </a:lnSpc>
            </a:pPr>
            <a:r>
              <a:rPr lang="fa-IR" sz="2400" dirty="0" smtClean="0"/>
              <a:t>اصولیین چند قسم هستند</a:t>
            </a:r>
          </a:p>
          <a:p>
            <a:pPr marL="342900" indent="-342900" algn="r" rtl="1">
              <a:lnSpc>
                <a:spcPct val="150000"/>
              </a:lnSpc>
              <a:buAutoNum type="arabicParenR"/>
            </a:pPr>
            <a:r>
              <a:rPr lang="fa-IR" sz="2400" dirty="0" smtClean="0"/>
              <a:t>نظرا اجتهاد گرا عملا اخباری</a:t>
            </a:r>
          </a:p>
          <a:p>
            <a:pPr marL="342900" indent="-342900" algn="r" rtl="1">
              <a:lnSpc>
                <a:spcPct val="150000"/>
              </a:lnSpc>
              <a:buAutoNum type="arabicParenR"/>
            </a:pPr>
            <a:r>
              <a:rPr lang="fa-IR" sz="2400" dirty="0" smtClean="0"/>
              <a:t>نظرا و عملا اجتهاد گرا </a:t>
            </a:r>
          </a:p>
          <a:p>
            <a:pPr marL="342900" indent="-342900" algn="r" rtl="1">
              <a:lnSpc>
                <a:spcPct val="150000"/>
              </a:lnSpc>
              <a:buAutoNum type="arabicParenR"/>
            </a:pPr>
            <a:r>
              <a:rPr lang="fa-IR" sz="2400" dirty="0" smtClean="0"/>
              <a:t>نظرا و عملا اجتهاد گرا و مقتضیات زمان و مکان را در اجتهاد دخیل می دانند و از نظر قسم سوم با تغییر موضوع و ملاک حکم تغییر می کند و همچنین روش عرف مؤثر در تغییر حکم می دانند</a:t>
            </a:r>
          </a:p>
          <a:p>
            <a:pPr algn="r" rtl="1">
              <a:lnSpc>
                <a:spcPct val="150000"/>
              </a:lnSpc>
            </a:pPr>
            <a:r>
              <a:rPr lang="fa-IR" sz="2400" dirty="0" smtClean="0"/>
              <a:t>ثمرات این نظریه ها:</a:t>
            </a:r>
          </a:p>
          <a:p>
            <a:pPr marL="342900" indent="-342900" algn="r" rtl="1">
              <a:lnSpc>
                <a:spcPct val="150000"/>
              </a:lnSpc>
              <a:buAutoNum type="arabicParenR"/>
            </a:pPr>
            <a:r>
              <a:rPr lang="fa-IR" sz="2400" dirty="0" smtClean="0"/>
              <a:t>حرمت کنترل جمعیت طبق نظر یک و دو و عدم حرمت طبق نظر سوم </a:t>
            </a:r>
          </a:p>
          <a:p>
            <a:pPr marL="342900" indent="-342900" algn="r" rtl="1">
              <a:lnSpc>
                <a:spcPct val="150000"/>
              </a:lnSpc>
              <a:buAutoNum type="arabicParenR"/>
            </a:pPr>
            <a:r>
              <a:rPr lang="fa-IR" sz="2400" dirty="0" smtClean="0"/>
              <a:t>حرمت احتکار در غلات اربعه بر خلاف نظریه سوم در مطلق کالاها </a:t>
            </a:r>
          </a:p>
          <a:p>
            <a:pPr marL="342900" indent="-342900" algn="r" rtl="1">
              <a:lnSpc>
                <a:spcPct val="150000"/>
              </a:lnSpc>
              <a:buAutoNum type="arabicParenR"/>
            </a:pPr>
            <a:r>
              <a:rPr lang="fa-IR" sz="2400" dirty="0" smtClean="0"/>
              <a:t>وجوب تشکیل حکومت اسلامی طبق نظریه سوم و ولایت مطلقه   </a:t>
            </a:r>
          </a:p>
        </p:txBody>
      </p:sp>
    </p:spTree>
    <p:extLst>
      <p:ext uri="{BB962C8B-B14F-4D97-AF65-F5344CB8AC3E}">
        <p14:creationId xmlns:p14="http://schemas.microsoft.com/office/powerpoint/2010/main" val="230874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2996952"/>
            <a:ext cx="5886400" cy="2215991"/>
          </a:xfrm>
          <a:prstGeom prst="rect">
            <a:avLst/>
          </a:prstGeom>
        </p:spPr>
        <p:txBody>
          <a:bodyPr wrap="square">
            <a:spAutoFit/>
          </a:bodyPr>
          <a:lstStyle/>
          <a:p>
            <a:pPr algn="ctr" rtl="1"/>
            <a:r>
              <a:rPr lang="fa-IR" sz="13800" spc="600" dirty="0" smtClean="0">
                <a:solidFill>
                  <a:schemeClr val="accent1">
                    <a:lumMod val="60000"/>
                    <a:lumOff val="40000"/>
                  </a:schemeClr>
                </a:solidFill>
              </a:rPr>
              <a:t>والسلام </a:t>
            </a:r>
            <a:endParaRPr lang="en-US" sz="13800" spc="600" dirty="0">
              <a:solidFill>
                <a:schemeClr val="accent1">
                  <a:lumMod val="60000"/>
                  <a:lumOff val="40000"/>
                </a:schemeClr>
              </a:solidFill>
            </a:endParaRPr>
          </a:p>
        </p:txBody>
      </p:sp>
    </p:spTree>
    <p:extLst>
      <p:ext uri="{BB962C8B-B14F-4D97-AF65-F5344CB8AC3E}">
        <p14:creationId xmlns:p14="http://schemas.microsoft.com/office/powerpoint/2010/main" val="148053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r>
              <a:rPr lang="en-US" dirty="0" smtClean="0">
                <a:cs typeface="B Nazanin" pitchFamily="2" charset="-78"/>
              </a:rPr>
              <a:t/>
            </a:r>
            <a:br>
              <a:rPr lang="en-US" dirty="0" smtClean="0">
                <a:cs typeface="B Nazanin" pitchFamily="2" charset="-78"/>
              </a:rPr>
            </a:br>
            <a:r>
              <a:rPr lang="en-US" dirty="0">
                <a:cs typeface="B Nazanin" pitchFamily="2" charset="-78"/>
              </a:rPr>
              <a:t/>
            </a:r>
            <a:br>
              <a:rPr lang="en-US" dirty="0">
                <a:cs typeface="B Nazanin" pitchFamily="2" charset="-78"/>
              </a:rPr>
            </a:br>
            <a:r>
              <a:rPr lang="fa-IR" dirty="0" smtClean="0">
                <a:cs typeface="B Nazanin" pitchFamily="2" charset="-78"/>
              </a:rPr>
              <a:t>از دلایل </a:t>
            </a:r>
            <a:r>
              <a:rPr lang="fa-IR" dirty="0">
                <a:cs typeface="B Nazanin" pitchFamily="2" charset="-78"/>
              </a:rPr>
              <a:t>عمده فقدان پاسخ های روشن </a:t>
            </a:r>
            <a:r>
              <a:rPr lang="fa-IR" dirty="0" smtClean="0">
                <a:cs typeface="B Nazanin" pitchFamily="2" charset="-78"/>
              </a:rPr>
              <a:t>،</a:t>
            </a:r>
            <a:r>
              <a:rPr lang="en-US" dirty="0" smtClean="0">
                <a:cs typeface="B Nazanin" pitchFamily="2" charset="-78"/>
              </a:rPr>
              <a:t/>
            </a:r>
            <a:br>
              <a:rPr lang="en-US" dirty="0" smtClean="0">
                <a:cs typeface="B Nazanin" pitchFamily="2" charset="-78"/>
              </a:rPr>
            </a:br>
            <a:r>
              <a:rPr lang="en-US" dirty="0">
                <a:cs typeface="B Nazanin" pitchFamily="2" charset="-78"/>
              </a:rPr>
              <a:t/>
            </a:r>
            <a:br>
              <a:rPr lang="en-US" dirty="0">
                <a:cs typeface="B Nazanin" pitchFamily="2" charset="-78"/>
              </a:rPr>
            </a:br>
            <a:r>
              <a:rPr lang="fa-IR" dirty="0" smtClean="0">
                <a:cs typeface="B Nazanin" pitchFamily="2" charset="-78"/>
              </a:rPr>
              <a:t> </a:t>
            </a:r>
            <a:r>
              <a:rPr lang="fa-IR" dirty="0">
                <a:cs typeface="B Nazanin" pitchFamily="2" charset="-78"/>
              </a:rPr>
              <a:t>در منابع و متون دینی می توان به نوظهور بودن مسائل و فاصله زمانی با دوران ارائه منابع اسلامی </a:t>
            </a:r>
            <a:r>
              <a:rPr lang="en-US" dirty="0" smtClean="0">
                <a:cs typeface="B Nazanin" pitchFamily="2" charset="-78"/>
              </a:rPr>
              <a:t/>
            </a:r>
            <a:br>
              <a:rPr lang="en-US" dirty="0" smtClean="0">
                <a:cs typeface="B Nazanin" pitchFamily="2" charset="-78"/>
              </a:rPr>
            </a:br>
            <a:r>
              <a:rPr lang="fa-IR" dirty="0" smtClean="0">
                <a:cs typeface="B Nazanin" pitchFamily="2" charset="-78"/>
              </a:rPr>
              <a:t>و</a:t>
            </a:r>
            <a:r>
              <a:rPr lang="en-US" dirty="0" smtClean="0">
                <a:cs typeface="B Nazanin" pitchFamily="2" charset="-78"/>
              </a:rPr>
              <a:t/>
            </a:r>
            <a:br>
              <a:rPr lang="en-US" dirty="0" smtClean="0">
                <a:cs typeface="B Nazanin" pitchFamily="2" charset="-78"/>
              </a:rPr>
            </a:br>
            <a:r>
              <a:rPr lang="fa-IR" dirty="0" smtClean="0">
                <a:cs typeface="B Nazanin" pitchFamily="2" charset="-78"/>
              </a:rPr>
              <a:t> </a:t>
            </a:r>
            <a:r>
              <a:rPr lang="fa-IR" dirty="0">
                <a:cs typeface="B Nazanin" pitchFamily="2" charset="-78"/>
              </a:rPr>
              <a:t>کلی بودن مدارک اشاره کرد بنابر این ضرورت </a:t>
            </a:r>
            <a:r>
              <a:rPr lang="fa-IR" dirty="0" smtClean="0">
                <a:cs typeface="B Nazanin" pitchFamily="2" charset="-78"/>
              </a:rPr>
              <a:t>داشت</a:t>
            </a:r>
            <a:r>
              <a:rPr lang="en-US" dirty="0" smtClean="0">
                <a:cs typeface="B Nazanin" pitchFamily="2" charset="-78"/>
              </a:rPr>
              <a:t> </a:t>
            </a:r>
            <a:r>
              <a:rPr lang="fa-IR" dirty="0" smtClean="0">
                <a:cs typeface="B Nazanin" pitchFamily="2" charset="-78"/>
              </a:rPr>
              <a:t>که </a:t>
            </a:r>
            <a:r>
              <a:rPr lang="fa-IR" dirty="0">
                <a:cs typeface="B Nazanin" pitchFamily="2" charset="-78"/>
              </a:rPr>
              <a:t>انسان مسلمان </a:t>
            </a:r>
            <a:r>
              <a:rPr lang="fa-IR" dirty="0" smtClean="0">
                <a:cs typeface="B Nazanin" pitchFamily="2" charset="-78"/>
              </a:rPr>
              <a:t/>
            </a:r>
            <a:br>
              <a:rPr lang="fa-IR" dirty="0" smtClean="0">
                <a:cs typeface="B Nazanin" pitchFamily="2" charset="-78"/>
              </a:rPr>
            </a:br>
            <a:r>
              <a:rPr lang="fa-IR" dirty="0" smtClean="0">
                <a:cs typeface="B Nazanin" pitchFamily="2" charset="-78"/>
              </a:rPr>
              <a:t>برای </a:t>
            </a:r>
            <a:r>
              <a:rPr lang="fa-IR" dirty="0">
                <a:cs typeface="B Nazanin" pitchFamily="2" charset="-78"/>
              </a:rPr>
              <a:t>تعیین تکلیف رفتار انسان مسلمان </a:t>
            </a:r>
            <a:r>
              <a:rPr lang="fa-IR" dirty="0" smtClean="0">
                <a:cs typeface="B Nazanin" pitchFamily="2" charset="-78"/>
              </a:rPr>
              <a:t/>
            </a:r>
            <a:br>
              <a:rPr lang="fa-IR" dirty="0" smtClean="0">
                <a:cs typeface="B Nazanin" pitchFamily="2" charset="-78"/>
              </a:rPr>
            </a:br>
            <a:r>
              <a:rPr lang="fa-IR" dirty="0" smtClean="0">
                <a:cs typeface="B Nazanin" pitchFamily="2" charset="-78"/>
              </a:rPr>
              <a:t>اقدام کند</a:t>
            </a:r>
            <a:br>
              <a:rPr lang="fa-IR" dirty="0" smtClean="0">
                <a:cs typeface="B Nazanin" pitchFamily="2" charset="-78"/>
              </a:rPr>
            </a:br>
            <a:r>
              <a:rPr lang="en-US" dirty="0">
                <a:cs typeface="B Nazanin" pitchFamily="2" charset="-78"/>
              </a:rPr>
              <a:t/>
            </a:r>
            <a:br>
              <a:rPr lang="en-US" dirty="0">
                <a:cs typeface="B Nazanin" pitchFamily="2" charset="-78"/>
              </a:rPr>
            </a:br>
            <a:endParaRPr lang="en-US" dirty="0"/>
          </a:p>
        </p:txBody>
      </p:sp>
    </p:spTree>
    <p:extLst>
      <p:ext uri="{BB962C8B-B14F-4D97-AF65-F5344CB8AC3E}">
        <p14:creationId xmlns:p14="http://schemas.microsoft.com/office/powerpoint/2010/main" val="391210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rmAutofit/>
          </a:bodyPr>
          <a:lstStyle/>
          <a:p>
            <a:r>
              <a:rPr lang="fa-IR" dirty="0">
                <a:cs typeface="B Nazanin" pitchFamily="2" charset="-78"/>
              </a:rPr>
              <a:t> این تلاشها به تولید دانشی بنام فقه منجر شد</a:t>
            </a:r>
            <a:r>
              <a:rPr lang="fa-IR" dirty="0" smtClean="0">
                <a:cs typeface="B Nazanin" pitchFamily="2" charset="-78"/>
              </a:rPr>
              <a:t>.</a:t>
            </a:r>
            <a:br>
              <a:rPr lang="fa-IR" dirty="0" smtClean="0">
                <a:cs typeface="B Nazanin" pitchFamily="2" charset="-78"/>
              </a:rPr>
            </a:br>
            <a:endParaRPr lang="en-US" dirty="0"/>
          </a:p>
        </p:txBody>
      </p:sp>
    </p:spTree>
    <p:extLst>
      <p:ext uri="{BB962C8B-B14F-4D97-AF65-F5344CB8AC3E}">
        <p14:creationId xmlns:p14="http://schemas.microsoft.com/office/powerpoint/2010/main" val="27741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188640"/>
            <a:ext cx="8496944" cy="6336704"/>
          </a:xfrm>
        </p:spPr>
        <p:txBody>
          <a:bodyPr>
            <a:normAutofit fontScale="70000" lnSpcReduction="20000"/>
          </a:bodyPr>
          <a:lstStyle/>
          <a:p>
            <a:r>
              <a:rPr lang="fa-IR" sz="5700" b="1" dirty="0">
                <a:solidFill>
                  <a:schemeClr val="accent2"/>
                </a:solidFill>
                <a:cs typeface="B Nazanin" pitchFamily="2" charset="-78"/>
              </a:rPr>
              <a:t>تعریف فقه :</a:t>
            </a:r>
            <a:r>
              <a:rPr lang="en-US" sz="5700" b="1" dirty="0">
                <a:solidFill>
                  <a:schemeClr val="accent2"/>
                </a:solidFill>
                <a:cs typeface="B Nazanin" pitchFamily="2" charset="-78"/>
              </a:rPr>
              <a:t/>
            </a:r>
            <a:br>
              <a:rPr lang="en-US" sz="5700" b="1" dirty="0">
                <a:solidFill>
                  <a:schemeClr val="accent2"/>
                </a:solidFill>
                <a:cs typeface="B Nazanin" pitchFamily="2" charset="-78"/>
              </a:rPr>
            </a:br>
            <a:r>
              <a:rPr lang="en-US" sz="3600" b="1" dirty="0">
                <a:cs typeface="B Nazanin" pitchFamily="2" charset="-78"/>
              </a:rPr>
              <a:t/>
            </a:r>
            <a:br>
              <a:rPr lang="en-US" sz="3600" b="1" dirty="0">
                <a:cs typeface="B Nazanin" pitchFamily="2" charset="-78"/>
              </a:rPr>
            </a:br>
            <a:r>
              <a:rPr lang="en-US" b="1" dirty="0">
                <a:cs typeface="B Nazanin" pitchFamily="2" charset="-78"/>
              </a:rPr>
              <a:t/>
            </a:r>
            <a:br>
              <a:rPr lang="en-US" b="1" dirty="0">
                <a:cs typeface="B Nazanin" pitchFamily="2" charset="-78"/>
              </a:rPr>
            </a:br>
            <a:r>
              <a:rPr lang="fa-IR" b="1" dirty="0">
                <a:cs typeface="B Nazanin" pitchFamily="2" charset="-78"/>
              </a:rPr>
              <a:t>علم استنباط احکام شرعی است(فیه نظر) احکام از حیث اعتبار بر دو دسته اند</a:t>
            </a:r>
            <a:br>
              <a:rPr lang="fa-IR" b="1" dirty="0">
                <a:cs typeface="B Nazanin" pitchFamily="2" charset="-78"/>
              </a:rPr>
            </a:br>
            <a:r>
              <a:rPr lang="fa-IR" b="1" dirty="0">
                <a:cs typeface="B Nazanin" pitchFamily="2" charset="-78"/>
              </a:rPr>
              <a:t/>
            </a:r>
            <a:br>
              <a:rPr lang="fa-IR" b="1" dirty="0">
                <a:cs typeface="B Nazanin" pitchFamily="2" charset="-78"/>
              </a:rPr>
            </a:br>
            <a:r>
              <a:rPr lang="fa-IR" b="1" dirty="0">
                <a:cs typeface="B Nazanin" pitchFamily="2" charset="-78"/>
              </a:rPr>
              <a:t/>
            </a:r>
            <a:br>
              <a:rPr lang="fa-IR" b="1" dirty="0">
                <a:cs typeface="B Nazanin" pitchFamily="2" charset="-78"/>
              </a:rPr>
            </a:br>
            <a:r>
              <a:rPr lang="en-US" b="1" dirty="0">
                <a:cs typeface="B Nazanin" pitchFamily="2" charset="-78"/>
              </a:rPr>
              <a:t/>
            </a:r>
            <a:br>
              <a:rPr lang="en-US" b="1" dirty="0">
                <a:cs typeface="B Nazanin" pitchFamily="2" charset="-78"/>
              </a:rPr>
            </a:br>
            <a:r>
              <a:rPr lang="fa-IR" b="1" dirty="0">
                <a:cs typeface="B Nazanin" pitchFamily="2" charset="-78"/>
              </a:rPr>
              <a:t>الف ) دلائل متقن و محکمی در متون دینی دارند که مسائل مربوط به حوزه فردی انسان ( عبادت ) از این قبیل می باشد.</a:t>
            </a:r>
            <a:br>
              <a:rPr lang="fa-IR" b="1" dirty="0">
                <a:cs typeface="B Nazanin" pitchFamily="2" charset="-78"/>
              </a:rPr>
            </a:br>
            <a:r>
              <a:rPr lang="fa-IR" b="1" dirty="0">
                <a:cs typeface="B Nazanin" pitchFamily="2" charset="-78"/>
              </a:rPr>
              <a:t/>
            </a:r>
            <a:br>
              <a:rPr lang="fa-IR" b="1" dirty="0">
                <a:cs typeface="B Nazanin" pitchFamily="2" charset="-78"/>
              </a:rPr>
            </a:br>
            <a:r>
              <a:rPr lang="en-US" b="1" dirty="0">
                <a:cs typeface="B Nazanin" pitchFamily="2" charset="-78"/>
              </a:rPr>
              <a:t/>
            </a:r>
            <a:br>
              <a:rPr lang="en-US" b="1" dirty="0">
                <a:cs typeface="B Nazanin" pitchFamily="2" charset="-78"/>
              </a:rPr>
            </a:br>
            <a:r>
              <a:rPr lang="fa-IR" b="1" dirty="0">
                <a:cs typeface="B Nazanin" pitchFamily="2" charset="-78"/>
              </a:rPr>
              <a:t>ب) دلائل متقنی ندارند اکثر مسائل مربوط به زندگی اجتماعی یعنی روابط افراد با یکدیگر- با دولت- و رابطه دولت با یکدیگر از این سنخ می باشد.</a:t>
            </a:r>
            <a:br>
              <a:rPr lang="fa-IR" b="1" dirty="0">
                <a:cs typeface="B Nazanin" pitchFamily="2" charset="-78"/>
              </a:rPr>
            </a:br>
            <a:r>
              <a:rPr lang="fa-IR" b="1" dirty="0">
                <a:cs typeface="B Nazanin" pitchFamily="2" charset="-78"/>
              </a:rPr>
              <a:t/>
            </a:r>
            <a:br>
              <a:rPr lang="fa-IR" b="1" dirty="0">
                <a:cs typeface="B Nazanin" pitchFamily="2" charset="-78"/>
              </a:rPr>
            </a:br>
            <a:r>
              <a:rPr lang="en-US" b="1" dirty="0">
                <a:cs typeface="B Nazanin" pitchFamily="2" charset="-78"/>
              </a:rPr>
              <a:t/>
            </a:r>
            <a:br>
              <a:rPr lang="en-US" b="1" dirty="0">
                <a:cs typeface="B Nazanin" pitchFamily="2" charset="-78"/>
              </a:rPr>
            </a:br>
            <a:r>
              <a:rPr lang="fa-IR" b="1" dirty="0">
                <a:cs typeface="B Nazanin" pitchFamily="2" charset="-78"/>
              </a:rPr>
              <a:t>شیوه </a:t>
            </a:r>
            <a:r>
              <a:rPr lang="fa-IR" b="1" dirty="0" smtClean="0">
                <a:cs typeface="B Nazanin" pitchFamily="2" charset="-78"/>
              </a:rPr>
              <a:t>استنباط </a:t>
            </a:r>
            <a:r>
              <a:rPr lang="fa-IR" b="1" dirty="0">
                <a:cs typeface="B Nazanin" pitchFamily="2" charset="-78"/>
              </a:rPr>
              <a:t>احکام شرعی اعم از سیاسی و غیر سیاسی </a:t>
            </a:r>
            <a:br>
              <a:rPr lang="fa-IR" b="1" dirty="0">
                <a:cs typeface="B Nazanin" pitchFamily="2" charset="-78"/>
              </a:rPr>
            </a:br>
            <a:r>
              <a:rPr lang="fa-IR" b="1" dirty="0">
                <a:cs typeface="B Nazanin" pitchFamily="2" charset="-78"/>
              </a:rPr>
              <a:t/>
            </a:r>
            <a:br>
              <a:rPr lang="fa-IR" b="1" dirty="0">
                <a:cs typeface="B Nazanin" pitchFamily="2" charset="-78"/>
              </a:rPr>
            </a:br>
            <a:r>
              <a:rPr lang="fa-IR" b="1" dirty="0">
                <a:cs typeface="B Nazanin" pitchFamily="2" charset="-78"/>
              </a:rPr>
              <a:t>یکی از کانون های نزاع و چالش را تشکیل می دهد.</a:t>
            </a:r>
            <a:br>
              <a:rPr lang="fa-IR" b="1" dirty="0">
                <a:cs typeface="B Nazanin" pitchFamily="2" charset="-78"/>
              </a:rPr>
            </a:br>
            <a:endParaRPr lang="en-US" dirty="0"/>
          </a:p>
        </p:txBody>
      </p:sp>
    </p:spTree>
    <p:extLst>
      <p:ext uri="{BB962C8B-B14F-4D97-AF65-F5344CB8AC3E}">
        <p14:creationId xmlns:p14="http://schemas.microsoft.com/office/powerpoint/2010/main" val="329128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Autofit/>
          </a:bodyPr>
          <a:lstStyle/>
          <a:p>
            <a:r>
              <a:rPr lang="en-US" sz="3200" dirty="0" smtClean="0"/>
              <a:t/>
            </a:r>
            <a:br>
              <a:rPr lang="en-US" sz="3200" dirty="0" smtClean="0"/>
            </a:br>
            <a:r>
              <a:rPr lang="fa-IR" sz="4800" dirty="0" smtClean="0">
                <a:solidFill>
                  <a:schemeClr val="accent2"/>
                </a:solidFill>
                <a:cs typeface="B Nazanin" pitchFamily="2" charset="-78"/>
              </a:rPr>
              <a:t>سوال:</a:t>
            </a:r>
            <a:r>
              <a:rPr lang="en-US" sz="3600" dirty="0" smtClean="0">
                <a:cs typeface="B Nazanin" pitchFamily="2" charset="-78"/>
              </a:rPr>
              <a:t/>
            </a:r>
            <a:br>
              <a:rPr lang="en-US" sz="3600" dirty="0" smtClean="0">
                <a:cs typeface="B Nazanin" pitchFamily="2" charset="-78"/>
              </a:rPr>
            </a:br>
            <a:r>
              <a:rPr lang="fa-IR" sz="3600" dirty="0">
                <a:cs typeface="B Nazanin" pitchFamily="2" charset="-78"/>
              </a:rPr>
              <a:t/>
            </a:r>
            <a:br>
              <a:rPr lang="fa-IR" sz="3600" dirty="0">
                <a:cs typeface="B Nazanin" pitchFamily="2" charset="-78"/>
              </a:rPr>
            </a:br>
            <a:r>
              <a:rPr lang="fa-IR" sz="3600" dirty="0">
                <a:cs typeface="B Nazanin" pitchFamily="2" charset="-78"/>
              </a:rPr>
              <a:t> آیا در شریعت اسلامی استنباط اجتهاد جایز است؟ </a:t>
            </a:r>
            <a:r>
              <a:rPr lang="fa-IR" sz="3600" dirty="0" smtClean="0">
                <a:cs typeface="B Nazanin" pitchFamily="2" charset="-78"/>
              </a:rPr>
              <a:t/>
            </a:r>
            <a:br>
              <a:rPr lang="fa-IR" sz="3600" dirty="0" smtClean="0">
                <a:cs typeface="B Nazanin" pitchFamily="2" charset="-78"/>
              </a:rPr>
            </a:br>
            <a:r>
              <a:rPr lang="fa-IR" sz="3600" dirty="0">
                <a:cs typeface="B Nazanin" pitchFamily="2" charset="-78"/>
              </a:rPr>
              <a:t/>
            </a:r>
            <a:br>
              <a:rPr lang="fa-IR" sz="3600" dirty="0">
                <a:cs typeface="B Nazanin" pitchFamily="2" charset="-78"/>
              </a:rPr>
            </a:br>
            <a:r>
              <a:rPr lang="fa-IR" sz="3600" dirty="0" smtClean="0">
                <a:cs typeface="B Nazanin" pitchFamily="2" charset="-78"/>
              </a:rPr>
              <a:t>در </a:t>
            </a:r>
            <a:r>
              <a:rPr lang="fa-IR" sz="3600" dirty="0">
                <a:cs typeface="B Nazanin" pitchFamily="2" charset="-78"/>
              </a:rPr>
              <a:t>هر صورت تکلیف چیست</a:t>
            </a:r>
            <a:r>
              <a:rPr lang="fa-IR" sz="3600" dirty="0" smtClean="0">
                <a:cs typeface="B Nazanin" pitchFamily="2" charset="-78"/>
              </a:rPr>
              <a:t>؟</a:t>
            </a:r>
            <a:br>
              <a:rPr lang="fa-IR" sz="3600" dirty="0" smtClean="0">
                <a:cs typeface="B Nazanin" pitchFamily="2" charset="-78"/>
              </a:rPr>
            </a:br>
            <a:r>
              <a:rPr lang="fa-IR" sz="3600" dirty="0">
                <a:cs typeface="B Nazanin" pitchFamily="2" charset="-78"/>
              </a:rPr>
              <a:t/>
            </a:r>
            <a:br>
              <a:rPr lang="fa-IR" sz="3600" dirty="0">
                <a:cs typeface="B Nazanin" pitchFamily="2" charset="-78"/>
              </a:rPr>
            </a:br>
            <a:r>
              <a:rPr lang="fa-IR" sz="3600" dirty="0" smtClean="0">
                <a:cs typeface="B Nazanin" pitchFamily="2" charset="-78"/>
              </a:rPr>
              <a:t> </a:t>
            </a:r>
            <a:r>
              <a:rPr lang="fa-IR" sz="3600" dirty="0">
                <a:cs typeface="B Nazanin" pitchFamily="2" charset="-78"/>
              </a:rPr>
              <a:t>این سوال علت پیدایش دو گروه </a:t>
            </a: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اهل حدیث و عقل گرایان</a:t>
            </a:r>
            <a:r>
              <a:rPr lang="fa-IR" sz="3600" dirty="0">
                <a:cs typeface="B Nazanin" pitchFamily="2" charset="-78"/>
              </a:rPr>
              <a:t> </a:t>
            </a:r>
            <a:r>
              <a:rPr lang="fa-IR" sz="3600" dirty="0" smtClean="0">
                <a:cs typeface="B Nazanin" pitchFamily="2" charset="-78"/>
              </a:rPr>
              <a:t>و </a:t>
            </a:r>
            <a:r>
              <a:rPr lang="fa-IR" sz="3600" dirty="0">
                <a:cs typeface="B Nazanin" pitchFamily="2" charset="-78"/>
              </a:rPr>
              <a:t>سپس </a:t>
            </a:r>
            <a:r>
              <a:rPr lang="fa-IR" sz="3600" dirty="0" smtClean="0">
                <a:cs typeface="B Nazanin" pitchFamily="2" charset="-78"/>
              </a:rPr>
              <a:t>اصولی</a:t>
            </a:r>
            <a:r>
              <a:rPr lang="fa-IR" sz="3600" dirty="0">
                <a:cs typeface="B Nazanin" pitchFamily="2" charset="-78"/>
              </a:rPr>
              <a:t> </a:t>
            </a:r>
            <a:r>
              <a:rPr lang="fa-IR" sz="3600" dirty="0" smtClean="0">
                <a:cs typeface="B Nazanin" pitchFamily="2" charset="-78"/>
              </a:rPr>
              <a:t>و اخباریها</a:t>
            </a:r>
            <a:br>
              <a:rPr lang="fa-IR" sz="3600" dirty="0" smtClean="0">
                <a:cs typeface="B Nazanin" pitchFamily="2" charset="-78"/>
              </a:rPr>
            </a:br>
            <a:r>
              <a:rPr lang="fa-IR" sz="3600" dirty="0" smtClean="0">
                <a:cs typeface="B Nazanin" pitchFamily="2" charset="-78"/>
              </a:rPr>
              <a:t> </a:t>
            </a:r>
            <a:br>
              <a:rPr lang="fa-IR" sz="3600" dirty="0" smtClean="0">
                <a:cs typeface="B Nazanin" pitchFamily="2" charset="-78"/>
              </a:rPr>
            </a:br>
            <a:r>
              <a:rPr lang="fa-IR" sz="3600" dirty="0" smtClean="0">
                <a:cs typeface="B Nazanin" pitchFamily="2" charset="-78"/>
              </a:rPr>
              <a:t>در </a:t>
            </a:r>
            <a:r>
              <a:rPr lang="fa-IR" sz="3600" dirty="0">
                <a:cs typeface="B Nazanin" pitchFamily="2" charset="-78"/>
              </a:rPr>
              <a:t>میان شیعیان </a:t>
            </a:r>
            <a:r>
              <a:rPr lang="fa-IR" sz="3600" dirty="0" smtClean="0">
                <a:cs typeface="B Nazanin" pitchFamily="2" charset="-78"/>
              </a:rPr>
              <a:t>شد</a:t>
            </a:r>
            <a:br>
              <a:rPr lang="fa-IR" sz="3600" dirty="0" smtClean="0">
                <a:cs typeface="B Nazanin" pitchFamily="2" charset="-78"/>
              </a:rPr>
            </a:br>
            <a:r>
              <a:rPr lang="fa-IR" sz="1800" dirty="0" smtClean="0"/>
              <a:t/>
            </a:r>
            <a:br>
              <a:rPr lang="fa-IR" sz="1800" dirty="0" smtClean="0"/>
            </a:br>
            <a:r>
              <a:rPr lang="fa-IR" sz="1800" dirty="0" smtClean="0"/>
              <a:t> </a:t>
            </a:r>
            <a:endParaRPr lang="en-US" sz="1800" dirty="0"/>
          </a:p>
        </p:txBody>
      </p:sp>
    </p:spTree>
    <p:extLst>
      <p:ext uri="{BB962C8B-B14F-4D97-AF65-F5344CB8AC3E}">
        <p14:creationId xmlns:p14="http://schemas.microsoft.com/office/powerpoint/2010/main" val="238538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66730"/>
          </a:xfrm>
        </p:spPr>
        <p:txBody>
          <a:bodyPr>
            <a:noAutofit/>
          </a:bodyPr>
          <a:lstStyle/>
          <a:p>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کما </a:t>
            </a:r>
            <a:r>
              <a:rPr lang="fa-IR" sz="2400" b="1" dirty="0">
                <a:cs typeface="B Nazanin" pitchFamily="2" charset="-78"/>
              </a:rPr>
              <a:t>اینکه در میان اهل سنت منجر به پیدایش دو گروه اهل رای و حدیث شد</a:t>
            </a:r>
            <a:r>
              <a:rPr lang="fa-IR" sz="2400" b="1" dirty="0" smtClean="0">
                <a:cs typeface="B Nazanin" pitchFamily="2" charset="-78"/>
              </a:rPr>
              <a:t>.</a:t>
            </a:r>
            <a:br>
              <a:rPr lang="fa-IR" sz="2400" b="1" dirty="0" smtClean="0">
                <a:cs typeface="B Nazanin" pitchFamily="2" charset="-78"/>
              </a:rPr>
            </a:br>
            <a:r>
              <a:rPr lang="fa-IR" sz="2400" b="1" dirty="0">
                <a:cs typeface="B Nazanin" pitchFamily="2" charset="-78"/>
              </a:rPr>
              <a:t/>
            </a:r>
            <a:br>
              <a:rPr lang="fa-IR" sz="2400" b="1" dirty="0">
                <a:cs typeface="B Nazanin" pitchFamily="2" charset="-78"/>
              </a:rPr>
            </a:br>
            <a:r>
              <a:rPr lang="fa-IR" sz="2400" b="1" dirty="0" smtClean="0">
                <a:cs typeface="B Nazanin" pitchFamily="2" charset="-78"/>
              </a:rPr>
              <a:t>فهم </a:t>
            </a:r>
            <a:r>
              <a:rPr lang="fa-IR" sz="2400" b="1" dirty="0">
                <a:cs typeface="B Nazanin" pitchFamily="2" charset="-78"/>
              </a:rPr>
              <a:t>این چالش در گروه تعمق بیشتر در فهم حکم شرعی و انواع و هدف آن </a:t>
            </a:r>
            <a:r>
              <a:rPr lang="fa-IR" sz="2400" b="1" dirty="0" smtClean="0">
                <a:cs typeface="B Nazanin" pitchFamily="2" charset="-78"/>
              </a:rPr>
              <a:t>است.</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3600" b="1" dirty="0" smtClean="0">
                <a:solidFill>
                  <a:schemeClr val="accent3"/>
                </a:solidFill>
                <a:cs typeface="B Nazanin" pitchFamily="2" charset="-78"/>
              </a:rPr>
              <a:t>تعریف </a:t>
            </a:r>
            <a:r>
              <a:rPr lang="fa-IR" sz="3600" b="1" dirty="0">
                <a:solidFill>
                  <a:schemeClr val="accent3"/>
                </a:solidFill>
                <a:cs typeface="B Nazanin" pitchFamily="2" charset="-78"/>
              </a:rPr>
              <a:t>حکم </a:t>
            </a:r>
            <a:r>
              <a:rPr lang="fa-IR" sz="3600" b="1" dirty="0" smtClean="0">
                <a:solidFill>
                  <a:schemeClr val="accent3"/>
                </a:solidFill>
                <a:cs typeface="B Nazanin" pitchFamily="2" charset="-78"/>
              </a:rPr>
              <a:t>شرعی:</a:t>
            </a:r>
            <a:r>
              <a:rPr lang="fa-IR" sz="3600" b="1" dirty="0">
                <a:solidFill>
                  <a:schemeClr val="accent3"/>
                </a:solidFill>
                <a:cs typeface="B Nazanin" pitchFamily="2" charset="-78"/>
              </a:rPr>
              <a:t/>
            </a:r>
            <a:br>
              <a:rPr lang="fa-IR" sz="3600" b="1" dirty="0">
                <a:solidFill>
                  <a:schemeClr val="accent3"/>
                </a:solidFill>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 </a:t>
            </a:r>
            <a:r>
              <a:rPr lang="fa-IR" sz="2400" b="1" dirty="0">
                <a:cs typeface="B Nazanin" pitchFamily="2" charset="-78"/>
              </a:rPr>
              <a:t>قانونی که خداوند متعال برای نظم دادن به زندگی انسانها صادر کرده </a:t>
            </a:r>
            <a:r>
              <a:rPr lang="fa-IR" sz="2400" b="1" dirty="0" smtClean="0">
                <a:cs typeface="B Nazanin" pitchFamily="2" charset="-78"/>
              </a:rPr>
              <a:t>است</a:t>
            </a:r>
            <a:br>
              <a:rPr lang="fa-IR" sz="2400" b="1" dirty="0" smtClean="0">
                <a:cs typeface="B Nazanin" pitchFamily="2" charset="-78"/>
              </a:rPr>
            </a:br>
            <a:r>
              <a:rPr lang="fa-IR" sz="2400" b="1" dirty="0" smtClean="0">
                <a:cs typeface="B Nazanin" pitchFamily="2" charset="-78"/>
              </a:rPr>
              <a:t> </a:t>
            </a:r>
            <a:r>
              <a:rPr lang="fa-IR" sz="2400" b="1" dirty="0">
                <a:cs typeface="B Nazanin" pitchFamily="2" charset="-78"/>
              </a:rPr>
              <a:t>چه این حکم متعلق به افعال انسان باشد یا چیزهای دیگر که در قلمرو زندگی او مربوط باشد</a:t>
            </a:r>
            <a:r>
              <a:rPr lang="fa-IR" sz="2400" b="1" dirty="0" smtClean="0">
                <a:cs typeface="B Nazanin" pitchFamily="2" charset="-78"/>
              </a:rPr>
              <a:t>.</a:t>
            </a:r>
            <a:r>
              <a:rPr lang="en-US" sz="2400" b="1" dirty="0">
                <a:cs typeface="B Nazanin" pitchFamily="2" charset="-78"/>
              </a:rPr>
              <a:t/>
            </a:r>
            <a:br>
              <a:rPr lang="en-US" sz="2400" b="1" dirty="0">
                <a:cs typeface="B Nazanin" pitchFamily="2" charset="-78"/>
              </a:rPr>
            </a:br>
            <a:r>
              <a:rPr lang="fa-IR" sz="2400" b="1" dirty="0">
                <a:cs typeface="B Nazanin" pitchFamily="2" charset="-78"/>
              </a:rPr>
              <a:t>اقسام حکم شرعی : </a:t>
            </a:r>
            <a:br>
              <a:rPr lang="fa-IR" sz="2400" b="1" dirty="0">
                <a:cs typeface="B Nazanin" pitchFamily="2" charset="-78"/>
              </a:rPr>
            </a:br>
            <a:r>
              <a:rPr lang="fa-IR" sz="2400" b="1" dirty="0" smtClean="0">
                <a:cs typeface="B Nazanin" pitchFamily="2" charset="-78"/>
              </a:rPr>
              <a:t>الف </a:t>
            </a:r>
            <a:r>
              <a:rPr lang="fa-IR" sz="2400" b="1" dirty="0">
                <a:cs typeface="B Nazanin" pitchFamily="2" charset="-78"/>
              </a:rPr>
              <a:t>) تکلیفی : حکمی که مستقیما متوجه رفتار انسان می شود </a:t>
            </a:r>
            <a:r>
              <a:rPr lang="fa-IR" sz="2400" b="1" dirty="0" smtClean="0">
                <a:cs typeface="B Nazanin" pitchFamily="2" charset="-78"/>
              </a:rPr>
              <a:t>.</a:t>
            </a:r>
            <a:br>
              <a:rPr lang="fa-IR" sz="2400" b="1" dirty="0" smtClean="0">
                <a:cs typeface="B Nazanin" pitchFamily="2" charset="-78"/>
              </a:rPr>
            </a:br>
            <a:r>
              <a:rPr lang="en-US" sz="2400" b="1" dirty="0">
                <a:cs typeface="B Nazanin" pitchFamily="2" charset="-78"/>
              </a:rPr>
              <a:t/>
            </a:r>
            <a:br>
              <a:rPr lang="en-US" sz="2400" b="1" dirty="0">
                <a:cs typeface="B Nazanin" pitchFamily="2" charset="-78"/>
              </a:rPr>
            </a:br>
            <a:r>
              <a:rPr lang="fa-IR" sz="2400" b="1" dirty="0">
                <a:cs typeface="B Nazanin" pitchFamily="2" charset="-78"/>
              </a:rPr>
              <a:t>ب) وضعی: مربوط به نظم بخشیدن به رفتار فرد نیست بلکه متوجه ابعاد دیگر زندگی است مانند مالکیت ، حکومت ، ولایت . آزادی انسان در قلمرو احکام مباح قرار میگیرد</a:t>
            </a:r>
            <a:r>
              <a:rPr lang="fa-IR" sz="2400" b="1" dirty="0" smtClean="0">
                <a:cs typeface="B Nazanin" pitchFamily="2" charset="-78"/>
              </a:rPr>
              <a:t>.</a:t>
            </a:r>
            <a:endParaRPr lang="en-US" sz="2400" b="1" dirty="0">
              <a:cs typeface="B Nazanin" pitchFamily="2" charset="-78"/>
            </a:endParaRPr>
          </a:p>
        </p:txBody>
      </p:sp>
    </p:spTree>
    <p:extLst>
      <p:ext uri="{BB962C8B-B14F-4D97-AF65-F5344CB8AC3E}">
        <p14:creationId xmlns:p14="http://schemas.microsoft.com/office/powerpoint/2010/main" val="275556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125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698</Words>
  <Application>Microsoft Office PowerPoint</Application>
  <PresentationFormat>On-screen Show (4:3)</PresentationFormat>
  <Paragraphs>126</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B Nazanin</vt:lpstr>
      <vt:lpstr>Calibri</vt:lpstr>
      <vt:lpstr>Times New Roman</vt:lpstr>
      <vt:lpstr>Office Theme</vt:lpstr>
      <vt:lpstr>PowerPoint Presentation</vt:lpstr>
      <vt:lpstr>PowerPoint Presentation</vt:lpstr>
      <vt:lpstr>PowerPoint Presentation</vt:lpstr>
      <vt:lpstr>   انسان مسلمان به حکم مسلمان بودن ناگریز است رفتار خود را در تمام مراحل زندگی   با قوانین اسلامی هماهنگ کند در اینجا این مشکل مطرح می شود که زندگی بشر   دچار تحولات و تغییراتی است که این تغییرات به نوبه خود منجر به سوالاتی جدید   میشود اما در دین بدلایل مختلفی پاسخ های روشنی برای آنها وجود ندارد .    </vt:lpstr>
      <vt:lpstr>  از دلایل عمده فقدان پاسخ های روشن ،   در منابع و متون دینی می توان به نوظهور بودن مسائل و فاصله زمانی با دوران ارائه منابع اسلامی  و  کلی بودن مدارک اشاره کرد بنابر این ضرورت داشت که انسان مسلمان  برای تعیین تکلیف رفتار انسان مسلمان  اقدام کند  </vt:lpstr>
      <vt:lpstr> این تلاشها به تولید دانشی بنام فقه منجر شد. </vt:lpstr>
      <vt:lpstr>PowerPoint Presentation</vt:lpstr>
      <vt:lpstr> سوال:   آیا در شریعت اسلامی استنباط اجتهاد جایز است؟   در هر صورت تکلیف چیست؟   این سوال علت پیدایش دو گروه   اهل حدیث و عقل گرایان و سپس اصولی و اخباریها   در میان شیعیان شد   </vt:lpstr>
      <vt:lpstr> کما اینکه در میان اهل سنت منجر به پیدایش دو گروه اهل رای و حدیث شد.  فهم این چالش در گروه تعمق بیشتر در فهم حکم شرعی و انواع و هدف آن است.  تعریف حکم شرعی:   قانونی که خداوند متعال برای نظم دادن به زندگی انسانها صادر کرده است  چه این حکم متعلق به افعال انسان باشد یا چیزهای دیگر که در قلمرو زندگی او مربوط باشد. اقسام حکم شرعی :  الف ) تکلیفی : حکمی که مستقیما متوجه رفتار انسان می شود .  ب) وضعی: مربوط به نظم بخشیدن به رفتار فرد نیست بلکه متوجه ابعاد دیگر زندگی است مانند مالکیت ، حکومت ، ولایت . آزادی انسان در قلمرو احکام مباح قرار میگیرد.</vt:lpstr>
      <vt:lpstr>سوال:   طرق دست یابی به احکام فوق چیست؟   در موردی که شریعت سکوت کرده تکلیف چیست ؟   یا درموردی که جواب های متعارضی وجود دارد وظیفه چیست؟    در اینجا دانشی بنام اصول فقه ، رجال ، درایه تکوین یافت .   </vt:lpstr>
      <vt:lpstr>به طور کلی روش شناسی فقه شیعه برای پاسخ به پرسش های فقه سیاسی شیعه بویژه در حوادث واقعه در چالش روش شناسی اهل سنت شکل گرفت و خود دچار روش شناختی داخلی شد من جمله چالش اصولی ها و اخباری ها و سپس طیف های مختلف اصولی با یکدیگر شد.</vt:lpstr>
      <vt:lpstr>تمایزات روش شناختی فقه سیاسی شیعه و اهل سنت  بنیاد چالش های معرفتی و روش شناختی میان علمای شیعه و سنی فلسفه ختم نبوت است :  یعنی از منظر اهل سنت ،  امت به کمال رشد رسیده اند وعدم اجماع امت بر خطا  تفسیر می شود   اما از منظر علمای شیعه  فلسفه خنم نبوت تداوم امامت با ویژگی های نص و عصمت است  وپذیرش این از سوی شیعیان پیامد هایی داشت من جمله توسعه و گسترش معرفتی دینی منابع بر دو قسم است الف)مشترک بین شیعه و سنی : کتاب ، سنت قولی – عملی  و تقریر رفتاری پیامبر صلی الله علیه و سلم ب) مختص به شیعه علاوه بر منابع فوق سنت قولی ، رفتاری ،عملی ائمه اطهار علیهم السلام .</vt:lpstr>
      <vt:lpstr>پس از رحلت پیامبر رهبری شیعه دارای اصول و صفاتی مورد تاکید  قرار گرفت   از قبیل صلاحیت های شخصی مبتنی بر  عصمت  عدالت    اصل اقبال عامه مردم ناشی از بیعت اراده مردم .</vt:lpstr>
      <vt:lpstr>فلسفه طرح عدالت صحابه در میان اهل سنت  در واقع فلسفه طرح عدالت صحابه  و  قداست بخشیدن به تاریخ صدر اسلام  برای این مطرح شد که تاحدی مشکل کمبود منابع تولید معرفت دینی را رفع کند  نظریه اهل حل و عقد ، ولایت عهدی ، شورا ، غلبه  تماما گرفته شده از صدر اسلام هستند.  این دو دیدگاه سنی و شیعه باعث شده که در میان شیعیان عدالت بر  امنیت مقدم شود و در میان سنیان امنیت بر عدالت مقدم شود. </vt:lpstr>
      <vt:lpstr>در جهان اهل سنت شاهد شکل گیری نظریه  فقه سیاسی متاخر از عمل هستیم  ولی در میان شیعیان شاهد وحدت نظریه هستیم که مبتنی بر اندیشه امامت و تداوم عصمت که مانع از توجیه تاریخ و شکل گیری نظریات متاخر از عمل شد</vt:lpstr>
      <vt:lpstr>PowerPoint Presentation</vt:lpstr>
      <vt:lpstr>نکته: فقه سیاسی اهل سنت مبتنی بر مبانی کلامی اشاعره بوده و معتزله به مرور زمان منزوی شدند   و جالب این است که   شرایطی چون :  قرشی بودن حاکم  علم  و عدالت را منصرف شدند  و عناصری چون شورا  صراحت لهجه در نقد نصیحت حاکمان به حاشیه رانده شد حتی بیعت یک نفر می توانست مشروعیت حاکم را تامین کند .</vt:lpstr>
      <vt:lpstr>برای جمع بندی بحث حاضر و تمهید مقدمه آتی به کلام یکی از اصولیان معاصر که در روش شناختی فقه شیعه سعی فراوانی در تحریر و تدوین آن داشته اند اشاره می کنیم . شهید صدر می فرماید:  جایگاه و پایگاه عقل محل نزاع میان شیعه وسنی است  و حتی میان خود شیعیان در رابطه با مشروعیت بکار گیری ادله عقلی برای استنباط احکام شرعی دو بحث  وجود دارد  الف) آیا میتوان به دلایل عقلی ظنی استناد کرد؟  ب) آیا می توان بدلایل عقلی قطعی استناد کرد؟  پاسخ: مورد اول شیعه اجماع بر عدم جواز آن دارد بر خلاف اهل سنت .  پاسخ مورد دوم مشهور قائل به حجیت خلافا للمحدثین .</vt:lpstr>
      <vt:lpstr> تمایزات روش شناختی اخباری و اصولی  مقدمه :  در دوره حضور معصوم علیه السلام در میان شیعیان اتحاد در عرصه های مختلف من جمله در حوزه فقه سیاسی محفوظ بود و با  غیبت امام عصر عجل الله تعالی فرجه الشریف  شیعیان با مشکلی مواجه شدند که اهل سنت پس از رحلت پیامبر مواجه شده بودند با این تفاوت که امام عصر عجل الله تعالی فرجه الشریف حی و به دستور الهی در پس پرده غیبت بسر  می برند. </vt:lpstr>
      <vt:lpstr>در دوره غیبت صغری شیعیان با توجه به حضور نواب اربعه با چالش جدی مواجه نشدند و وقتی نائب چهارم اعلام کرد پس از من نائبی نیست برای شیعیان   سوالی مطرح شد   که در حوادث واقعه به چه کسی مراجعه کنند</vt:lpstr>
      <vt:lpstr>نائب چهارم از طرف امام عصر عجل الله تعالی فرجه الشریف به مردم گفت ( فاما الحوادث الواقعه فارجعوا فیها الی رواة حدیثنا فانهم حجتی علیکم و انا حجة الله علیکم )  سوالی مطرح شد   حوادث واقعه چیست ؟  و راوی حدیث کیست؟</vt:lpstr>
      <vt:lpstr>آغاز غیبت کبری:  دو مکتب شکل گرفت   الف) بغداد که از جنبه عقل گرایانه و اجتهاد برخوردار بودند بنیانگذاران این مکتب ابن ابی عقیل عمانی، ابن جنید، شیخ مفید، سید مرتضی ، شیخ طوسی</vt:lpstr>
      <vt:lpstr>  ب) مکتب قم از جنبه نقل گرایی و حدیثی برخوردار بودند که لیدر آن شیخ صدوق بود. در دوره های بعد مکتب بغداد که اجتهادی واصولی بود محقق حلی، علامه حلی، شهید اول ، محقق ثانی ،شهید ثانی ، محقق سبزواری، وحیدبهبهانی، شیخ جعفر کاشف الغطا، شیخ اعظم ، آخوند ، میرزای نایینی، امام خمینی و اصولی های دیگر تداوم بخشید و بدرجات دیگری از پیشرفت رسید. </vt:lpstr>
      <vt:lpstr>اما مکتب قم به رهبری محدث محمد امین استر ابادی در دوره صفویه – قاجاریه  بسط دادند و مرز خود را از جریان اجتهادی جدا کردند سر انجام مکتب اجتهاد پیروز شد. </vt:lpstr>
      <vt:lpstr>PowerPoint Presentation</vt:lpstr>
      <vt:lpstr>پس از فهم ماهیت اصولیین و اخباریین   به تمایزات آنها مختصرا اشاره می کنیم   الف) ابزارهای استنباط احکام شرعی</vt:lpstr>
      <vt:lpstr> تعریف اصول فقه :   علم به قواعد کلی است که در صورت بدست آوردن مصادیق آن و به قواعد کلی ضمیمه کنیم نتیجه حکم کلی فقهی میشود( فیه نظر مسئله اصولی است) مثال هذا امر کل امر یدل علی الوجوب فهذا الامر واجب    </vt:lpstr>
      <vt:lpstr>درموضوع علم اصول دو دیدگاه وجود دارد  کلی گرا ( مطلق الدلیل)  جزئی گرا   الف ) ذات ادله اربعه   ب) ادله اربعه بما هی هی </vt:lpstr>
      <vt:lpstr>ثمره دو قول مذکور خبر واحد مسئله اصولی است یا خیر بنابر قول اول آری و قول دوم خیر برای آشنایی با علم اصول اشاره مختصری میکنیم که در کفایه آمده است دارای سیزده مقدمه اولین آن وضع و آخرین آن مشتق می باشد</vt:lpstr>
      <vt:lpstr> و هشت مقصد که اولین آن امر و آخرین تعارض ادله و در خاتمه اجتهاد و تقلید می باشد اما برای اهمیت  خبر واحد ناگزیرم به بحث حاضر اشاره کنم  تعریف خبر: سخن منقول از معصوم را گویند متواتر  واحد</vt:lpstr>
      <vt:lpstr>تفاوت اخباری ها و اصولی ها در حجیت خبر </vt:lpstr>
      <vt:lpstr>        </vt:lpstr>
      <vt:lpstr>ب) اختلاف در منابع احکام شرعی</vt:lpstr>
      <vt:lpstr>PowerPoint Presentation</vt:lpstr>
      <vt:lpstr>استدلال اخباری ها در مورد منبع نبودن  قرآن:  مخاطب کتاب ائمه هستند و مردم مخاطب ائمه هستند لذا تفسیر غیر روایی را جایز نمی دانند حتی نقل گرایی را در اصول دین هم توصیه می کنند </vt:lpstr>
      <vt:lpstr>ج) اختلاف در رابطه با اجتهاد و تقلید </vt:lpstr>
      <vt:lpstr>    </vt:lpstr>
      <vt:lpstr>سوال: نقش علما از دیدگاه اخبارییون چیست؟  پاسخ: مردم بر دو قسم هستند   الف ) محدث    ب) مستمع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nnn</cp:lastModifiedBy>
  <cp:revision>34</cp:revision>
  <dcterms:created xsi:type="dcterms:W3CDTF">2016-05-03T07:57:32Z</dcterms:created>
  <dcterms:modified xsi:type="dcterms:W3CDTF">2016-05-29T04:09:05Z</dcterms:modified>
</cp:coreProperties>
</file>