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9" r:id="rId31"/>
    <p:sldId id="287" r:id="rId32"/>
    <p:sldId id="288"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20" name="Footer Placeholder 19"/>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10" name="Slide Number Placeholder 9"/>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6" name="Slide Number Placeholder 5"/>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7" name="Slide Number Placeholder 6"/>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8" name="Footer Placeholder 7"/>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9" name="Slide Number Placeholder 8"/>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4" name="Footer Placeholder 3"/>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5" name="Slide Number Placeholder 4"/>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3" name="Footer Placeholder 2"/>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4" name="Slide Number Placeholder 3"/>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7" name="Slide Number Placeholder 6"/>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Tree>
  </p:cSld>
  <p:clrMapOvr>
    <a:masterClrMapping/>
  </p:clrMapOvr>
  <p:transition spd="med">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extLst/>
          </a:lstStyle>
          <a:p>
            <a:fld id="{5BDB8788-65A9-4D61-94AC-A3A78130B1CE}" type="datetimeFigureOut">
              <a:rPr lang="fa-IR" smtClean="0"/>
              <a:pPr/>
              <a:t>07/25/1437</a:t>
            </a:fld>
            <a:endParaRPr lang="fa-IR"/>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extLst/>
          </a:lstStyle>
          <a:p>
            <a:endParaRPr lang="fa-IR"/>
          </a:p>
        </p:txBody>
      </p:sp>
      <p:sp>
        <p:nvSpPr>
          <p:cNvPr id="7" name="Slide Number Placeholder 6"/>
          <p:cNvSpPr>
            <a:spLocks noGrp="1"/>
          </p:cNvSpPr>
          <p:nvPr>
            <p:ph type="sldNum" sz="quarter" idx="12"/>
          </p:nvPr>
        </p:nvSpPr>
        <p:spPr>
          <a:xfrm>
            <a:off x="8613648" y="6305550"/>
            <a:ext cx="457200" cy="476250"/>
          </a:xfrm>
          <a:prstGeom prst="rect">
            <a:avLst/>
          </a:prstGeom>
        </p:spPr>
        <p:txBody>
          <a:bodyPr/>
          <a:lstStyle>
            <a:extLst/>
          </a:lstStyle>
          <a:p>
            <a:fld id="{2D93B2A9-9C09-4C21-8D87-BF3D8646E79C}"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med">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userDrawn="1"/>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userDrawn="1"/>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userDrawn="1"/>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userDrawn="1"/>
        </p:nvSpPr>
        <p:spPr>
          <a:xfrm>
            <a:off x="1012873" y="-54"/>
            <a:ext cx="8131127" cy="6858054"/>
          </a:xfrm>
          <a:prstGeom prst="rect">
            <a:avLst/>
          </a:prstGeom>
          <a:solidFill>
            <a:schemeClr val="accent1">
              <a:lumMod val="20000"/>
              <a:lumOff val="80000"/>
            </a:schemeClr>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fa-IR" dirty="0" smtClean="0"/>
              <a:t>عنوان</a:t>
            </a:r>
            <a:endParaRPr kumimoji="0"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a-IR" dirty="0" smtClean="0"/>
              <a:t>تیتر 1</a:t>
            </a:r>
          </a:p>
          <a:p>
            <a:pPr lvl="0" eaLnBrk="1" latinLnBrk="0" hangingPunct="1"/>
            <a:r>
              <a:rPr kumimoji="0" lang="fa-IR" dirty="0" smtClean="0"/>
              <a:t>تیتر 2</a:t>
            </a:r>
          </a:p>
          <a:p>
            <a:pPr lvl="0" eaLnBrk="1" latinLnBrk="0" hangingPunct="1"/>
            <a:r>
              <a:rPr kumimoji="0" lang="fa-IR" dirty="0" smtClean="0"/>
              <a:t>تیتر 3</a:t>
            </a:r>
          </a:p>
          <a:p>
            <a:pPr lvl="0" eaLnBrk="1" latinLnBrk="0" hangingPunct="1"/>
            <a:endParaRPr kumimoji="0" lang="en-US" dirty="0"/>
          </a:p>
        </p:txBody>
      </p:sp>
      <p:sp>
        <p:nvSpPr>
          <p:cNvPr id="15" name="Rectangle 14"/>
          <p:cNvSpPr/>
          <p:nvPr userDrawn="1"/>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diamond/>
  </p:transition>
  <p:txStyles>
    <p:titleStyle>
      <a:lvl1pPr algn="ctr" rtl="1" eaLnBrk="1" latinLnBrk="0" hangingPunct="1">
        <a:spcBef>
          <a:spcPct val="0"/>
        </a:spcBef>
        <a:buNone/>
        <a:defRPr kumimoji="0" sz="5400" b="1" kern="1200">
          <a:solidFill>
            <a:schemeClr val="tx2">
              <a:lumMod val="75000"/>
            </a:schemeClr>
          </a:solidFill>
          <a:effectLst>
            <a:outerShdw blurRad="50000" dist="30000" dir="5400000" algn="tl" rotWithShape="0">
              <a:srgbClr val="000000">
                <a:alpha val="30000"/>
              </a:srgbClr>
            </a:outerShdw>
          </a:effectLst>
          <a:latin typeface="+mj-lt"/>
          <a:ea typeface="+mj-ea"/>
          <a:cs typeface="B Titr" pitchFamily="2" charset="-78"/>
        </a:defRPr>
      </a:lvl1pPr>
      <a:extLst/>
    </p:titleStyle>
    <p:bodyStyle>
      <a:lvl1pPr marL="365760" indent="-283464" algn="just"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B Lotus" pitchFamily="2" charset="-78"/>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7360" y="357166"/>
            <a:ext cx="7406640" cy="3071834"/>
          </a:xfrm>
        </p:spPr>
        <p:txBody>
          <a:bodyPr>
            <a:normAutofit fontScale="90000"/>
          </a:bodyPr>
          <a:lstStyle/>
          <a:p>
            <a:pPr algn="ctr"/>
            <a:r>
              <a:rPr lang="fa-IR" sz="3600" b="0" dirty="0" smtClean="0">
                <a:solidFill>
                  <a:schemeClr val="accent2">
                    <a:lumMod val="75000"/>
                  </a:schemeClr>
                </a:solidFill>
                <a:effectLst/>
                <a:cs typeface="B Lotus" pitchFamily="2" charset="-78"/>
              </a:rPr>
              <a:t>گزارش مقاله</a:t>
            </a:r>
            <a:r>
              <a:rPr lang="fa-IR" dirty="0" smtClean="0"/>
              <a:t/>
            </a:r>
            <a:br>
              <a:rPr lang="fa-IR" dirty="0" smtClean="0"/>
            </a:br>
            <a:r>
              <a:rPr lang="fa-IR" sz="6000" dirty="0" smtClean="0">
                <a:solidFill>
                  <a:schemeClr val="accent1">
                    <a:lumMod val="75000"/>
                  </a:schemeClr>
                </a:solidFill>
                <a:effectLst/>
              </a:rPr>
              <a:t>مطالعه تطبیقی تحول دولت مدرن در غرب و ایران</a:t>
            </a:r>
            <a:r>
              <a:rPr lang="fa-IR" dirty="0" smtClean="0"/>
              <a:t/>
            </a:r>
            <a:br>
              <a:rPr lang="fa-IR" dirty="0" smtClean="0"/>
            </a:br>
            <a:r>
              <a:rPr lang="fa-IR" sz="4400" b="0" dirty="0" smtClean="0">
                <a:solidFill>
                  <a:schemeClr val="accent2">
                    <a:lumMod val="75000"/>
                  </a:schemeClr>
                </a:solidFill>
                <a:effectLst/>
                <a:cs typeface="B Lotus" pitchFamily="2" charset="-78"/>
              </a:rPr>
              <a:t>دکتر احمد نقیب زاده</a:t>
            </a:r>
            <a:endParaRPr lang="fa-IR" b="0" dirty="0">
              <a:solidFill>
                <a:schemeClr val="accent2">
                  <a:lumMod val="75000"/>
                </a:schemeClr>
              </a:solidFill>
              <a:effectLst/>
              <a:cs typeface="B Lotus" pitchFamily="2" charset="-78"/>
            </a:endParaRPr>
          </a:p>
        </p:txBody>
      </p:sp>
      <p:sp>
        <p:nvSpPr>
          <p:cNvPr id="3" name="Subtitle 2"/>
          <p:cNvSpPr>
            <a:spLocks noGrp="1"/>
          </p:cNvSpPr>
          <p:nvPr>
            <p:ph type="subTitle" idx="1"/>
          </p:nvPr>
        </p:nvSpPr>
        <p:spPr>
          <a:xfrm>
            <a:off x="1432560" y="3643314"/>
            <a:ext cx="7406640" cy="2428892"/>
          </a:xfrm>
        </p:spPr>
        <p:txBody>
          <a:bodyPr>
            <a:noAutofit/>
          </a:bodyPr>
          <a:lstStyle/>
          <a:p>
            <a:pPr algn="r"/>
            <a:r>
              <a:rPr lang="fa-IR" sz="2800" dirty="0" smtClean="0"/>
              <a:t>چاپ شده در کتاب: </a:t>
            </a:r>
          </a:p>
          <a:p>
            <a:pPr algn="ctr"/>
            <a:r>
              <a:rPr lang="fa-IR" sz="4400" b="1" dirty="0" smtClean="0">
                <a:cs typeface="B Titr" pitchFamily="2" charset="-78"/>
              </a:rPr>
              <a:t>دولت مدرن در ایران</a:t>
            </a:r>
          </a:p>
          <a:p>
            <a:pPr algn="r"/>
            <a:r>
              <a:rPr lang="fa-IR" sz="3200" dirty="0" smtClean="0"/>
              <a:t>به اهتمام دکتر رسول افضلی و همکاران، انتشارات دانشگاه مفید، 1386.</a:t>
            </a:r>
            <a:endParaRPr lang="fa-IR" sz="3200" dirty="0"/>
          </a:p>
        </p:txBody>
      </p:sp>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42918"/>
            <a:ext cx="7498080" cy="5605482"/>
          </a:xfrm>
        </p:spPr>
        <p:txBody>
          <a:bodyPr/>
          <a:lstStyle/>
          <a:p>
            <a:r>
              <a:rPr lang="fa-IR" b="1" dirty="0" smtClean="0"/>
              <a:t>مرحله دوم: </a:t>
            </a:r>
            <a:r>
              <a:rPr lang="fa-IR" dirty="0" smtClean="0"/>
              <a:t>دولت های جدید با حضور عینی و حقوقی عنصر دوم یعنی ملت شروع شد که در قرن 18 و جریان انقلاب فرانسه تحقق یافت. (دولت ها به عنوان نماینده مردم وارد </a:t>
            </a:r>
            <a:r>
              <a:rPr lang="fa-IR" dirty="0" smtClean="0"/>
              <a:t>عرصه بین المللی شدند</a:t>
            </a:r>
            <a:r>
              <a:rPr lang="fa-IR" dirty="0" smtClean="0"/>
              <a:t>)</a:t>
            </a:r>
          </a:p>
          <a:p>
            <a:r>
              <a:rPr lang="fa-IR" b="1" dirty="0" smtClean="0"/>
              <a:t> مرحله سوم: </a:t>
            </a:r>
            <a:r>
              <a:rPr lang="fa-IR" dirty="0" smtClean="0"/>
              <a:t>این دولت ها از اوایل قرن نوزده از طریق استثمار و تقلید به سایر نقاط جهان تسری پیدا کرد. دولت- ملت در هر کشوری با توجه به تأثیر داده ها اجتماعی، تاریخی و فرهنگی، شکل خاصی به خود خواهد گرفت.</a:t>
            </a:r>
            <a:endParaRPr lang="fa-IR" dirty="0"/>
          </a:p>
        </p:txBody>
      </p:sp>
    </p:spTree>
  </p:cSld>
  <p:clrMapOvr>
    <a:masterClrMapping/>
  </p:clrMapOvr>
  <p:transition spd="med">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071546"/>
          </a:xfrm>
        </p:spPr>
        <p:txBody>
          <a:bodyPr>
            <a:normAutofit/>
          </a:bodyPr>
          <a:lstStyle/>
          <a:p>
            <a:r>
              <a:rPr lang="fa-IR" dirty="0" smtClean="0"/>
              <a:t>سؤال اصلی و فرضیه</a:t>
            </a:r>
            <a:endParaRPr lang="fa-IR" dirty="0"/>
          </a:p>
        </p:txBody>
      </p:sp>
      <p:sp>
        <p:nvSpPr>
          <p:cNvPr id="3" name="Content Placeholder 2"/>
          <p:cNvSpPr>
            <a:spLocks noGrp="1"/>
          </p:cNvSpPr>
          <p:nvPr>
            <p:ph idx="1"/>
          </p:nvPr>
        </p:nvSpPr>
        <p:spPr>
          <a:xfrm>
            <a:off x="1435608" y="1285860"/>
            <a:ext cx="7498080" cy="5214974"/>
          </a:xfrm>
        </p:spPr>
        <p:txBody>
          <a:bodyPr>
            <a:noAutofit/>
          </a:bodyPr>
          <a:lstStyle/>
          <a:p>
            <a:r>
              <a:rPr lang="fa-IR" sz="2550" b="1" dirty="0" smtClean="0">
                <a:solidFill>
                  <a:schemeClr val="tx2"/>
                </a:solidFill>
              </a:rPr>
              <a:t>سؤال: </a:t>
            </a:r>
            <a:r>
              <a:rPr lang="fa-IR" sz="2550" b="1" dirty="0" smtClean="0"/>
              <a:t>این پدیده غربی چگونه وارد ایران شد؟ چه چالش هایی به وجود آورد؟ سرانجام آن به کجا رسید؟</a:t>
            </a:r>
          </a:p>
          <a:p>
            <a:r>
              <a:rPr lang="fa-IR" sz="2550" b="1" dirty="0" smtClean="0">
                <a:solidFill>
                  <a:schemeClr val="tx2"/>
                </a:solidFill>
              </a:rPr>
              <a:t>فرضیه: </a:t>
            </a:r>
            <a:r>
              <a:rPr lang="fa-IR" sz="2550" dirty="0" smtClean="0"/>
              <a:t>هیچ بدیل بومی برای این پدیده وجود ندارد، تاریخ 150 ساله اخیر کشور شاهد شکست مقاومت سنت در برابر تجدد بوده است و عناصر نظام سیاسی جدید پیوسته خود را بر جامعه ایرانی تحمیل کرده اند. رضاشاه مدرن کردن ایران را با طیب خاطر و با تکیه بر زور و جمهوری اسلامی با اکراه و ناخواسته انجام داده اند. از امیر کبیر تجلیل می کنیم؛ زیرا تجدد را بدون جنگ با سنت وارد می کرد و ملکم خان را ناسزا می گوییم؛ زیرا جسورانه خواهان ورود بی پروای تجدد غربی بود. اما به هر صورت، همه آنها در خدمت یک فرآیند قرار داشتند.</a:t>
            </a:r>
          </a:p>
          <a:p>
            <a:r>
              <a:rPr lang="fa-IR" sz="2550" dirty="0" smtClean="0"/>
              <a:t>چنانکه الیویه روا می گوید: «انقلاب اسلامی به تقویت تشیع و ناسیونالیسم که دو ستون هویت ایرانی هستند، پرداخت و از این جهت می توان گفت که انقلاب به تقویت دولت ملی در ایران کمک کرد».</a:t>
            </a:r>
          </a:p>
        </p:txBody>
      </p:sp>
    </p:spTree>
  </p:cSld>
  <p:clrMapOvr>
    <a:masterClrMapping/>
  </p:clrMapOvr>
  <p:transition spd="med">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42852"/>
            <a:ext cx="7498080" cy="1000132"/>
          </a:xfrm>
        </p:spPr>
        <p:txBody>
          <a:bodyPr/>
          <a:lstStyle/>
          <a:p>
            <a:r>
              <a:rPr lang="fa-IR" dirty="0" smtClean="0"/>
              <a:t>نتیجه این بحث</a:t>
            </a:r>
            <a:endParaRPr lang="fa-IR" dirty="0"/>
          </a:p>
        </p:txBody>
      </p:sp>
      <p:sp>
        <p:nvSpPr>
          <p:cNvPr id="3" name="Content Placeholder 2"/>
          <p:cNvSpPr>
            <a:spLocks noGrp="1"/>
          </p:cNvSpPr>
          <p:nvPr>
            <p:ph idx="1"/>
          </p:nvPr>
        </p:nvSpPr>
        <p:spPr>
          <a:xfrm>
            <a:off x="1435608" y="1214422"/>
            <a:ext cx="7498080" cy="5429288"/>
          </a:xfrm>
        </p:spPr>
        <p:txBody>
          <a:bodyPr>
            <a:normAutofit fontScale="77500" lnSpcReduction="20000"/>
          </a:bodyPr>
          <a:lstStyle/>
          <a:p>
            <a:r>
              <a:rPr lang="fa-IR" b="1" dirty="0" smtClean="0"/>
              <a:t>1. </a:t>
            </a:r>
            <a:r>
              <a:rPr lang="fa-IR" dirty="0" smtClean="0"/>
              <a:t>دولت مدرن بخشی از فرآیند کلی تجدد است که به طور جداگانه قابل درک نیست.</a:t>
            </a:r>
          </a:p>
          <a:p>
            <a:r>
              <a:rPr lang="fa-IR" b="1" dirty="0" smtClean="0"/>
              <a:t>2. </a:t>
            </a:r>
            <a:r>
              <a:rPr lang="fa-IR" dirty="0" smtClean="0"/>
              <a:t>پدیده تجدد، مقوله ای وارداتی است؛ به همین دلیل، شناخت مراحل تکمیل دولت- ملت در اوروپا برای برون رفت از تنگناهای احتمالی ضرورت دارد.</a:t>
            </a:r>
          </a:p>
          <a:p>
            <a:r>
              <a:rPr lang="fa-IR" b="1" dirty="0" smtClean="0"/>
              <a:t>3. </a:t>
            </a:r>
            <a:r>
              <a:rPr lang="fa-IR" dirty="0" smtClean="0"/>
              <a:t>تجدد امری اجتناب ناپذیر است و در هر حالی خود را بر ما تحمیل می کند. در نتیجه، پزیرش آگاهانه آن می تواند جلوی بسیاری از ناهنجاری های سیاسی و اجتماعی را بگیرد.</a:t>
            </a:r>
          </a:p>
          <a:p>
            <a:r>
              <a:rPr lang="fa-IR" b="1" dirty="0" smtClean="0"/>
              <a:t>4. </a:t>
            </a:r>
            <a:r>
              <a:rPr lang="fa-IR" dirty="0" smtClean="0"/>
              <a:t>واردات تجدد و از آن جمله، دولت ملی کار یک طبقه وارد کننده است که عمدتاً نخبگان سیاسی و روشنفکران هستند و قدرت و ضعف آنها در استقرار تجدد موثر خواهد بود.</a:t>
            </a:r>
          </a:p>
          <a:p>
            <a:r>
              <a:rPr lang="fa-IR" b="1" dirty="0" smtClean="0"/>
              <a:t>5. </a:t>
            </a:r>
            <a:r>
              <a:rPr lang="fa-IR" dirty="0" smtClean="0"/>
              <a:t>دولت- ملت به همان اندازه که از خاستگاه جغرافیایی و تاریخی خود دور می شود، تحت تأثیر شرایط اجتماعی و فرهنگی وارد کننده، شاهد تنوع و تکثر در اشکال  خود خواهد شد. به همین دلیل، به تعداد جوامع جهان، دولت وجود دارد که هیچ یک را بر دیگری نمی توان فرو کاست.</a:t>
            </a:r>
            <a:endParaRPr lang="fa-IR" dirty="0"/>
          </a:p>
        </p:txBody>
      </p:sp>
    </p:spTree>
  </p:cSld>
  <p:clrMapOvr>
    <a:masterClrMapping/>
  </p:clrMapOvr>
  <p:transition spd="med">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fa-IR" dirty="0" smtClean="0"/>
          </a:p>
          <a:p>
            <a:pPr>
              <a:buNone/>
            </a:pPr>
            <a:endParaRPr lang="fa-IR" dirty="0" smtClean="0"/>
          </a:p>
          <a:p>
            <a:pPr algn="ctr">
              <a:buNone/>
            </a:pPr>
            <a:r>
              <a:rPr lang="fa-IR" sz="4400" b="1" dirty="0" smtClean="0">
                <a:solidFill>
                  <a:schemeClr val="tx2"/>
                </a:solidFill>
                <a:effectLst>
                  <a:outerShdw blurRad="38100" dist="38100" dir="2700000" algn="tl">
                    <a:srgbClr val="000000">
                      <a:alpha val="43137"/>
                    </a:srgbClr>
                  </a:outerShdw>
                </a:effectLst>
                <a:cs typeface="B Titr" pitchFamily="2" charset="-78"/>
              </a:rPr>
              <a:t>قسمت دوم: ایران و دولت جدید</a:t>
            </a:r>
            <a:endParaRPr lang="fa-IR" sz="4400" b="1" dirty="0">
              <a:solidFill>
                <a:schemeClr val="tx2"/>
              </a:solidFill>
              <a:effectLst>
                <a:outerShdw blurRad="38100" dist="38100" dir="2700000" algn="tl">
                  <a:srgbClr val="000000">
                    <a:alpha val="43137"/>
                  </a:srgbClr>
                </a:outerShdw>
              </a:effectLst>
              <a:cs typeface="B Titr" pitchFamily="2" charset="-78"/>
            </a:endParaRPr>
          </a:p>
        </p:txBody>
      </p:sp>
    </p:spTree>
  </p:cSld>
  <p:clrMapOvr>
    <a:masterClrMapping/>
  </p:clrMapOvr>
  <p:transition spd="med">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800" dirty="0" smtClean="0"/>
              <a:t>1. زمینه های ظهور </a:t>
            </a:r>
            <a:br>
              <a:rPr lang="fa-IR" sz="4800" dirty="0" smtClean="0"/>
            </a:br>
            <a:r>
              <a:rPr lang="fa-IR" sz="4800" dirty="0" smtClean="0"/>
              <a:t>دولت جدید در ایران</a:t>
            </a:r>
            <a:endParaRPr lang="fa-IR" sz="4800" dirty="0"/>
          </a:p>
        </p:txBody>
      </p:sp>
      <p:sp>
        <p:nvSpPr>
          <p:cNvPr id="3" name="Content Placeholder 2"/>
          <p:cNvSpPr>
            <a:spLocks noGrp="1"/>
          </p:cNvSpPr>
          <p:nvPr>
            <p:ph idx="1"/>
          </p:nvPr>
        </p:nvSpPr>
        <p:spPr>
          <a:xfrm>
            <a:off x="1435608" y="1571612"/>
            <a:ext cx="7498080" cy="4929222"/>
          </a:xfrm>
        </p:spPr>
        <p:txBody>
          <a:bodyPr>
            <a:normAutofit fontScale="85000" lnSpcReduction="10000"/>
          </a:bodyPr>
          <a:lstStyle/>
          <a:p>
            <a:r>
              <a:rPr lang="fa-IR" dirty="0" smtClean="0"/>
              <a:t>ایران از دیرباز با پدید دولت آشنا بود؛ اما به دلیل دوران طولانی انحطاط، این کشور از سنت سیاسی خود جدا و مجبور به تقلید از غرب شد.</a:t>
            </a:r>
          </a:p>
          <a:p>
            <a:r>
              <a:rPr lang="fa-IR" b="1" dirty="0" smtClean="0"/>
              <a:t>1. </a:t>
            </a:r>
            <a:r>
              <a:rPr lang="fa-IR" dirty="0" smtClean="0"/>
              <a:t>دولت سنتی ایران در آستانه ورود تجدد بر معجونی از اصول و نگرش های ایران باستان و نگرش سیاسی تشیع استوار بود. جالب آنکه، نگرش ایران-شهری با نگرش اسلام سیاسی (در هم آمیختگی دین و سیاست) سازگاری داشت.</a:t>
            </a:r>
          </a:p>
          <a:p>
            <a:r>
              <a:rPr lang="fa-IR" b="1" dirty="0" smtClean="0"/>
              <a:t>2. </a:t>
            </a:r>
            <a:r>
              <a:rPr lang="fa-IR" dirty="0" smtClean="0"/>
              <a:t>ظهور دولت صفویه در قرن 16 میلادی، سبب به مطلوبیت رساندن آشتی و امتزاج اندیشه های ایرانی و اسلامی شیعی شد. </a:t>
            </a:r>
          </a:p>
          <a:p>
            <a:r>
              <a:rPr lang="fa-IR" dirty="0" smtClean="0"/>
              <a:t>اعتقاد صفویه این بود که غایات همه امور بازگشت به خداوند است. شاه ضامن اجرای بهینه قوانین شرع و حفاظت از حرمت علما و سایه خدا بر روی زمین تلقی می شود.</a:t>
            </a:r>
            <a:endParaRPr lang="fa-IR" dirty="0"/>
          </a:p>
        </p:txBody>
      </p:sp>
    </p:spTree>
  </p:cSld>
  <p:clrMapOvr>
    <a:masterClrMapping/>
  </p:clrMapOvr>
  <p:transition spd="med">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smtClean="0">
                <a:effectLst/>
              </a:rPr>
              <a:t>تفاوت نگرش ایران شهری</a:t>
            </a:r>
            <a:br>
              <a:rPr lang="fa-IR" sz="4000" dirty="0" smtClean="0">
                <a:effectLst/>
              </a:rPr>
            </a:br>
            <a:r>
              <a:rPr lang="fa-IR" sz="4000" dirty="0" smtClean="0">
                <a:effectLst/>
              </a:rPr>
              <a:t> و نگرش اسلامی به سیاست</a:t>
            </a:r>
            <a:endParaRPr lang="fa-IR" sz="4000" dirty="0">
              <a:effectLst/>
            </a:endParaRPr>
          </a:p>
        </p:txBody>
      </p:sp>
      <p:sp>
        <p:nvSpPr>
          <p:cNvPr id="3" name="Content Placeholder 2"/>
          <p:cNvSpPr>
            <a:spLocks noGrp="1"/>
          </p:cNvSpPr>
          <p:nvPr>
            <p:ph idx="1"/>
          </p:nvPr>
        </p:nvSpPr>
        <p:spPr>
          <a:xfrm>
            <a:off x="1435608" y="1447800"/>
            <a:ext cx="7498080" cy="5053034"/>
          </a:xfrm>
        </p:spPr>
        <p:txBody>
          <a:bodyPr>
            <a:normAutofit lnSpcReduction="10000"/>
          </a:bodyPr>
          <a:lstStyle/>
          <a:p>
            <a:r>
              <a:rPr lang="fa-IR" sz="2550" b="1" dirty="0" smtClean="0"/>
              <a:t>1. </a:t>
            </a:r>
            <a:r>
              <a:rPr lang="fa-IR" sz="2550" dirty="0" smtClean="0"/>
              <a:t>مذهب بنیان پادشاهی محسوب می شود؛ ولی اندیشه سیاسی اسلامی با تعریف امامت، یعنی رهبری جامعه شروع می شود، نه تعریف دولت.</a:t>
            </a:r>
          </a:p>
          <a:p>
            <a:r>
              <a:rPr lang="fa-IR" sz="2550" b="1" dirty="0" smtClean="0"/>
              <a:t>2. </a:t>
            </a:r>
            <a:r>
              <a:rPr lang="fa-IR" sz="2550" dirty="0" smtClean="0"/>
              <a:t>در اندیشه اسلامی از چهار عنصر ترکیبی دولت ملی، سه عنصر (حاکمیت، مردم و سرزمین) جایی ندارد؛ در حالی که در اندیشه ایرانی، سرزمین =&gt; ایران زمین است که عنصری مقدس به شمار می رود. هر چند در حاکمیت، با اندیشه اسلامی همسو است و حاکمیت را از آنِ خداوند می داند؛ اما در اینکه شاه یا خلیفه حاکم باشد، متفاوت هستند.</a:t>
            </a:r>
          </a:p>
          <a:p>
            <a:r>
              <a:rPr lang="fa-IR" sz="2550" b="1" dirty="0" smtClean="0"/>
              <a:t>3. </a:t>
            </a:r>
            <a:r>
              <a:rPr lang="fa-IR" sz="2550" dirty="0" smtClean="0"/>
              <a:t>ملت نیز در اندیشه ایرانی، جایگاهی ندارد. اقوام گوناگون به شرط اطاعت از پادشاه، جزء رعایای ایرانی محسوب می شوند. در اسلام نیز به صرف پذیرش اسلام، مردم جزء شهروندان مسلمان قرار می گیرند.</a:t>
            </a:r>
          </a:p>
          <a:p>
            <a:r>
              <a:rPr lang="fa-IR" sz="2550" b="1" dirty="0" smtClean="0"/>
              <a:t>4. </a:t>
            </a:r>
            <a:r>
              <a:rPr lang="fa-IR" sz="2550" dirty="0" smtClean="0"/>
              <a:t>مرکز سیاسی واحد همیشه در ایران وجود داشته و قدرت در دست پادشاهان متمرکز بوده است؛ مگر در دوران فترت و آشوب.</a:t>
            </a:r>
            <a:endParaRPr lang="fa-IR" sz="2550" dirty="0"/>
          </a:p>
        </p:txBody>
      </p:sp>
    </p:spTree>
  </p:cSld>
  <p:clrMapOvr>
    <a:masterClrMapping/>
  </p:clrMapOvr>
  <p:transition spd="med">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46"/>
          </a:xfrm>
        </p:spPr>
        <p:txBody>
          <a:bodyPr>
            <a:noAutofit/>
          </a:bodyPr>
          <a:lstStyle/>
          <a:p>
            <a:r>
              <a:rPr lang="fa-IR" sz="4000" dirty="0" smtClean="0">
                <a:effectLst/>
              </a:rPr>
              <a:t>نمایی از تحول دولت در عصر قاجار</a:t>
            </a:r>
            <a:endParaRPr lang="fa-IR" sz="4000" dirty="0">
              <a:effectLst/>
            </a:endParaRPr>
          </a:p>
        </p:txBody>
      </p:sp>
      <p:sp>
        <p:nvSpPr>
          <p:cNvPr id="3" name="Content Placeholder 2"/>
          <p:cNvSpPr>
            <a:spLocks noGrp="1"/>
          </p:cNvSpPr>
          <p:nvPr>
            <p:ph idx="1"/>
          </p:nvPr>
        </p:nvSpPr>
        <p:spPr>
          <a:xfrm>
            <a:off x="1435608" y="1357298"/>
            <a:ext cx="7498080" cy="5214974"/>
          </a:xfrm>
        </p:spPr>
        <p:txBody>
          <a:bodyPr>
            <a:normAutofit fontScale="85000" lnSpcReduction="10000"/>
          </a:bodyPr>
          <a:lstStyle/>
          <a:p>
            <a:r>
              <a:rPr lang="fa-IR" dirty="0" smtClean="0"/>
              <a:t>در دوران آقامحمد خان، پس از شکست نظامی از غرب، ایران با غرب صنعتی آشنا شد و ایران به فکر اخذ تمدن غربی افتاد </a:t>
            </a:r>
            <a:r>
              <a:rPr lang="fa-IR" b="1" dirty="0" smtClean="0">
                <a:solidFill>
                  <a:schemeClr val="tx2"/>
                </a:solidFill>
              </a:rPr>
              <a:t>=&gt;&gt;</a:t>
            </a:r>
            <a:r>
              <a:rPr lang="fa-IR" dirty="0" smtClean="0"/>
              <a:t> اولین گام، اعزام دانشجو به غرب بود که اینها واردکننده تجدد شوند. بعد از بازگشت، تقاضاهای جدیدی از دولت داشتند که خارج از توان دولت قاجار بود </a:t>
            </a:r>
            <a:r>
              <a:rPr lang="fa-IR" b="1" dirty="0" smtClean="0">
                <a:solidFill>
                  <a:schemeClr val="tx2"/>
                </a:solidFill>
              </a:rPr>
              <a:t>=&gt;&gt;</a:t>
            </a:r>
            <a:r>
              <a:rPr lang="fa-IR" dirty="0" smtClean="0"/>
              <a:t> دگرگونی اجتماعی طی کمتر از یک قرن به آرامی صورت گرفت و نظام سیاسی را با چالش رو به رو کرد </a:t>
            </a:r>
            <a:r>
              <a:rPr lang="fa-IR" b="1" dirty="0" smtClean="0">
                <a:solidFill>
                  <a:schemeClr val="tx2"/>
                </a:solidFill>
              </a:rPr>
              <a:t>=&gt;&gt;</a:t>
            </a:r>
            <a:r>
              <a:rPr lang="fa-IR" dirty="0" smtClean="0"/>
              <a:t> دولت اصلاحات مختصری انجام داد (شبیه اصلاح ساختاری کلیسا در آستانه رفورم مذهبی) که پاسخگوی تحولات محیط نبود </a:t>
            </a:r>
            <a:r>
              <a:rPr lang="fa-IR" b="1" dirty="0" smtClean="0">
                <a:solidFill>
                  <a:schemeClr val="tx2"/>
                </a:solidFill>
              </a:rPr>
              <a:t>=&gt;&gt;</a:t>
            </a:r>
            <a:r>
              <a:rPr lang="fa-IR" dirty="0" smtClean="0"/>
              <a:t> نظام سیاسی بسته را مجبور به قبول حکومت قانون و ایجاد یک ساختار نوین کرد (مشروطه) </a:t>
            </a:r>
            <a:r>
              <a:rPr lang="fa-IR" b="1" dirty="0" smtClean="0">
                <a:solidFill>
                  <a:schemeClr val="tx2"/>
                </a:solidFill>
              </a:rPr>
              <a:t>=&gt;&gt;</a:t>
            </a:r>
            <a:r>
              <a:rPr lang="fa-IR" dirty="0" smtClean="0"/>
              <a:t> اما به دلیل صلابت ساختارهای سنتی و ضعف طبقه واردکننده و طبقه روشنفکر متجدد </a:t>
            </a:r>
            <a:r>
              <a:rPr lang="fa-IR" b="1" dirty="0" smtClean="0">
                <a:solidFill>
                  <a:schemeClr val="tx2"/>
                </a:solidFill>
              </a:rPr>
              <a:t>=&gt;&gt;</a:t>
            </a:r>
            <a:r>
              <a:rPr lang="fa-IR" dirty="0" smtClean="0"/>
              <a:t> انقلاب مشروطه شکست خورد </a:t>
            </a:r>
            <a:r>
              <a:rPr lang="fa-IR" b="1" dirty="0" smtClean="0">
                <a:solidFill>
                  <a:schemeClr val="tx2"/>
                </a:solidFill>
              </a:rPr>
              <a:t>=&gt;&gt;</a:t>
            </a:r>
            <a:r>
              <a:rPr lang="fa-IR" dirty="0" smtClean="0"/>
              <a:t> این </a:t>
            </a:r>
            <a:r>
              <a:rPr lang="fa-IR" dirty="0" smtClean="0"/>
              <a:t>شکست، راه را بر تجربه </a:t>
            </a:r>
            <a:r>
              <a:rPr lang="fa-IR" dirty="0" smtClean="0"/>
              <a:t>اقتدارگریانه تحولات سیاسی </a:t>
            </a:r>
            <a:r>
              <a:rPr lang="fa-IR" dirty="0" smtClean="0"/>
              <a:t>گشود. </a:t>
            </a:r>
            <a:endParaRPr lang="fa-IR" dirty="0"/>
          </a:p>
        </p:txBody>
      </p:sp>
    </p:spTree>
  </p:cSld>
  <p:clrMapOvr>
    <a:masterClrMapping/>
  </p:clrMapOvr>
  <p:transition spd="med">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dirty="0" smtClean="0"/>
              <a:t>2. استقرار اقتدارگرایانه دولت مدرن</a:t>
            </a:r>
            <a:endParaRPr lang="fa-IR" sz="4400" dirty="0"/>
          </a:p>
        </p:txBody>
      </p:sp>
      <p:sp>
        <p:nvSpPr>
          <p:cNvPr id="3" name="Content Placeholder 2"/>
          <p:cNvSpPr>
            <a:spLocks noGrp="1"/>
          </p:cNvSpPr>
          <p:nvPr>
            <p:ph idx="1"/>
          </p:nvPr>
        </p:nvSpPr>
        <p:spPr/>
        <p:txBody>
          <a:bodyPr>
            <a:normAutofit lnSpcReduction="10000"/>
          </a:bodyPr>
          <a:lstStyle/>
          <a:p>
            <a:r>
              <a:rPr lang="fa-IR" dirty="0" smtClean="0"/>
              <a:t>دولت نظامی، اقتدارگرا و غرب گرای رضاشاه =&gt;&gt; کفاره تأخیر ورود ایران به عصر تجدد بود که ایرانیان مجبور به تحمل آن بودند؛ چنان که آلمان و ایتالیا نیز در همین زمان کفار مشابهی می پرداختند.</a:t>
            </a:r>
          </a:p>
          <a:p>
            <a:r>
              <a:rPr lang="fa-IR" dirty="0" smtClean="0"/>
              <a:t>این دولت از بسیاری از جهات به دولت مطلقه اروپایی </a:t>
            </a:r>
            <a:r>
              <a:rPr lang="fa-IR" b="1" dirty="0" smtClean="0"/>
              <a:t>شباهت</a:t>
            </a:r>
            <a:r>
              <a:rPr lang="fa-IR" dirty="0" smtClean="0"/>
              <a:t> داشت:</a:t>
            </a:r>
          </a:p>
          <a:p>
            <a:r>
              <a:rPr lang="fa-IR" b="1" dirty="0" smtClean="0"/>
              <a:t>1. </a:t>
            </a:r>
            <a:r>
              <a:rPr lang="fa-IR" dirty="0" smtClean="0"/>
              <a:t>ایدئولوژی حاکم بر آن ناسیونالیسم بود؛</a:t>
            </a:r>
          </a:p>
          <a:p>
            <a:r>
              <a:rPr lang="fa-IR" b="1" dirty="0" smtClean="0"/>
              <a:t>2. </a:t>
            </a:r>
            <a:r>
              <a:rPr lang="fa-IR" dirty="0" smtClean="0"/>
              <a:t>ترسیم دقیق مرزها؛</a:t>
            </a:r>
          </a:p>
          <a:p>
            <a:r>
              <a:rPr lang="fa-IR" b="1" dirty="0" smtClean="0"/>
              <a:t>3. </a:t>
            </a:r>
            <a:r>
              <a:rPr lang="fa-IR" dirty="0" smtClean="0"/>
              <a:t>توسعه حاکمیت دولت از طریق یک نیروی نظامی و یک دستگاه دیوانی یکپارچه به تمامی نقاط کشور.</a:t>
            </a:r>
            <a:endParaRPr lang="fa-IR" dirty="0"/>
          </a:p>
        </p:txBody>
      </p:sp>
    </p:spTree>
  </p:cSld>
  <p:clrMapOvr>
    <a:masterClrMapping/>
  </p:clrMapOvr>
  <p:transition spd="med">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fontScale="92500" lnSpcReduction="10000"/>
          </a:bodyPr>
          <a:lstStyle/>
          <a:p>
            <a:r>
              <a:rPr lang="fa-IR" dirty="0" smtClean="0"/>
              <a:t>تفاوت این دولت با دولت مطلقه اروپایی عبارت بود از:</a:t>
            </a:r>
          </a:p>
          <a:p>
            <a:r>
              <a:rPr lang="fa-IR" b="1" dirty="0" smtClean="0"/>
              <a:t>1. </a:t>
            </a:r>
            <a:r>
              <a:rPr lang="fa-IR" dirty="0" smtClean="0"/>
              <a:t>غیر بومی و وارداتی بودن آن؛</a:t>
            </a:r>
          </a:p>
          <a:p>
            <a:r>
              <a:rPr lang="fa-IR" b="1" dirty="0" smtClean="0"/>
              <a:t>2. </a:t>
            </a:r>
            <a:r>
              <a:rPr lang="fa-IR" dirty="0" smtClean="0"/>
              <a:t>ناقص بودن کارویژه های آن؛</a:t>
            </a:r>
          </a:p>
          <a:p>
            <a:r>
              <a:rPr lang="fa-IR" b="1" dirty="0" smtClean="0"/>
              <a:t>3. </a:t>
            </a:r>
            <a:r>
              <a:rPr lang="fa-IR" dirty="0" smtClean="0"/>
              <a:t>دولت مطلقه اروپایی بدون دخالت یا فشار بیرونی بر پویایی درونی خود استوار بود؛ اما دولت رضاشاه، مستقیم یا غیر مستقیم تحت تأثیر نیروهای هنجاری سیاسی خارجی قرار داشت.</a:t>
            </a:r>
          </a:p>
          <a:p>
            <a:r>
              <a:rPr lang="fa-IR" sz="3600" b="1" dirty="0" smtClean="0"/>
              <a:t>نکته:</a:t>
            </a:r>
            <a:r>
              <a:rPr lang="fa-IR" dirty="0" smtClean="0"/>
              <a:t> شاخص اصلی تحولات اجتماعی و سیاسی کشور </a:t>
            </a:r>
            <a:r>
              <a:rPr lang="fa-IR" dirty="0" smtClean="0">
                <a:solidFill>
                  <a:schemeClr val="tx2"/>
                </a:solidFill>
              </a:rPr>
              <a:t>=&gt;&gt; </a:t>
            </a:r>
            <a:r>
              <a:rPr lang="fa-IR" dirty="0" smtClean="0"/>
              <a:t>نبرد تجدد بیرونی و سنت درونی بوده است.</a:t>
            </a:r>
          </a:p>
          <a:p>
            <a:r>
              <a:rPr lang="fa-IR" dirty="0" smtClean="0"/>
              <a:t>همان طور که دولت رضاشاه، ویژگی های تمرکز، نوسازی و دگرگون ساختن گروه های صاحب قدرت مطلقه را داشت؛ اما در نهایت، اسیر ساختارهای کهن و نوعی واپسگرایی شد.</a:t>
            </a:r>
            <a:endParaRPr lang="fa-IR" dirty="0"/>
          </a:p>
        </p:txBody>
      </p:sp>
    </p:spTree>
  </p:cSld>
  <p:clrMapOvr>
    <a:masterClrMapping/>
  </p:clrMapOvr>
  <p:transition spd="med">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42852"/>
            <a:ext cx="7498080" cy="857256"/>
          </a:xfrm>
        </p:spPr>
        <p:txBody>
          <a:bodyPr>
            <a:noAutofit/>
          </a:bodyPr>
          <a:lstStyle/>
          <a:p>
            <a:r>
              <a:rPr lang="fa-IR" sz="4000" dirty="0" smtClean="0"/>
              <a:t>دولت رضاشاه، همان دولت مطلقه غربی</a:t>
            </a:r>
            <a:endParaRPr lang="fa-IR" sz="4000" dirty="0"/>
          </a:p>
        </p:txBody>
      </p:sp>
      <p:sp>
        <p:nvSpPr>
          <p:cNvPr id="3" name="Content Placeholder 2"/>
          <p:cNvSpPr>
            <a:spLocks noGrp="1"/>
          </p:cNvSpPr>
          <p:nvPr>
            <p:ph idx="1"/>
          </p:nvPr>
        </p:nvSpPr>
        <p:spPr>
          <a:xfrm>
            <a:off x="1435608" y="1142984"/>
            <a:ext cx="7498080" cy="5357850"/>
          </a:xfrm>
        </p:spPr>
        <p:txBody>
          <a:bodyPr>
            <a:normAutofit fontScale="85000" lnSpcReduction="20000"/>
          </a:bodyPr>
          <a:lstStyle/>
          <a:p>
            <a:r>
              <a:rPr lang="fa-IR" dirty="0" smtClean="0"/>
              <a:t>اما به هر حال، دولت رضا شاه را با تفاوت هایی می توان همان دولت مطلقه غربی دانست:</a:t>
            </a:r>
          </a:p>
          <a:p>
            <a:r>
              <a:rPr lang="fa-IR" b="1" dirty="0" smtClean="0"/>
              <a:t>1. در شرایط تولد این دو دولت تفاوت وجود دارد: </a:t>
            </a:r>
          </a:p>
          <a:p>
            <a:r>
              <a:rPr lang="fa-IR" dirty="0" smtClean="0"/>
              <a:t>دولت مطلقه اروپایی در پاسخ به بحران هایی شکل گرفت که در دو قرن آخر قرون وسطی به وجود آمد، مانند فرار دهقان ها، رقابت فئودال ها و بحران مشروعیت؛ اما در ایران هیچ گاه نظام فئودالی حاکم نبوده است. ولی نوعی تفرقه سیاسی و فعالیت های نیروهای گریز از مرکز بر ایران حاکم شده بود که نتیجه آن، احیای قدرت حکومت مرکزی بود.</a:t>
            </a:r>
          </a:p>
          <a:p>
            <a:r>
              <a:rPr lang="fa-IR" b="1" dirty="0" smtClean="0"/>
              <a:t>2. مبانی مشروعیت دو دولت غرب و ایران متفاوت بود: </a:t>
            </a:r>
          </a:p>
          <a:p>
            <a:r>
              <a:rPr lang="fa-IR" dirty="0" smtClean="0"/>
              <a:t>مبانی مشروعیت دولت غرب از قبل مشخص شده بود و تکلیف دو حوزه دین و سیاست معلوم شده بود؛ اما دولت رضاشاه از هیچ یک از سه نوع مشروعیت رایج در غرب، یعنی سنتی، کاریزماتیک و عقلانی برخوردار نبود و فقط مشروعیت نوع شرقی، یعنی تکیه بر زور زیر عنوان تغلب را داشت.</a:t>
            </a:r>
          </a:p>
        </p:txBody>
      </p:sp>
    </p:spTree>
  </p:cSld>
  <p:clrMapOvr>
    <a:masterClrMapping/>
  </p:clrMapOvr>
  <p:transition spd="med">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lstStyle/>
          <a:p>
            <a:r>
              <a:rPr lang="fa-IR" dirty="0" smtClean="0"/>
              <a:t>دولت- ملت یا دولت مدرن از نظر بسیاری از جامعه شناسان معاصر، پدیده کاملاً جدیدی است.</a:t>
            </a:r>
          </a:p>
          <a:p>
            <a:r>
              <a:rPr lang="fa-IR" dirty="0" smtClean="0"/>
              <a:t>مقدمات نظری آن </a:t>
            </a:r>
            <a:r>
              <a:rPr lang="fa-IR" dirty="0" smtClean="0">
                <a:solidFill>
                  <a:srgbClr val="C00000"/>
                </a:solidFill>
              </a:rPr>
              <a:t>=&gt;</a:t>
            </a:r>
            <a:r>
              <a:rPr lang="fa-IR" dirty="0" smtClean="0"/>
              <a:t> در نیمه دوم قرون وسطی در حوزه فرهنگی مذهب کاتولیک فرآهم آمد.</a:t>
            </a:r>
          </a:p>
          <a:p>
            <a:r>
              <a:rPr lang="fa-IR" dirty="0" smtClean="0"/>
              <a:t>زمینه های عینی آن </a:t>
            </a:r>
            <a:r>
              <a:rPr lang="fa-IR" dirty="0" smtClean="0">
                <a:solidFill>
                  <a:srgbClr val="C00000"/>
                </a:solidFill>
              </a:rPr>
              <a:t>=&gt;</a:t>
            </a:r>
            <a:r>
              <a:rPr lang="fa-IR" dirty="0" smtClean="0"/>
              <a:t> در قرون پایانی قرون وسطی در پرتو استراتژی های متضاد بازیگران سیاسی شکل گرفت.</a:t>
            </a:r>
          </a:p>
          <a:p>
            <a:r>
              <a:rPr lang="fa-IR" dirty="0" smtClean="0"/>
              <a:t>اولین جلوه آن </a:t>
            </a:r>
            <a:r>
              <a:rPr lang="fa-IR" dirty="0" smtClean="0">
                <a:solidFill>
                  <a:srgbClr val="C00000"/>
                </a:solidFill>
              </a:rPr>
              <a:t>=&gt;</a:t>
            </a:r>
            <a:r>
              <a:rPr lang="fa-IR" dirty="0" smtClean="0"/>
              <a:t> در قالب دولت های مطلقه قرن 16.</a:t>
            </a:r>
          </a:p>
          <a:p>
            <a:r>
              <a:rPr lang="fa-IR" dirty="0" smtClean="0"/>
              <a:t>فراگیری آن </a:t>
            </a:r>
            <a:r>
              <a:rPr lang="fa-IR" dirty="0" smtClean="0">
                <a:solidFill>
                  <a:srgbClr val="C00000"/>
                </a:solidFill>
              </a:rPr>
              <a:t>=&gt;</a:t>
            </a:r>
            <a:r>
              <a:rPr lang="fa-IR" dirty="0" smtClean="0"/>
              <a:t> از قرن 19 به بعد.</a:t>
            </a:r>
            <a:endParaRPr lang="fa-IR" dirty="0"/>
          </a:p>
        </p:txBody>
      </p:sp>
    </p:spTree>
  </p:cSld>
  <p:clrMapOvr>
    <a:masterClrMapping/>
  </p:clrMapOvr>
  <p:transition spd="med">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14290"/>
            <a:ext cx="7498080" cy="6034110"/>
          </a:xfrm>
        </p:spPr>
        <p:txBody>
          <a:bodyPr>
            <a:normAutofit fontScale="85000" lnSpcReduction="10000"/>
          </a:bodyPr>
          <a:lstStyle/>
          <a:p>
            <a:r>
              <a:rPr lang="fa-IR" b="1" dirty="0" smtClean="0"/>
              <a:t>3. این دو دولت در شیوه دولت سازی و شکل دادن به نظام اداری متفاوت بودند: </a:t>
            </a:r>
          </a:p>
          <a:p>
            <a:r>
              <a:rPr lang="fa-IR" dirty="0" smtClean="0"/>
              <a:t>شاهان مقتدر اروپا برای خلع ید اعیان و کاهش قدرت سیاسی و نظامی آنها از افراد باسواد و کارآمد استفاده می کردند که سبب تشکیل یک دستگاه اداری غیرشخصی شد. </a:t>
            </a:r>
          </a:p>
          <a:p>
            <a:r>
              <a:rPr lang="fa-IR" dirty="0" smtClean="0"/>
              <a:t>رضاشاه نیز همین کار را انجام داد؛ اما اقتدار توأم با استبداد شرقی و سوء ظن دیکتاتورمأبانه او نسبت به اطرافیان خود سبب سلطه پادشاهی بر دستگاه اداری بود.</a:t>
            </a:r>
          </a:p>
          <a:p>
            <a:r>
              <a:rPr lang="fa-IR" dirty="0" smtClean="0"/>
              <a:t> اما به هر حال، طبقه جدیدی از کارمندان و دیوان سالاران و نظامیان را به وجود آورد که کار انتقال قدرت را آسان می کرد.</a:t>
            </a:r>
          </a:p>
          <a:p>
            <a:r>
              <a:rPr lang="fa-IR" dirty="0" smtClean="0"/>
              <a:t>مهم ترین اقدام دولت جدید، تشکیل ارتش ملی بود که نقش مهمی در پیدایش دولت ملی و استمرار حیات آن بازی می کرد.</a:t>
            </a:r>
          </a:p>
          <a:p>
            <a:r>
              <a:rPr lang="fa-IR" dirty="0" smtClean="0"/>
              <a:t>اقدام بعدی رضاشاه، اعزام دانشجو به خارج و توسعه دانشگاه ها برای بهبود کادر اداری و اجرایی خود بود.</a:t>
            </a:r>
            <a:endParaRPr lang="fa-IR" dirty="0"/>
          </a:p>
        </p:txBody>
      </p:sp>
    </p:spTree>
  </p:cSld>
  <p:clrMapOvr>
    <a:masterClrMapping/>
  </p:clrMapOvr>
  <p:transition spd="med">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normAutofit fontScale="92500" lnSpcReduction="20000"/>
          </a:bodyPr>
          <a:lstStyle/>
          <a:p>
            <a:r>
              <a:rPr lang="fa-IR" b="1" dirty="0" smtClean="0"/>
              <a:t>4. همگونه سازی پیرامون اجتماعی:</a:t>
            </a:r>
          </a:p>
          <a:p>
            <a:r>
              <a:rPr lang="fa-IR" dirty="0" smtClean="0"/>
              <a:t>در غرب، سلطان مقتدر موفق شد زبان، مذهب و رسوم خود را به عنوان وجه غالب و ملی به تمام سطوح اجتماعی و مناطق مختلف تحمیل کند که سرمایه داری هم به آن کمک می کرد؛ زیرا خواهان حذف مرزها و تفاوت ها  بود.</a:t>
            </a:r>
          </a:p>
          <a:p>
            <a:r>
              <a:rPr lang="fa-IR" dirty="0" smtClean="0"/>
              <a:t>رضا شاه این همگونه سازی را با ناسیونالیسم ایرانی و سرمایه داری انجام داد.</a:t>
            </a:r>
          </a:p>
          <a:p>
            <a:r>
              <a:rPr lang="fa-IR" dirty="0" smtClean="0"/>
              <a:t>هگل می گوید: ایرانیان بنیان گذار اولین امپراطوری مدرن بودند که در آن، اقوام گوناگون که در عین حال، از یک تیره و نژاد بودند، در کنار هم همزیستی داشته و در حفظ آن می کوشیدند.</a:t>
            </a:r>
          </a:p>
          <a:p>
            <a:r>
              <a:rPr lang="fa-IR" dirty="0" smtClean="0"/>
              <a:t>اما دولت رضاشاه به دلیل تحمیل و فشار، نتوانست از عهده </a:t>
            </a:r>
            <a:r>
              <a:rPr lang="fa-IR" dirty="0" smtClean="0"/>
              <a:t>کارویژه </a:t>
            </a:r>
            <a:r>
              <a:rPr lang="fa-IR" dirty="0" smtClean="0"/>
              <a:t>های اجتماعی و فرهنگی خود به آن گونه که باید </a:t>
            </a:r>
            <a:r>
              <a:rPr lang="fa-IR" dirty="0" smtClean="0"/>
              <a:t>برآید. </a:t>
            </a:r>
            <a:r>
              <a:rPr lang="fa-IR" dirty="0" smtClean="0"/>
              <a:t>ولی هر چه بود، شروع دولت مدرن نوع غربی در ایران به شمار می رود.</a:t>
            </a:r>
            <a:endParaRPr lang="fa-IR" dirty="0"/>
          </a:p>
        </p:txBody>
      </p:sp>
    </p:spTree>
  </p:cSld>
  <p:clrMapOvr>
    <a:masterClrMapping/>
  </p:clrMapOvr>
  <p:transition spd="med">
    <p:diamon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normAutofit fontScale="92500" lnSpcReduction="20000"/>
          </a:bodyPr>
          <a:lstStyle/>
          <a:p>
            <a:r>
              <a:rPr lang="fa-IR" dirty="0" smtClean="0"/>
              <a:t>دولت رضاشاه مانند دولت قبل بود، با دو تفاوت:</a:t>
            </a:r>
          </a:p>
          <a:p>
            <a:r>
              <a:rPr lang="fa-IR" b="1" dirty="0" smtClean="0"/>
              <a:t>1. </a:t>
            </a:r>
            <a:r>
              <a:rPr lang="fa-IR" dirty="0" smtClean="0"/>
              <a:t>استفاده از سیاست خارجی و جذب حمایت های بین المللی؛</a:t>
            </a:r>
          </a:p>
          <a:p>
            <a:r>
              <a:rPr lang="fa-IR" b="1" dirty="0" smtClean="0"/>
              <a:t>2. </a:t>
            </a:r>
            <a:r>
              <a:rPr lang="fa-IR" dirty="0" smtClean="0"/>
              <a:t>بهره گیری وسیع از ابزارها و متون جدید </a:t>
            </a:r>
            <a:r>
              <a:rPr lang="fa-IR" b="1" dirty="0" smtClean="0">
                <a:solidFill>
                  <a:schemeClr val="tx2"/>
                </a:solidFill>
              </a:rPr>
              <a:t>=&gt;</a:t>
            </a:r>
            <a:r>
              <a:rPr lang="fa-IR" dirty="0" smtClean="0"/>
              <a:t> بسیاری از بحران ها، از جمله بحران تنفیذ در سایه سیاست های ملایم تر و ابزارهای کیفی حل شد.</a:t>
            </a:r>
          </a:p>
          <a:p>
            <a:r>
              <a:rPr lang="fa-IR" b="1" dirty="0" smtClean="0">
                <a:solidFill>
                  <a:schemeClr val="tx2"/>
                </a:solidFill>
              </a:rPr>
              <a:t>==&gt;&gt;&gt;</a:t>
            </a:r>
            <a:r>
              <a:rPr lang="fa-IR" dirty="0" smtClean="0"/>
              <a:t> در چنین شرایطی اگر کارویژه های دولت مطلقه به خوبی به انجام رسیده بود و شکاف های افقی از بین رفته بود، زمینه برای دموکراسی و پیدایش تشکل های عمومی، مانند احزاب سیاسی فراهم می شد و پایان رژیم با یک انقلاب دموکراتیک رقم می خورد؛ </a:t>
            </a:r>
            <a:r>
              <a:rPr lang="fa-IR" b="1" dirty="0" smtClean="0"/>
              <a:t>اما</a:t>
            </a:r>
            <a:r>
              <a:rPr lang="fa-IR" dirty="0" smtClean="0"/>
              <a:t> با افزایش درآمدهای نفتی در دهه 1950 و محور شدن رژیم سیاسی، جامعه از حالت تعادل خارج شد. </a:t>
            </a:r>
          </a:p>
          <a:p>
            <a:r>
              <a:rPr lang="fa-IR" b="1" dirty="0" smtClean="0">
                <a:solidFill>
                  <a:schemeClr val="tx2"/>
                </a:solidFill>
                <a:sym typeface="Wingdings" pitchFamily="2" charset="2"/>
              </a:rPr>
              <a:t>==&gt;&gt;</a:t>
            </a:r>
            <a:r>
              <a:rPr lang="fa-IR" dirty="0" smtClean="0">
                <a:sym typeface="Wingdings" pitchFamily="2" charset="2"/>
              </a:rPr>
              <a:t> </a:t>
            </a:r>
            <a:r>
              <a:rPr lang="fa-IR" b="1" dirty="0" smtClean="0"/>
              <a:t>نتیجه آنکه، </a:t>
            </a:r>
            <a:r>
              <a:rPr lang="fa-IR" dirty="0" smtClean="0"/>
              <a:t>نظام سیاسی بین الزامات دولت مطلقه و دولت دموکراتیک معلق شد.</a:t>
            </a:r>
            <a:endParaRPr lang="fa-IR" dirty="0"/>
          </a:p>
        </p:txBody>
      </p:sp>
    </p:spTree>
  </p:cSld>
  <p:clrMapOvr>
    <a:masterClrMapping/>
  </p:clrMapOvr>
  <p:transition spd="med">
    <p:diamon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68412"/>
          </a:xfrm>
        </p:spPr>
        <p:txBody>
          <a:bodyPr>
            <a:noAutofit/>
          </a:bodyPr>
          <a:lstStyle/>
          <a:p>
            <a:r>
              <a:rPr lang="fa-IR" sz="4800" dirty="0" smtClean="0"/>
              <a:t>3. جمهوری اسلامی </a:t>
            </a:r>
            <a:br>
              <a:rPr lang="fa-IR" sz="4800" dirty="0" smtClean="0"/>
            </a:br>
            <a:r>
              <a:rPr lang="fa-IR" sz="4800" dirty="0" smtClean="0"/>
              <a:t>و تکون دولت مدرن</a:t>
            </a:r>
            <a:endParaRPr lang="fa-IR" sz="4800" dirty="0"/>
          </a:p>
        </p:txBody>
      </p:sp>
      <p:sp>
        <p:nvSpPr>
          <p:cNvPr id="3" name="Content Placeholder 2"/>
          <p:cNvSpPr>
            <a:spLocks noGrp="1"/>
          </p:cNvSpPr>
          <p:nvPr>
            <p:ph idx="1"/>
          </p:nvPr>
        </p:nvSpPr>
        <p:spPr>
          <a:xfrm>
            <a:off x="1435608" y="1928802"/>
            <a:ext cx="7498080" cy="4714908"/>
          </a:xfrm>
        </p:spPr>
        <p:txBody>
          <a:bodyPr>
            <a:normAutofit fontScale="85000" lnSpcReduction="20000"/>
          </a:bodyPr>
          <a:lstStyle/>
          <a:p>
            <a:r>
              <a:rPr lang="fa-IR" dirty="0" smtClean="0"/>
              <a:t>جمهوری اسلامی با یک خیز به عقب و همراه شدن با توده های مردم، بهتر از هر رژیم دیگری در راه ورود تجدد به ایران گام برداشت. دلایل:</a:t>
            </a:r>
          </a:p>
          <a:p>
            <a:r>
              <a:rPr lang="fa-IR" b="1" dirty="0" smtClean="0"/>
              <a:t>1. روحانیت شیعه </a:t>
            </a:r>
            <a:r>
              <a:rPr lang="fa-IR" dirty="0" smtClean="0"/>
              <a:t>که مدافع سنت و موانع جدی تجدد بود، مسئولیت اداره جامعه را برعهده داشت: به دلیل آنکه رکن اساسی تجدد، عقلانیت ابزاری است </a:t>
            </a:r>
            <a:r>
              <a:rPr lang="fa-IR" dirty="0" smtClean="0">
                <a:solidFill>
                  <a:schemeClr val="tx2"/>
                </a:solidFill>
              </a:rPr>
              <a:t>=&gt;&gt;</a:t>
            </a:r>
            <a:r>
              <a:rPr lang="fa-IR" dirty="0" smtClean="0"/>
              <a:t> مسئولان و پاسخگویان چاره ای جز بهره گیری لز راه هکارهای عقلایی ندارند </a:t>
            </a:r>
            <a:r>
              <a:rPr lang="fa-IR" dirty="0" smtClean="0">
                <a:solidFill>
                  <a:schemeClr val="tx2"/>
                </a:solidFill>
              </a:rPr>
              <a:t>=&gt;&gt;</a:t>
            </a:r>
            <a:r>
              <a:rPr lang="fa-IR" dirty="0" smtClean="0"/>
              <a:t> نیروی مخالف در عمل به موافق تجدد تبدیل شد و درصدد انطباق تجدد با سنت برآمدند </a:t>
            </a:r>
            <a:r>
              <a:rPr lang="fa-IR" dirty="0" smtClean="0">
                <a:solidFill>
                  <a:schemeClr val="tx2"/>
                </a:solidFill>
              </a:rPr>
              <a:t>==&gt;&gt;</a:t>
            </a:r>
            <a:r>
              <a:rPr lang="fa-IR" dirty="0" smtClean="0"/>
              <a:t> انقلاب به تقویت دولت ملی انجامید.</a:t>
            </a:r>
          </a:p>
          <a:p>
            <a:r>
              <a:rPr lang="fa-IR" b="1" dirty="0" smtClean="0"/>
              <a:t>2. تکیه بر بسیج و نیروهای مردمی: </a:t>
            </a:r>
            <a:r>
              <a:rPr lang="fa-IR" dirty="0" smtClean="0"/>
              <a:t>سبب از بین بردن بحران مشروعیت و تنفیذ و سرعت بخشیدن به تجدد شد.</a:t>
            </a:r>
          </a:p>
          <a:p>
            <a:r>
              <a:rPr lang="fa-IR" b="1" dirty="0" smtClean="0"/>
              <a:t>3. توسعه صدا و سیما: </a:t>
            </a:r>
            <a:r>
              <a:rPr lang="fa-IR" dirty="0" smtClean="0"/>
              <a:t>که صدای دولت مرکزی را به سراسر کشور می رساند و سبب ادغام ملی می شود.</a:t>
            </a:r>
            <a:endParaRPr lang="fa-IR" b="1" dirty="0" smtClean="0"/>
          </a:p>
          <a:p>
            <a:endParaRPr lang="fa-IR" b="1" dirty="0" smtClean="0"/>
          </a:p>
        </p:txBody>
      </p:sp>
    </p:spTree>
  </p:cSld>
  <p:clrMapOvr>
    <a:masterClrMapping/>
  </p:clrMapOvr>
  <p:transition spd="med">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14290"/>
            <a:ext cx="7498080" cy="6429420"/>
          </a:xfrm>
        </p:spPr>
        <p:txBody>
          <a:bodyPr>
            <a:normAutofit fontScale="92500" lnSpcReduction="20000"/>
          </a:bodyPr>
          <a:lstStyle/>
          <a:p>
            <a:r>
              <a:rPr lang="fa-IR" dirty="0" smtClean="0"/>
              <a:t>اما سه تخالف بزرگ، جمهوری اسلامی را از انجام بهینه وظایف خود باز می دارد:</a:t>
            </a:r>
          </a:p>
          <a:p>
            <a:r>
              <a:rPr lang="fa-IR" b="1" dirty="0" smtClean="0"/>
              <a:t>1. حفظ وجه اجتماعات حکومتی </a:t>
            </a:r>
            <a:r>
              <a:rPr lang="fa-IR" dirty="0" smtClean="0"/>
              <a:t>که ریشه در سنت دارد و </a:t>
            </a:r>
            <a:r>
              <a:rPr lang="fa-IR" dirty="0" smtClean="0"/>
              <a:t>در همه </a:t>
            </a:r>
            <a:r>
              <a:rPr lang="fa-IR" dirty="0" smtClean="0"/>
              <a:t>کنش های سیاسی خود را نشان می دهد و از قانونمند شدن روابط اجتماعی و کنش سیاسی مدرن جلوگیری می کند.</a:t>
            </a:r>
          </a:p>
          <a:p>
            <a:r>
              <a:rPr lang="fa-IR" b="1" dirty="0" smtClean="0"/>
              <a:t>2. معلق ماندن بین راهکارهای اقتدارگرایانه و راهکارهای دموکراتیک </a:t>
            </a:r>
            <a:r>
              <a:rPr lang="fa-IR" dirty="0" smtClean="0">
                <a:solidFill>
                  <a:schemeClr val="tx2"/>
                </a:solidFill>
              </a:rPr>
              <a:t>=&gt;</a:t>
            </a:r>
            <a:r>
              <a:rPr lang="fa-IR" dirty="0" smtClean="0"/>
              <a:t> در نهایت، رویارویی نهادهای مختلف حکومت و بلاتکلیفی، سبب شکل گیری دولتی ضعیف، بلاتکلیف و متعارض می شود. در حالی که راه حل مشکلات ایران، دولت قوی است.</a:t>
            </a:r>
          </a:p>
          <a:p>
            <a:r>
              <a:rPr lang="fa-IR" b="1" dirty="0" smtClean="0"/>
              <a:t>3. اغتشاش در حوزه نظریه پردازی: </a:t>
            </a:r>
            <a:r>
              <a:rPr lang="fa-IR" dirty="0" smtClean="0"/>
              <a:t>زیرا عدم تناسب بین علایق ایدئولوژیک و منافع ملی وجود دارد.</a:t>
            </a:r>
          </a:p>
          <a:p>
            <a:r>
              <a:rPr lang="fa-IR" dirty="0" smtClean="0"/>
              <a:t>ایران به دنبال ایجاد یک امت واحد اسلامی است؛ اما به دلیل اینکه انجامش جزء محالات است و دل بستن به آن نتیجه ای جز هدر دادن قُِوت و قوّت نیست.</a:t>
            </a:r>
            <a:endParaRPr lang="fa-IR" dirty="0"/>
          </a:p>
        </p:txBody>
      </p:sp>
    </p:spTree>
  </p:cSld>
  <p:clrMapOvr>
    <a:masterClrMapping/>
  </p:clrMapOvr>
  <p:transition spd="med">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11222"/>
          </a:xfrm>
        </p:spPr>
        <p:txBody>
          <a:bodyPr/>
          <a:lstStyle/>
          <a:p>
            <a:r>
              <a:rPr lang="fa-IR" dirty="0" smtClean="0"/>
              <a:t>نتیجه گیری</a:t>
            </a:r>
            <a:endParaRPr lang="fa-IR" dirty="0"/>
          </a:p>
        </p:txBody>
      </p:sp>
      <p:sp>
        <p:nvSpPr>
          <p:cNvPr id="3" name="Content Placeholder 2"/>
          <p:cNvSpPr>
            <a:spLocks noGrp="1"/>
          </p:cNvSpPr>
          <p:nvPr>
            <p:ph idx="1"/>
          </p:nvPr>
        </p:nvSpPr>
        <p:spPr>
          <a:xfrm>
            <a:off x="1435608" y="1447800"/>
            <a:ext cx="7498080" cy="5124472"/>
          </a:xfrm>
        </p:spPr>
        <p:txBody>
          <a:bodyPr>
            <a:normAutofit fontScale="92500" lnSpcReduction="20000"/>
          </a:bodyPr>
          <a:lstStyle/>
          <a:p>
            <a:r>
              <a:rPr lang="fa-IR" dirty="0" smtClean="0"/>
              <a:t>گفتمان غالب در 150 سال اخیر تاریخ کشور، گفتمان تجدد است که تاکنون بدیلی برای آن پیدا نشده است. تبلور این گفتمان در حوزه سیاست، استمرار دولت ملی است که باید به شتاب از مرحله مطلقه گذشته و با آمادگی لازم به عصر دموکراتیک قدم گذارد؛ زیرا بدون این گذار، ارکان نظام سیاسی به زودی از هم خواهد پاشید.</a:t>
            </a:r>
          </a:p>
          <a:p>
            <a:r>
              <a:rPr lang="fa-IR" dirty="0" smtClean="0"/>
              <a:t>دموکراسی واقعی در پرتو گسترش آموزش و پرورش، بهبود وضع اقتصادی مردم، توسعه ارتباطات و شکل گیری نهادهای دموکراتیک، مثل انتخابات و احزاب و ... فراهم می شود</a:t>
            </a:r>
            <a:r>
              <a:rPr lang="fa-IR" dirty="0" smtClean="0">
                <a:sym typeface="Wingdings" pitchFamily="2" charset="2"/>
              </a:rPr>
              <a:t> </a:t>
            </a:r>
            <a:r>
              <a:rPr lang="fa-IR" dirty="0" smtClean="0">
                <a:solidFill>
                  <a:schemeClr val="tx2"/>
                </a:solidFill>
                <a:sym typeface="Wingdings" pitchFamily="2" charset="2"/>
              </a:rPr>
              <a:t>==&gt;</a:t>
            </a:r>
            <a:r>
              <a:rPr lang="fa-IR" dirty="0" smtClean="0">
                <a:sym typeface="Wingdings" pitchFamily="2" charset="2"/>
              </a:rPr>
              <a:t> اینها نیز مستلزم برنامه ریزی منسجم و کلان است که خود مستلزم وجود شفافیت در عرصه نظریه پردازی است </a:t>
            </a:r>
            <a:r>
              <a:rPr lang="fa-IR" dirty="0" smtClean="0">
                <a:solidFill>
                  <a:schemeClr val="tx2"/>
                </a:solidFill>
                <a:sym typeface="Wingdings" pitchFamily="2" charset="2"/>
              </a:rPr>
              <a:t>==&gt;</a:t>
            </a:r>
            <a:r>
              <a:rPr lang="fa-IR" dirty="0" smtClean="0">
                <a:sym typeface="Wingdings" pitchFamily="2" charset="2"/>
              </a:rPr>
              <a:t> که آن نیز نخبگانی مصمم و آگاه و ساختارهای سیاسی منسجم و یکپارچه ای را می طلبد.</a:t>
            </a:r>
            <a:endParaRPr lang="fa-IR" dirty="0"/>
          </a:p>
        </p:txBody>
      </p:sp>
    </p:spTree>
  </p:cSld>
  <p:clrMapOvr>
    <a:masterClrMapping/>
  </p:clrMapOvr>
  <p:transition spd="med">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گزارش مقاله</a:t>
            </a:r>
            <a:endParaRPr lang="fa-IR" dirty="0"/>
          </a:p>
        </p:txBody>
      </p:sp>
      <p:sp>
        <p:nvSpPr>
          <p:cNvPr id="3" name="Content Placeholder 2"/>
          <p:cNvSpPr>
            <a:spLocks noGrp="1"/>
          </p:cNvSpPr>
          <p:nvPr>
            <p:ph idx="1"/>
          </p:nvPr>
        </p:nvSpPr>
        <p:spPr/>
        <p:txBody>
          <a:bodyPr/>
          <a:lstStyle/>
          <a:p>
            <a:pPr>
              <a:buNone/>
            </a:pPr>
            <a:endParaRPr lang="fa-IR" dirty="0" smtClean="0"/>
          </a:p>
          <a:p>
            <a:pPr>
              <a:buNone/>
            </a:pPr>
            <a:endParaRPr lang="fa-IR" dirty="0" smtClean="0"/>
          </a:p>
          <a:p>
            <a:pPr algn="ctr">
              <a:buNone/>
            </a:pPr>
            <a:r>
              <a:rPr lang="fa-IR" sz="5000" dirty="0" smtClean="0">
                <a:solidFill>
                  <a:schemeClr val="accent2">
                    <a:lumMod val="75000"/>
                  </a:schemeClr>
                </a:solidFill>
                <a:cs typeface="B Titr" pitchFamily="2" charset="-78"/>
              </a:rPr>
              <a:t>نگاهی جامعه شناختی به ساخت دولت جمهوری اسلامی ایران</a:t>
            </a:r>
          </a:p>
          <a:p>
            <a:pPr algn="ctr">
              <a:buNone/>
            </a:pPr>
            <a:endParaRPr lang="fa-IR" sz="5000" dirty="0" smtClean="0">
              <a:solidFill>
                <a:schemeClr val="bg2">
                  <a:lumMod val="50000"/>
                </a:schemeClr>
              </a:solidFill>
              <a:cs typeface="B Titr" pitchFamily="2" charset="-78"/>
            </a:endParaRPr>
          </a:p>
          <a:p>
            <a:pPr algn="l">
              <a:buNone/>
            </a:pPr>
            <a:r>
              <a:rPr lang="fa-IR" b="1" dirty="0" smtClean="0">
                <a:solidFill>
                  <a:srgbClr val="C00000"/>
                </a:solidFill>
              </a:rPr>
              <a:t>دکتر حسین سیف زاده</a:t>
            </a:r>
            <a:endParaRPr lang="fa-IR" b="1" dirty="0">
              <a:solidFill>
                <a:srgbClr val="C00000"/>
              </a:solidFill>
            </a:endParaRPr>
          </a:p>
        </p:txBody>
      </p:sp>
    </p:spTree>
  </p:cSld>
  <p:clrMapOvr>
    <a:masterClrMapping/>
  </p:clrMapOvr>
  <p:transition spd="med">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گنجاندن دو مؤلفه جمهوریت و اسلامیت در عنوان رسمی دولت ایران، متضمن تحقق نوع تعدیل شده ای از قالب مدرن ملت-دولت است.</a:t>
            </a:r>
          </a:p>
          <a:p>
            <a:r>
              <a:rPr lang="fa-IR" dirty="0" smtClean="0"/>
              <a:t>در قانون اساسی جمهوری اسلامی ایران آمده است: «دولت متکفل امت جهت اعتلای ارزش های دینی است». از این لحاظ در ساختار سیاسی مدرن دولت-ملت، کارویژه امت به عنوان رکن برتر تلقی می شود.</a:t>
            </a:r>
          </a:p>
          <a:p>
            <a:r>
              <a:rPr lang="fa-IR" dirty="0" smtClean="0"/>
              <a:t>در حالی که به نظر مورگنتا، کارویژه دولت، ایجاد امنیت و قدرت برای ملت است. آلموند و همکاران، کارویژه دولت را قدرت بخشی به بخش های مختلف ملت می دانند.</a:t>
            </a:r>
            <a:endParaRPr lang="fa-IR" dirty="0"/>
          </a:p>
        </p:txBody>
      </p:sp>
    </p:spTree>
  </p:cSld>
  <p:clrMapOvr>
    <a:masterClrMapping/>
  </p:clrMapOvr>
  <p:transition spd="med">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سؤال اصلی و فرضیه</a:t>
            </a:r>
            <a:endParaRPr lang="fa-IR" dirty="0"/>
          </a:p>
        </p:txBody>
      </p:sp>
      <p:sp>
        <p:nvSpPr>
          <p:cNvPr id="3" name="Content Placeholder 2"/>
          <p:cNvSpPr>
            <a:spLocks noGrp="1"/>
          </p:cNvSpPr>
          <p:nvPr>
            <p:ph idx="1"/>
          </p:nvPr>
        </p:nvSpPr>
        <p:spPr>
          <a:xfrm>
            <a:off x="1435608" y="1571612"/>
            <a:ext cx="7498080" cy="4676788"/>
          </a:xfrm>
        </p:spPr>
        <p:txBody>
          <a:bodyPr>
            <a:normAutofit lnSpcReduction="10000"/>
          </a:bodyPr>
          <a:lstStyle/>
          <a:p>
            <a:r>
              <a:rPr lang="fa-IR" sz="3600" b="1" dirty="0" smtClean="0">
                <a:solidFill>
                  <a:schemeClr val="tx2"/>
                </a:solidFill>
              </a:rPr>
              <a:t>سؤال: </a:t>
            </a:r>
            <a:r>
              <a:rPr lang="fa-IR" dirty="0" smtClean="0"/>
              <a:t>چه عامل اجتماعی موجب شد تا در ایران پس از انقلاب 1357، از دولت مدرن انتظاری امتی ایجاد شود؟</a:t>
            </a:r>
          </a:p>
          <a:p>
            <a:r>
              <a:rPr lang="fa-IR" sz="3600" b="1" dirty="0" smtClean="0">
                <a:solidFill>
                  <a:schemeClr val="tx2"/>
                </a:solidFill>
              </a:rPr>
              <a:t>پرسش اصلی: </a:t>
            </a:r>
            <a:r>
              <a:rPr lang="fa-IR" dirty="0" smtClean="0"/>
              <a:t>چنین نگرش نوین از خلافت و امت اسلامی از چه مبنای اجتماعی متأثر شده است؟</a:t>
            </a:r>
          </a:p>
          <a:p>
            <a:r>
              <a:rPr lang="fa-IR" sz="3600" b="1" dirty="0" smtClean="0">
                <a:solidFill>
                  <a:schemeClr val="tx2"/>
                </a:solidFill>
              </a:rPr>
              <a:t>فرضیه: </a:t>
            </a:r>
            <a:r>
              <a:rPr lang="fa-IR" dirty="0" smtClean="0"/>
              <a:t>به لحاظ غلبه بافت اجتماعی سنتی، ملت-دولت به عنوان الگوی غالب سیاسی در ایران، کاملاً جایگزین واحد سیاسی امپراطوری نشده است که کارویژه اش تحقق ارزش ها است.</a:t>
            </a:r>
          </a:p>
          <a:p>
            <a:r>
              <a:rPr lang="fa-IR" dirty="0" smtClean="0"/>
              <a:t>ملت بر دولت تقدم تاریخی و منطقی دارد.</a:t>
            </a:r>
            <a:endParaRPr lang="fa-IR" dirty="0"/>
          </a:p>
        </p:txBody>
      </p:sp>
    </p:spTree>
  </p:cSld>
  <p:clrMapOvr>
    <a:masterClrMapping/>
  </p:clrMapOvr>
  <p:transition spd="med">
    <p:diamon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Autofit/>
          </a:bodyPr>
          <a:lstStyle/>
          <a:p>
            <a:r>
              <a:rPr lang="fa-IR" sz="4400" dirty="0" smtClean="0"/>
              <a:t>گفتار اول: جمهوری اسلامی ایران و جهت گیری کارکردی آن</a:t>
            </a:r>
            <a:endParaRPr lang="fa-IR" sz="4400" dirty="0"/>
          </a:p>
        </p:txBody>
      </p:sp>
      <p:sp>
        <p:nvSpPr>
          <p:cNvPr id="3" name="Content Placeholder 2"/>
          <p:cNvSpPr>
            <a:spLocks noGrp="1"/>
          </p:cNvSpPr>
          <p:nvPr>
            <p:ph idx="1"/>
          </p:nvPr>
        </p:nvSpPr>
        <p:spPr>
          <a:xfrm>
            <a:off x="1435608" y="1571612"/>
            <a:ext cx="7498080" cy="4676788"/>
          </a:xfrm>
        </p:spPr>
        <p:txBody>
          <a:bodyPr/>
          <a:lstStyle/>
          <a:p>
            <a:r>
              <a:rPr lang="fa-IR" dirty="0" smtClean="0"/>
              <a:t>غفلت رژیم گذشته از اینکه حقانیت رژیم سیاسی دولت، از ملت اخذ می شود و ضامن تداوم حکومت، مقبولیت است و کارآمدی نیز به وسیله ای برای تضمین بلندمدت مقبولیت محسوب می شود، سبب سرنگونی آن شد.</a:t>
            </a:r>
          </a:p>
          <a:p>
            <a:r>
              <a:rPr lang="fa-IR" dirty="0" smtClean="0"/>
              <a:t>تحکیم اقتدارآمیز قدرت و فشار حکومتی رژیم پهلوی، زمینه ساز نظام حکومتی و تعدیل نظام ملت-دولت به نفع نوعی خلافت اسلامی یا نسخه جدیدی از امپراطوری گریز از مرکز اما متکفل تحقق ارزش های ایران شد.</a:t>
            </a:r>
            <a:endParaRPr lang="fa-IR" dirty="0"/>
          </a:p>
        </p:txBody>
      </p:sp>
    </p:spTree>
  </p:cSld>
  <p:clrMapOvr>
    <a:masterClrMapping/>
  </p:clrMapOvr>
  <p:transition spd="med">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42918"/>
            <a:ext cx="7498080" cy="5605482"/>
          </a:xfrm>
        </p:spPr>
        <p:txBody>
          <a:bodyPr/>
          <a:lstStyle/>
          <a:p>
            <a:r>
              <a:rPr lang="fa-IR" dirty="0" smtClean="0"/>
              <a:t>در برابر این دیدگاه، رابرت لوی معتقد است =&gt; دولت پدیده ای قدیمی، جهان شمول و مربوط به همه جوامع است.</a:t>
            </a:r>
          </a:p>
          <a:p>
            <a:r>
              <a:rPr lang="fa-IR" dirty="0" smtClean="0"/>
              <a:t>پارسونز </a:t>
            </a:r>
            <a:r>
              <a:rPr lang="fa-IR" dirty="0" smtClean="0">
                <a:solidFill>
                  <a:srgbClr val="C00000"/>
                </a:solidFill>
              </a:rPr>
              <a:t>=&gt;</a:t>
            </a:r>
            <a:r>
              <a:rPr lang="fa-IR" dirty="0" smtClean="0"/>
              <a:t> دولت به شکل جدید، کامل ترین شکل نظام سیاسی است.</a:t>
            </a:r>
          </a:p>
          <a:p>
            <a:r>
              <a:rPr lang="fa-IR" dirty="0" smtClean="0"/>
              <a:t>نتیجه آنکه </a:t>
            </a:r>
            <a:r>
              <a:rPr lang="fa-IR" dirty="0" smtClean="0">
                <a:solidFill>
                  <a:srgbClr val="C00000"/>
                </a:solidFill>
              </a:rPr>
              <a:t>=&gt;</a:t>
            </a:r>
            <a:r>
              <a:rPr lang="fa-IR" dirty="0" smtClean="0"/>
              <a:t> دولت جدید، همان دولت غربی است که سایر جوامع از آن تقلید کرده اند و چهار عنصر تفکیک ناپذیر دارد: سرزمین، مردم، حاکمیت و حکومت.</a:t>
            </a:r>
          </a:p>
        </p:txBody>
      </p:sp>
    </p:spTree>
  </p:cSld>
  <p:clrMapOvr>
    <a:masterClrMapping/>
  </p:clrMapOvr>
  <p:transition spd="med">
    <p:diamon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5962672"/>
          </a:xfrm>
        </p:spPr>
        <p:txBody>
          <a:bodyPr>
            <a:normAutofit fontScale="85000" lnSpcReduction="10000"/>
          </a:bodyPr>
          <a:lstStyle/>
          <a:p>
            <a:r>
              <a:rPr lang="fa-IR" dirty="0" smtClean="0"/>
              <a:t>اما تأکید اصل 11 قانون اساسی بر گرایشات امت گرایانه (به شکل بنیاد گرایی) با روح حاکم بر فضای </a:t>
            </a:r>
            <a:r>
              <a:rPr lang="fa-IR" dirty="0" smtClean="0"/>
              <a:t>فکری، </a:t>
            </a:r>
            <a:r>
              <a:rPr lang="fa-IR" dirty="0" smtClean="0"/>
              <a:t>ملی و حتی تاریخ اوایل اسلام (عقد دو جانبه برای امنیت مدینه) در تباین است؛ اما مطابق میراث امپراطوری خلفای راشدین است.</a:t>
            </a:r>
          </a:p>
          <a:p>
            <a:r>
              <a:rPr lang="fa-IR" dirty="0" smtClean="0"/>
              <a:t>اصل11: «دولت جمهوری اسلامی ایران موظف است سیاست های کلی خود را بر پایه ائتلاف و اتحاد ملل اسلامی قرار دهد».</a:t>
            </a:r>
          </a:p>
          <a:p>
            <a:r>
              <a:rPr lang="fa-IR" dirty="0" smtClean="0"/>
              <a:t>در واقع امت گرایی جمهوری اسلامی تلاشی جهان گرایانه برای تلفیق خاص و یا حتی تعدیل حاکمیت انسانی به نام حاکمیت الهی است و در تباین با ائتلاف ملی (که حول محور اختلافات شکل می گیرد) و نیز جهان گرایی و ملی گرایی(عرصه  فعالیت سیاسی برای تحقق حاکمیت انسانی) است. </a:t>
            </a:r>
          </a:p>
          <a:p>
            <a:r>
              <a:rPr lang="fa-IR" dirty="0" smtClean="0"/>
              <a:t>پس در ترکیب عنوان جمهوری اسلامی و مفاد قانون اساسی، مفاهیمی مانند ملت گرایی و حتی انقلاب، به عنوان یک روش به انسان (به عنوان یک موجود و کرامت او) تقدم پیدا کرده است و جایگاه ملت در ترکیب فوق از جایگاه استواری برخوردار نیست.</a:t>
            </a:r>
          </a:p>
        </p:txBody>
      </p:sp>
    </p:spTree>
  </p:cSld>
  <p:clrMapOvr>
    <a:masterClrMapping/>
  </p:clrMapOvr>
  <p:transition spd="med">
    <p:diamon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گفتار دوم: پیش درآمد نظری</a:t>
            </a:r>
            <a:endParaRPr lang="fa-IR" dirty="0"/>
          </a:p>
        </p:txBody>
      </p:sp>
      <p:sp>
        <p:nvSpPr>
          <p:cNvPr id="3" name="Content Placeholder 2"/>
          <p:cNvSpPr>
            <a:spLocks noGrp="1"/>
          </p:cNvSpPr>
          <p:nvPr>
            <p:ph idx="1"/>
          </p:nvPr>
        </p:nvSpPr>
        <p:spPr/>
        <p:txBody>
          <a:bodyPr>
            <a:normAutofit fontScale="92500" lnSpcReduction="10000"/>
          </a:bodyPr>
          <a:lstStyle/>
          <a:p>
            <a:r>
              <a:rPr lang="fa-IR" dirty="0" smtClean="0"/>
              <a:t>امید می رفت که با ظهور انقلاب اسلامی ترکیب دو مؤلفه مذهب و ملیت مانند دو عصر قبل از اسلام و صفویه، ایران را به عضویت کلوپ قدرت های بزرگ درآورد؛ اما برای آن همدلی سلبی علیه نظام شاهنشاهی، هیچ همدلی ایجابی نسبت به ماهیت نظام سیاسی دولت- ملت بدست نیامد.</a:t>
            </a:r>
          </a:p>
          <a:p>
            <a:r>
              <a:rPr lang="fa-IR" dirty="0" smtClean="0"/>
              <a:t>دولت- ملت از 4 مؤلفه (مردم، سرزمین، حکومت، حاکمیت) تشکیل شده است که به نظر نگارنده، حاکمیت عنصر گوهری و سه عنصر دیگر عناصر ذاتی و دموکراسی یا اقتدارگرایی در زمره خواص ملت- دولت محسوب می شود ==&gt;&gt; هیچ گاه ساختار سیاسی ایران به این مدل ایده آل نزدیک نشده است.</a:t>
            </a:r>
            <a:endParaRPr lang="fa-IR" dirty="0"/>
          </a:p>
        </p:txBody>
      </p:sp>
    </p:spTree>
  </p:cSld>
  <p:clrMapOvr>
    <a:masterClrMapping/>
  </p:clrMapOvr>
  <p:transition spd="med">
    <p:diamon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dirty="0" smtClean="0"/>
              <a:t>الف. مبانی معرفتی دولت در ایران </a:t>
            </a:r>
            <a:endParaRPr lang="fa-IR" sz="4400" dirty="0"/>
          </a:p>
        </p:txBody>
      </p:sp>
      <p:sp>
        <p:nvSpPr>
          <p:cNvPr id="3" name="Content Placeholder 2"/>
          <p:cNvSpPr>
            <a:spLocks noGrp="1"/>
          </p:cNvSpPr>
          <p:nvPr>
            <p:ph idx="1"/>
          </p:nvPr>
        </p:nvSpPr>
        <p:spPr>
          <a:xfrm>
            <a:off x="1435608" y="1447800"/>
            <a:ext cx="7498080" cy="5053034"/>
          </a:xfrm>
        </p:spPr>
        <p:txBody>
          <a:bodyPr>
            <a:normAutofit fontScale="85000" lnSpcReduction="20000"/>
          </a:bodyPr>
          <a:lstStyle/>
          <a:p>
            <a:r>
              <a:rPr lang="fa-IR" dirty="0" smtClean="0"/>
              <a:t>هنوز مباحث مفهومی و نظری ملت-دولت در عرصه معرفت سیاسی در ایران به طور گسترده مطرح نشده است و همان حرکت های کم نیز با برخورهای سنتی (بنیادگرایی) مواجه شده است.</a:t>
            </a:r>
          </a:p>
          <a:p>
            <a:r>
              <a:rPr lang="fa-IR" dirty="0" smtClean="0"/>
              <a:t>برعکس نظام دانایی مدرن که هم ملت-دولت مدرن را تأسیس کرد و هم فلسفه، عینیت، روش و منطق آن را تبیین کرده است.</a:t>
            </a:r>
          </a:p>
          <a:p>
            <a:r>
              <a:rPr lang="fa-IR" dirty="0" smtClean="0"/>
              <a:t>مفروض این است که بافت جمعیتی و ساختار اجتماعی بر ذهن معرفتی و نظام دانایی جامعه تأثیر می گذارد.</a:t>
            </a:r>
          </a:p>
          <a:p>
            <a:r>
              <a:rPr lang="fa-IR" dirty="0" smtClean="0"/>
              <a:t>ادعای نگارنده این است که هنوز در ایران نظام دانایی مدرن و ملزومات فلسفی، منطقی، شناختی و نهادی آن غریبه می نماید.</a:t>
            </a:r>
          </a:p>
          <a:p>
            <a:r>
              <a:rPr lang="fa-IR" dirty="0" smtClean="0"/>
              <a:t> به دلیل است که مفاهیم به جای یکدیگر به کار می رود و حساسیت اهل علم مدرن نیز برانگیخته نمی شود: دولت به جای مجریه؛ حاکمیت به جای حکومت؛ دولت ملی (که در مقابل دولت جناحی یا حزبی قرار دارد) به جای ملت-دولت به کار می رود.</a:t>
            </a:r>
            <a:endParaRPr lang="fa-IR" dirty="0"/>
          </a:p>
        </p:txBody>
      </p:sp>
    </p:spTree>
  </p:cSld>
  <p:clrMapOvr>
    <a:masterClrMapping/>
  </p:clrMapOvr>
  <p:transition spd="med">
    <p:diamon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Autofit/>
          </a:bodyPr>
          <a:lstStyle/>
          <a:p>
            <a:r>
              <a:rPr lang="fa-IR" sz="4400" dirty="0" smtClean="0"/>
              <a:t>ب. نظام دانایی و گریز از </a:t>
            </a:r>
            <a:br>
              <a:rPr lang="fa-IR" sz="4400" dirty="0" smtClean="0"/>
            </a:br>
            <a:r>
              <a:rPr lang="fa-IR" sz="4400" dirty="0" smtClean="0"/>
              <a:t>ملزومات دولت مدرن</a:t>
            </a:r>
            <a:endParaRPr lang="fa-IR" sz="4400" dirty="0"/>
          </a:p>
        </p:txBody>
      </p:sp>
      <p:sp>
        <p:nvSpPr>
          <p:cNvPr id="3" name="Content Placeholder 2"/>
          <p:cNvSpPr>
            <a:spLocks noGrp="1"/>
          </p:cNvSpPr>
          <p:nvPr>
            <p:ph idx="1"/>
          </p:nvPr>
        </p:nvSpPr>
        <p:spPr>
          <a:xfrm>
            <a:off x="1435608" y="1571612"/>
            <a:ext cx="7498080" cy="4676788"/>
          </a:xfrm>
        </p:spPr>
        <p:txBody>
          <a:bodyPr/>
          <a:lstStyle/>
          <a:p>
            <a:r>
              <a:rPr lang="fa-IR" dirty="0" smtClean="0"/>
              <a:t>با وجود تلاش مجّدانه بعضی از بخش های مدرن در جامعه برای تشکیل دولت مدرن در ایران، گفتمان حاکم بر فعالیت سیاسی در جمهوری اسلامی هنوز متأثر از فضای دانایی سنتی است و مفهوم دولت باز هم تجلی خلافت اسلامی با حاکمیت الهی و نمایندگان آن است.</a:t>
            </a:r>
          </a:p>
          <a:p>
            <a:r>
              <a:rPr lang="fa-IR" dirty="0" smtClean="0"/>
              <a:t>نقش رهبران در ایجاد و حقانیت بخشی یا حقانیت زدایی به همه این نظام های حکومتی نشانگر ذهنیت اعلان نشده یا اعلان شده است و نه تلاش آگاهانه برای تحقق حاکمیت و اراده انسانی در قالب ملت – دولت. </a:t>
            </a:r>
            <a:endParaRPr lang="fa-IR" dirty="0"/>
          </a:p>
        </p:txBody>
      </p:sp>
    </p:spTree>
  </p:cSld>
  <p:clrMapOvr>
    <a:masterClrMapping/>
  </p:clrMapOvr>
  <p:transition spd="med">
    <p:diamon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dirty="0" smtClean="0"/>
              <a:t>ج. جمهوریت و حاکمیت مردم </a:t>
            </a:r>
            <a:br>
              <a:rPr lang="fa-IR" sz="4400" dirty="0" smtClean="0"/>
            </a:br>
            <a:r>
              <a:rPr lang="fa-IR" sz="4400" dirty="0" smtClean="0"/>
              <a:t>در جمهوری اسلامی</a:t>
            </a:r>
            <a:endParaRPr lang="fa-IR" sz="4400" dirty="0"/>
          </a:p>
        </p:txBody>
      </p:sp>
      <p:sp>
        <p:nvSpPr>
          <p:cNvPr id="3" name="Content Placeholder 2"/>
          <p:cNvSpPr>
            <a:spLocks noGrp="1"/>
          </p:cNvSpPr>
          <p:nvPr>
            <p:ph idx="1"/>
          </p:nvPr>
        </p:nvSpPr>
        <p:spPr>
          <a:xfrm>
            <a:off x="1435608" y="1714488"/>
            <a:ext cx="7498080" cy="4714908"/>
          </a:xfrm>
        </p:spPr>
        <p:txBody>
          <a:bodyPr>
            <a:normAutofit fontScale="85000" lnSpcReduction="10000"/>
          </a:bodyPr>
          <a:lstStyle/>
          <a:p>
            <a:r>
              <a:rPr lang="fa-IR" dirty="0" smtClean="0"/>
              <a:t>در ساختار اجتماعی سنتی، انسان مخلوق و مطیع و دولت، قیّم جامعه و نه خدمتگزار است. </a:t>
            </a:r>
          </a:p>
          <a:p>
            <a:r>
              <a:rPr lang="fa-IR" dirty="0" smtClean="0"/>
              <a:t>هم اکنون جامعه ایران وارد </a:t>
            </a:r>
            <a:r>
              <a:rPr lang="fa-IR" b="1" dirty="0" smtClean="0"/>
              <a:t>مرحله گذار </a:t>
            </a:r>
            <a:r>
              <a:rPr lang="fa-IR" dirty="0" smtClean="0"/>
              <a:t>شده است؛ اما بخش متوسط کارآفرین شکل نگرفته تا بتوان امید داشت که در آینده نزدیک به احتمال زیاد نهاد ملت- دولت مدرن در ایران پا بگیرد. </a:t>
            </a:r>
          </a:p>
          <a:p>
            <a:r>
              <a:rPr lang="fa-IR" b="1" dirty="0" smtClean="0">
                <a:solidFill>
                  <a:schemeClr val="tx2"/>
                </a:solidFill>
              </a:rPr>
              <a:t>از لحاظ دیرینه شناسی، </a:t>
            </a:r>
            <a:r>
              <a:rPr lang="fa-IR" dirty="0" smtClean="0"/>
              <a:t>مفهوم جمهوریت در معرفی نظام سیاسی ایران، ناظر به ذهنیتی است که </a:t>
            </a:r>
            <a:r>
              <a:rPr lang="fa-IR" b="1" dirty="0" smtClean="0"/>
              <a:t>توده مردم </a:t>
            </a:r>
            <a:r>
              <a:rPr lang="fa-IR" dirty="0" smtClean="0"/>
              <a:t>را در نظر دارد.</a:t>
            </a:r>
          </a:p>
          <a:p>
            <a:r>
              <a:rPr lang="fa-IR" b="1" dirty="0" smtClean="0">
                <a:solidFill>
                  <a:schemeClr val="tx2"/>
                </a:solidFill>
              </a:rPr>
              <a:t>از لحاظ تبارشناسی، </a:t>
            </a:r>
            <a:r>
              <a:rPr lang="fa-IR" dirty="0" smtClean="0"/>
              <a:t>جمهوریت در قالب ذهنیت خلافت اسلامی مطرح شده است. پس مفهوم جمهوریت در عبارت جمهوری اسلامی در درون </a:t>
            </a:r>
            <a:r>
              <a:rPr lang="fa-IR" b="1" dirty="0" smtClean="0"/>
              <a:t>فضای دانایی سنتی و خلافت نوین </a:t>
            </a:r>
            <a:r>
              <a:rPr lang="fa-IR" dirty="0" smtClean="0"/>
              <a:t>شکل گرفته و تجلی صرفاً حاکمیت انسانی نیست.</a:t>
            </a:r>
            <a:endParaRPr lang="fa-IR" dirty="0"/>
          </a:p>
        </p:txBody>
      </p:sp>
    </p:spTree>
  </p:cSld>
  <p:clrMapOvr>
    <a:masterClrMapping/>
  </p:clrMapOvr>
  <p:transition spd="med">
    <p:diamon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14290"/>
            <a:ext cx="7498080" cy="6286544"/>
          </a:xfrm>
        </p:spPr>
        <p:txBody>
          <a:bodyPr>
            <a:normAutofit fontScale="85000" lnSpcReduction="10000"/>
          </a:bodyPr>
          <a:lstStyle/>
          <a:p>
            <a:r>
              <a:rPr lang="fa-IR" dirty="0" smtClean="0"/>
              <a:t>مروری بر قانون اساسی جمهوری اسلامی نشان می دهد ==&gt;&gt; نوع جمهوریت مطلوب انقلاب اسلامی الهام گرفته از جمهوری افلاطونی در دنیای باستان است (تقدم نظم در امور جمعی دولت-شهر). البته در آن به جای فیلسوفان، فقها حاکم هستند.</a:t>
            </a:r>
          </a:p>
          <a:p>
            <a:r>
              <a:rPr lang="fa-IR" dirty="0" smtClean="0"/>
              <a:t>پس جمهوری اسلامی، نظام حکومت مردمی و از یک سازمان سیاسی و نیز نظام اجتماعی و حتی اقتصادی و فرهنگی، منطبق با موازین مکتب اسلام است.</a:t>
            </a:r>
          </a:p>
          <a:p>
            <a:r>
              <a:rPr lang="fa-IR" dirty="0" smtClean="0"/>
              <a:t>برخلاف انقلاب مشروطه که با کپی بردازی از قوانین اساسی غربی، زمینه را برای تأسیس ملت-دولت در ایران فراهم آورده بود، جمهوری اسلامی تلاشی بومی- اسلامی برای تأسیس جامعه سیاسی-اخلاقی به اقتضای قرائتی اسلامی از جمهوریت افلاطون است که به قرائتی نوین از خلافت اسلامی می انجامد. پس نمی توان انتظار داشت که چنین قرائتی در راستای نهادینه کردن ملزومات نهاد ملت-دولت بر محور حاکمیت صرفاً انسانی باشد. </a:t>
            </a:r>
          </a:p>
          <a:p>
            <a:r>
              <a:rPr lang="fa-IR" dirty="0" smtClean="0"/>
              <a:t>انقلاب اسلامی </a:t>
            </a:r>
            <a:r>
              <a:rPr lang="fa-IR" dirty="0" smtClean="0">
                <a:solidFill>
                  <a:schemeClr val="tx2"/>
                </a:solidFill>
              </a:rPr>
              <a:t>=&gt;&gt;</a:t>
            </a:r>
            <a:r>
              <a:rPr lang="fa-IR" dirty="0" smtClean="0"/>
              <a:t> در حقیقت حاکی از واکنش قشرهای سنتی سیاسی شده به شبه مدرنیسم زمان پهلوی بود.</a:t>
            </a:r>
            <a:endParaRPr lang="fa-IR" dirty="0"/>
          </a:p>
        </p:txBody>
      </p:sp>
    </p:spTree>
  </p:cSld>
  <p:clrMapOvr>
    <a:masterClrMapping/>
  </p:clrMapOvr>
  <p:transition spd="med">
    <p:diamon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42852"/>
            <a:ext cx="7498080" cy="1357322"/>
          </a:xfrm>
        </p:spPr>
        <p:txBody>
          <a:bodyPr>
            <a:noAutofit/>
          </a:bodyPr>
          <a:lstStyle/>
          <a:p>
            <a:r>
              <a:rPr lang="fa-IR" sz="4400" dirty="0" smtClean="0"/>
              <a:t>گفتار سوم: مبانی جامعه شناختی دولت در ایران</a:t>
            </a:r>
            <a:endParaRPr lang="fa-IR" sz="4400" dirty="0"/>
          </a:p>
        </p:txBody>
      </p:sp>
      <p:sp>
        <p:nvSpPr>
          <p:cNvPr id="3" name="Content Placeholder 2"/>
          <p:cNvSpPr>
            <a:spLocks noGrp="1"/>
          </p:cNvSpPr>
          <p:nvPr>
            <p:ph idx="1"/>
          </p:nvPr>
        </p:nvSpPr>
        <p:spPr>
          <a:xfrm>
            <a:off x="1435608" y="1785926"/>
            <a:ext cx="7498080" cy="4462474"/>
          </a:xfrm>
        </p:spPr>
        <p:txBody>
          <a:bodyPr>
            <a:normAutofit fontScale="92500" lnSpcReduction="20000"/>
          </a:bodyPr>
          <a:lstStyle/>
          <a:p>
            <a:r>
              <a:rPr lang="fa-IR" dirty="0" smtClean="0"/>
              <a:t>حکومت اسلامی ایران، کارویژه خود را در قالب خلافت اسلامی تعریف می کند که تاکنون جلوه عملی نیافته است؛ در حالی که غایت دولت-ملت، تولید قدرت، تأمین امنیت و حاکمیت ملت است.</a:t>
            </a:r>
          </a:p>
          <a:p>
            <a:r>
              <a:rPr lang="fa-IR" dirty="0" smtClean="0"/>
              <a:t>دولت در ایران با مدل آرمانی ملت- دولتِ مدرن آن تفاوت بنیادی دارد.</a:t>
            </a:r>
          </a:p>
          <a:p>
            <a:r>
              <a:rPr lang="fa-IR" dirty="0" smtClean="0"/>
              <a:t>روبنای سیاسی دولت در جوامع مختلف، تابع ساختار اجتماعی آن جوامع است، تا اندیشه سیاسی خاص ==&gt;&gt; فقدان آمادگی ساختار اجتماعی برای ایجاد نهاد ملت-دولت موجب شده است که هنوز سرنوشت این نهاد در کشور دچار بحران باشد.</a:t>
            </a:r>
          </a:p>
        </p:txBody>
      </p:sp>
    </p:spTree>
  </p:cSld>
  <p:clrMapOvr>
    <a:masterClrMapping/>
  </p:clrMapOvr>
  <p:transition spd="med">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نیاز تمدنی و فرهنگی ایرانیان</a:t>
            </a:r>
            <a:endParaRPr lang="fa-IR" sz="4000" dirty="0"/>
          </a:p>
        </p:txBody>
      </p:sp>
      <p:sp>
        <p:nvSpPr>
          <p:cNvPr id="3" name="Content Placeholder 2"/>
          <p:cNvSpPr>
            <a:spLocks noGrp="1"/>
          </p:cNvSpPr>
          <p:nvPr>
            <p:ph idx="1"/>
          </p:nvPr>
        </p:nvSpPr>
        <p:spPr/>
        <p:txBody>
          <a:bodyPr>
            <a:normAutofit fontScale="85000" lnSpcReduction="10000"/>
          </a:bodyPr>
          <a:lstStyle/>
          <a:p>
            <a:r>
              <a:rPr lang="fa-IR" dirty="0" smtClean="0"/>
              <a:t>به نظر نگارنده، ملت- دولت در عرصه جدید باید به اقتضای دو نیاز تمدنی-فرهنگی شهروندان ایرانی بازسازی شود:</a:t>
            </a:r>
          </a:p>
          <a:p>
            <a:r>
              <a:rPr lang="fa-IR" b="1" dirty="0" smtClean="0">
                <a:solidFill>
                  <a:schemeClr val="tx2"/>
                </a:solidFill>
              </a:rPr>
              <a:t>نیاز تمدنی: </a:t>
            </a:r>
            <a:r>
              <a:rPr lang="fa-IR" dirty="0" smtClean="0"/>
              <a:t>بُعدی جهان گرایانه دارد و نیازمند پرورش شهروندانی قدرتمند است که بتوانند خود را در عرصه جهانی ابراز کنند </a:t>
            </a:r>
            <a:r>
              <a:rPr lang="fa-IR" dirty="0" smtClean="0">
                <a:solidFill>
                  <a:schemeClr val="tx2"/>
                </a:solidFill>
              </a:rPr>
              <a:t>==&gt;&gt; </a:t>
            </a:r>
            <a:r>
              <a:rPr lang="fa-IR" dirty="0" smtClean="0"/>
              <a:t>با این تحول، کارویژه دولت نیز تحت الشعاع ماهیت وجودی انسان و ارزش های او قرار می گیرد.</a:t>
            </a:r>
          </a:p>
          <a:p>
            <a:r>
              <a:rPr lang="fa-IR" b="1" dirty="0" smtClean="0">
                <a:solidFill>
                  <a:schemeClr val="tx2"/>
                </a:solidFill>
              </a:rPr>
              <a:t>نیاز فرهنگی: </a:t>
            </a:r>
            <a:r>
              <a:rPr lang="fa-IR" dirty="0" smtClean="0"/>
              <a:t>دولت باید آحاد دولت را یاری دهد که بتوانند بی همتایی فردی خود را در مقابل فشارهایی که شخصیت حقیقی آنها را هدف گرفته اند، حفط کنند </a:t>
            </a:r>
            <a:r>
              <a:rPr lang="fa-IR" dirty="0" smtClean="0">
                <a:solidFill>
                  <a:schemeClr val="tx2"/>
                </a:solidFill>
              </a:rPr>
              <a:t>==&gt;&gt;</a:t>
            </a:r>
            <a:r>
              <a:rPr lang="fa-IR" dirty="0" smtClean="0"/>
              <a:t> چنین نگرشی ماهیتاً خصلتی پرورشی برای انسان دارد تا او بتواند آفات مهاجم را به تنهایی و یا در تعاون با دیگران رفع و کنترل کند.</a:t>
            </a:r>
            <a:endParaRPr lang="fa-IR" dirty="0"/>
          </a:p>
        </p:txBody>
      </p:sp>
    </p:spTree>
  </p:cSld>
  <p:clrMapOvr>
    <a:masterClrMapping/>
  </p:clrMapOvr>
  <p:transition spd="med">
    <p:diamon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a:bodyPr>
          <a:lstStyle/>
          <a:p>
            <a:r>
              <a:rPr lang="fa-IR" dirty="0" smtClean="0"/>
              <a:t>عواملی سبب شد تا نظام حکومتی جمهوری اسلامی به عنوان نظام حکومتی موعود در عرصه سیاسی ایران مطرح شود، بدون آنکه نیروهای مدرن یا سنتی به ناسازگاری ذهنی و نهادین دو فضای فکری سنتی و مدرن توجه داشته باشند:</a:t>
            </a:r>
          </a:p>
          <a:p>
            <a:r>
              <a:rPr lang="fa-IR" dirty="0" smtClean="0"/>
              <a:t>1. فقدان تعریف ملی؛</a:t>
            </a:r>
          </a:p>
          <a:p>
            <a:r>
              <a:rPr lang="fa-IR" dirty="0" smtClean="0"/>
              <a:t>2. عدم تعیین لایه های مختلف هویتی؛</a:t>
            </a:r>
          </a:p>
          <a:p>
            <a:r>
              <a:rPr lang="fa-IR" dirty="0" smtClean="0"/>
              <a:t>3. بی توجهی به تقدم و تأخر منطقی و ترتب این لایه ها؛</a:t>
            </a:r>
          </a:p>
          <a:p>
            <a:r>
              <a:rPr lang="fa-IR" dirty="0" smtClean="0"/>
              <a:t>4. ترکیب جمعیت حاضر در صحنه انقلاب که به طور ناگفته ای منادی مشکلات بعد از انقلاب بود.</a:t>
            </a:r>
            <a:endParaRPr lang="fa-IR" dirty="0"/>
          </a:p>
        </p:txBody>
      </p:sp>
    </p:spTree>
  </p:cSld>
  <p:clrMapOvr>
    <a:masterClrMapping/>
  </p:clrMapOvr>
  <p:transition spd="med">
    <p:diamon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296974"/>
          </a:xfrm>
        </p:spPr>
        <p:txBody>
          <a:bodyPr>
            <a:noAutofit/>
          </a:bodyPr>
          <a:lstStyle/>
          <a:p>
            <a:r>
              <a:rPr lang="fa-IR" sz="4400" dirty="0" smtClean="0"/>
              <a:t>گفتار چهارم: مبانی اجتماعی دولت در جمهوری اسلامی ایران</a:t>
            </a:r>
            <a:endParaRPr lang="fa-IR" sz="4400" dirty="0"/>
          </a:p>
        </p:txBody>
      </p:sp>
      <p:sp>
        <p:nvSpPr>
          <p:cNvPr id="3" name="Content Placeholder 2"/>
          <p:cNvSpPr>
            <a:spLocks noGrp="1"/>
          </p:cNvSpPr>
          <p:nvPr>
            <p:ph idx="1"/>
          </p:nvPr>
        </p:nvSpPr>
        <p:spPr>
          <a:xfrm>
            <a:off x="1435608" y="1714488"/>
            <a:ext cx="7498080" cy="4857784"/>
          </a:xfrm>
        </p:spPr>
        <p:txBody>
          <a:bodyPr>
            <a:normAutofit fontScale="92500" lnSpcReduction="20000"/>
          </a:bodyPr>
          <a:lstStyle/>
          <a:p>
            <a:r>
              <a:rPr lang="fa-IR" dirty="0" smtClean="0"/>
              <a:t>مروری بر مهم ترین تحولات سیاسی نظم سیاسی پیشین، این واقعیت را منعکس می کند که تعارض های اجتماعی ناشی از جدال نیروهای سنتی مدرن که عمدتاً با غلبه سنت گرایان همراه بود </a:t>
            </a:r>
            <a:r>
              <a:rPr lang="fa-IR" dirty="0" smtClean="0">
                <a:solidFill>
                  <a:srgbClr val="C00000"/>
                </a:solidFill>
              </a:rPr>
              <a:t>=&gt;&gt;</a:t>
            </a:r>
            <a:r>
              <a:rPr lang="fa-IR" dirty="0" smtClean="0"/>
              <a:t> مانع از شکل گیری زمینه های فکری و نظری و نیز اجتماع پیرامون پدیده ملت-دولت می شد.</a:t>
            </a:r>
          </a:p>
          <a:p>
            <a:r>
              <a:rPr lang="fa-IR" dirty="0" smtClean="0"/>
              <a:t>به طور کلی، جهت گیری حکومتی (و نه ملی) نظام سیاسی شاه در طی 25 سال پس از کودتای 1332 به دو بخش تقسیم می شود:</a:t>
            </a:r>
          </a:p>
          <a:p>
            <a:r>
              <a:rPr lang="fa-IR" b="1" dirty="0" smtClean="0"/>
              <a:t>1. برهه قبل از 1342: </a:t>
            </a:r>
            <a:r>
              <a:rPr lang="fa-IR" dirty="0" smtClean="0"/>
              <a:t>سرکوب دو نیروی مدرن ملی و توده ای که از حمایت قاطع بخش سنتی برخودار بود.</a:t>
            </a:r>
          </a:p>
          <a:p>
            <a:r>
              <a:rPr lang="fa-IR" b="1" dirty="0" smtClean="0"/>
              <a:t>2. دوران پس از 1342: </a:t>
            </a:r>
            <a:r>
              <a:rPr lang="fa-IR" dirty="0" smtClean="0"/>
              <a:t>برنامه انقلاب سفید، آثاری نامطلوب بر بخش قدرتمند سنتی به همراه داشت.</a:t>
            </a:r>
            <a:endParaRPr lang="fa-IR" dirty="0"/>
          </a:p>
        </p:txBody>
      </p:sp>
    </p:spTree>
  </p:cSld>
  <p:clrMapOvr>
    <a:masterClrMapping/>
  </p:clrMapOvr>
  <p:transition spd="med">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00042"/>
            <a:ext cx="7498080" cy="5748358"/>
          </a:xfrm>
        </p:spPr>
        <p:txBody>
          <a:bodyPr>
            <a:noAutofit/>
          </a:bodyPr>
          <a:lstStyle/>
          <a:p>
            <a:r>
              <a:rPr lang="fa-IR" sz="2900" dirty="0" smtClean="0"/>
              <a:t>نکته قابل توجه در مطالعه فرآیند توسعه سیاسی و شکل گیری دولت جدید در ایران یا هر جامعه غیر اروپایی دیگر این است که =&gt; بدون توجه به مراحل و مسائلی که این پدیده در غرب با آن رو به رو بوده، قابل فهم و درک عمیق نخواهد بود. </a:t>
            </a:r>
            <a:r>
              <a:rPr lang="fa-IR" sz="2900" b="1" dirty="0" smtClean="0">
                <a:solidFill>
                  <a:srgbClr val="C00000"/>
                </a:solidFill>
              </a:rPr>
              <a:t>اما:</a:t>
            </a:r>
            <a:endParaRPr lang="fa-IR" sz="2900" dirty="0" smtClean="0"/>
          </a:p>
          <a:p>
            <a:r>
              <a:rPr lang="fa-IR" sz="2900" b="1" dirty="0" smtClean="0">
                <a:solidFill>
                  <a:srgbClr val="C00000"/>
                </a:solidFill>
              </a:rPr>
              <a:t>اولاً: </a:t>
            </a:r>
            <a:r>
              <a:rPr lang="fa-IR" sz="2900" dirty="0" smtClean="0"/>
              <a:t>نخبگان سیاسی وجه و بُعد وارداتی این پدیده را از یاد می برند.</a:t>
            </a:r>
          </a:p>
          <a:p>
            <a:r>
              <a:rPr lang="fa-IR" sz="2900" b="1" dirty="0" smtClean="0">
                <a:solidFill>
                  <a:srgbClr val="C00000"/>
                </a:solidFill>
              </a:rPr>
              <a:t>ثانیاً: </a:t>
            </a:r>
            <a:r>
              <a:rPr lang="fa-IR" sz="2900" dirty="0" smtClean="0"/>
              <a:t>با مراحل رشد دولت در غرب و مشکلات هر مرحله آشنا نیستند.</a:t>
            </a:r>
          </a:p>
          <a:p>
            <a:r>
              <a:rPr lang="fa-IR" sz="2900" b="1" dirty="0" smtClean="0">
                <a:solidFill>
                  <a:srgbClr val="C00000"/>
                </a:solidFill>
              </a:rPr>
              <a:t>ثالثاً: </a:t>
            </a:r>
            <a:r>
              <a:rPr lang="fa-IR" sz="2900" dirty="0" smtClean="0"/>
              <a:t>مشکلات و مسائل حل نشده هر دوره به صورت لایه های ضخیم و نفوذناپذیری روی هم انباشته می شوند و جوامع جهان سوم را به صورت یک کلاف سردرگم در می آورند</a:t>
            </a:r>
          </a:p>
        </p:txBody>
      </p:sp>
    </p:spTree>
  </p:cSld>
  <p:clrMapOvr>
    <a:masterClrMapping/>
  </p:clrMapOvr>
  <p:transition spd="med">
    <p:diamon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normAutofit fontScale="92500" lnSpcReduction="20000"/>
          </a:bodyPr>
          <a:lstStyle/>
          <a:p>
            <a:r>
              <a:rPr lang="fa-IR" dirty="0" smtClean="0"/>
              <a:t>رژیم پهلوی سعی داشت با طرد بخش سنتی جامعه، همبستگی ملی دولت مدرن را بر پایه مدرنیسم غربی ایجاد کند؛ </a:t>
            </a:r>
            <a:r>
              <a:rPr lang="fa-IR" b="1" dirty="0" smtClean="0">
                <a:solidFill>
                  <a:srgbClr val="C00000"/>
                </a:solidFill>
              </a:rPr>
              <a:t>اما</a:t>
            </a:r>
            <a:r>
              <a:rPr lang="fa-IR" dirty="0" smtClean="0"/>
              <a:t> نخبگان سیاسی جمهوری اسلامی بر عکس سعی دارند همبستگی ملی را با توسل بر سنت گرایی محض پدید آوردند.</a:t>
            </a:r>
          </a:p>
          <a:p>
            <a:r>
              <a:rPr lang="fa-IR" dirty="0" smtClean="0"/>
              <a:t>از لحاظ تاریخی، در ایران شاهد ائتلاف و برخورد سنتی ها با هر دو نیروی مدرن و شبه مدرن بوده ایم؛ </a:t>
            </a:r>
            <a:r>
              <a:rPr lang="fa-IR" b="1" dirty="0" smtClean="0">
                <a:solidFill>
                  <a:srgbClr val="C00000"/>
                </a:solidFill>
              </a:rPr>
              <a:t>اما</a:t>
            </a:r>
            <a:r>
              <a:rPr lang="fa-IR" dirty="0" smtClean="0"/>
              <a:t> هیچ گاه نیروی مدرن و دموکرات (مصدق و بازرگان) با نیروی شبه مدرن پهلوی علیه نیروی سنتی ائتلاف نکرد.</a:t>
            </a:r>
          </a:p>
          <a:p>
            <a:r>
              <a:rPr lang="fa-IR" dirty="0" smtClean="0"/>
              <a:t>قدرت مانور نیروی سنتی، ناشی از آمادگی پراگماتیستی این نیرو و نیز ناشی از پایگاه گسترده اجتماعی آنان است. به همین دلیل، بخاطر غلبه سنتی ها، مجلس خبرگان به جای مؤسسان تشکیل شده و یا مفاهیم دموکراتیک و ... در نظام حکومتی قرار گرفت. </a:t>
            </a:r>
            <a:r>
              <a:rPr lang="fa-IR" b="1" dirty="0" smtClean="0">
                <a:solidFill>
                  <a:srgbClr val="C00000"/>
                </a:solidFill>
              </a:rPr>
              <a:t>اما</a:t>
            </a:r>
            <a:r>
              <a:rPr lang="fa-IR" dirty="0" smtClean="0"/>
              <a:t> عدم موفقیت نیروهای مدرن نیز ناشی از عدم این دو عامل است.</a:t>
            </a:r>
            <a:endParaRPr lang="fa-IR" dirty="0"/>
          </a:p>
        </p:txBody>
      </p:sp>
    </p:spTree>
  </p:cSld>
  <p:clrMapOvr>
    <a:masterClrMapping/>
  </p:clrMapOvr>
  <p:transition spd="med">
    <p:diamon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6357982"/>
          </a:xfrm>
        </p:spPr>
        <p:txBody>
          <a:bodyPr>
            <a:normAutofit fontScale="77500" lnSpcReduction="20000"/>
          </a:bodyPr>
          <a:lstStyle/>
          <a:p>
            <a:r>
              <a:rPr lang="fa-IR" dirty="0" smtClean="0"/>
              <a:t>گنجاندن مفاهیمی که معطوف به ارزش های فرادولتی بود، در قالب قانون اساسی، زمینه را برای جلوگیری از نهادینه شدن دولت مدرن فراهم کرد و انتخابات ریاست جمهوری و جنگ تحمیلی، بر بنیادگرایی نیروهای سنتی صحه گذاشت</a:t>
            </a:r>
            <a:r>
              <a:rPr lang="fa-IR" b="1" dirty="0" smtClean="0">
                <a:solidFill>
                  <a:srgbClr val="C00000"/>
                </a:solidFill>
              </a:rPr>
              <a:t>؛ اما </a:t>
            </a:r>
            <a:r>
              <a:rPr lang="fa-IR" dirty="0" smtClean="0"/>
              <a:t>با ظهور دولت عملگرای رفسنجانی و ظهور پرشور نهضت دوم خرداد، این موازنه معکوس شد و </a:t>
            </a:r>
            <a:r>
              <a:rPr lang="fa-IR" b="1" dirty="0" smtClean="0">
                <a:solidFill>
                  <a:srgbClr val="C00000"/>
                </a:solidFill>
              </a:rPr>
              <a:t>شاهد تحول جامعه شناختی در ایران</a:t>
            </a:r>
            <a:r>
              <a:rPr lang="fa-IR" b="1" dirty="0" smtClean="0"/>
              <a:t> </a:t>
            </a:r>
            <a:r>
              <a:rPr lang="fa-IR" dirty="0" smtClean="0"/>
              <a:t>بودیم.</a:t>
            </a:r>
          </a:p>
          <a:p>
            <a:r>
              <a:rPr lang="fa-IR" dirty="0" smtClean="0"/>
              <a:t>البته </a:t>
            </a:r>
            <a:r>
              <a:rPr lang="fa-IR" b="1" dirty="0" smtClean="0"/>
              <a:t>مسامحه خاتمی</a:t>
            </a:r>
            <a:r>
              <a:rPr lang="fa-IR" dirty="0" smtClean="0"/>
              <a:t>، مانع از آن شد که نیروهای سنتی در عرصه سیاسی کشور تضعیف شوند. به همین دلیل، نیروهای سنتی توانستند بار دیگر به طور موقت، قدرت خود را به عرصه سیاسی کشور تحکیم کنند و نمایندگان نیروی در حال ظهور مدرن را به گوشه عزلت یا زندان بفرستند.</a:t>
            </a:r>
          </a:p>
          <a:p>
            <a:r>
              <a:rPr lang="fa-IR" b="1" dirty="0" smtClean="0">
                <a:solidFill>
                  <a:srgbClr val="C00000"/>
                </a:solidFill>
              </a:rPr>
              <a:t>اما</a:t>
            </a:r>
            <a:r>
              <a:rPr lang="fa-IR" dirty="0" smtClean="0"/>
              <a:t> جان سختی اخیر نیروی مدرن در مقابل این فشارها، نشانگر تغییر گسترده مبانی اجتماعی کشور به نفع نیروی مدرن است </a:t>
            </a:r>
            <a:r>
              <a:rPr lang="fa-IR" dirty="0" smtClean="0">
                <a:solidFill>
                  <a:srgbClr val="C00000"/>
                </a:solidFill>
              </a:rPr>
              <a:t>==&gt; </a:t>
            </a:r>
            <a:r>
              <a:rPr lang="fa-IR" dirty="0" smtClean="0"/>
              <a:t>باید انتظار داشت تا این بار به </a:t>
            </a:r>
            <a:r>
              <a:rPr lang="fa-IR" b="1" dirty="0" smtClean="0"/>
              <a:t>طرز قاطعی </a:t>
            </a:r>
            <a:r>
              <a:rPr lang="fa-IR" dirty="0" smtClean="0"/>
              <a:t>جریان تحولات به نفع دولت مدرن تغییر کند.</a:t>
            </a:r>
          </a:p>
          <a:p>
            <a:r>
              <a:rPr lang="fa-IR" dirty="0" smtClean="0"/>
              <a:t>تأکید رهبر در نام گذاری سال 1382 به نام سال خدمت رسانی به ملت و گسترش رضایت مردم و افزایش چشمگیر نامه های اعتراض آمیز سرگشاده نیروهای مدرن، بر وجود این تحول صحه می گذارد.</a:t>
            </a:r>
          </a:p>
        </p:txBody>
      </p:sp>
    </p:spTree>
  </p:cSld>
  <p:clrMapOvr>
    <a:masterClrMapping/>
  </p:clrMapOvr>
  <p:transition spd="med">
    <p:diamon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smtClean="0"/>
              <a:t>دیدگاه های نظریه پردازان </a:t>
            </a:r>
            <a:br>
              <a:rPr lang="fa-IR" sz="4000" dirty="0" smtClean="0"/>
            </a:br>
            <a:r>
              <a:rPr lang="fa-IR" sz="4000" dirty="0" smtClean="0"/>
              <a:t>درباره مبانی اجتماعی دولت</a:t>
            </a:r>
            <a:endParaRPr lang="fa-IR" sz="4000" dirty="0"/>
          </a:p>
        </p:txBody>
      </p:sp>
      <p:sp>
        <p:nvSpPr>
          <p:cNvPr id="3" name="Content Placeholder 2"/>
          <p:cNvSpPr>
            <a:spLocks noGrp="1"/>
          </p:cNvSpPr>
          <p:nvPr>
            <p:ph idx="1"/>
          </p:nvPr>
        </p:nvSpPr>
        <p:spPr>
          <a:xfrm>
            <a:off x="1435608" y="1571612"/>
            <a:ext cx="7498080" cy="4676788"/>
          </a:xfrm>
        </p:spPr>
        <p:txBody>
          <a:bodyPr>
            <a:normAutofit fontScale="77500" lnSpcReduction="20000"/>
          </a:bodyPr>
          <a:lstStyle/>
          <a:p>
            <a:r>
              <a:rPr lang="fa-IR" sz="3600" b="1" dirty="0" smtClean="0">
                <a:solidFill>
                  <a:srgbClr val="C00000"/>
                </a:solidFill>
              </a:rPr>
              <a:t>علی میرسپاسی: </a:t>
            </a:r>
            <a:endParaRPr lang="fa-IR" dirty="0" smtClean="0">
              <a:solidFill>
                <a:srgbClr val="C00000"/>
              </a:solidFill>
            </a:endParaRPr>
          </a:p>
          <a:p>
            <a:r>
              <a:rPr lang="fa-IR" dirty="0" smtClean="0"/>
              <a:t>علت عدم موفقیت نهضت دوم خرداد، ناشی از سطحی بودن ایده جنش اصلاحات و عدم گسترش جامعه مدنی است.</a:t>
            </a:r>
          </a:p>
          <a:p>
            <a:r>
              <a:rPr lang="fa-IR" dirty="0" smtClean="0"/>
              <a:t>مبانی ذهنی روشنفکری، گرچه برای نهاد ملت-دولت آرمانی، علتی لازم است؛ اما کافی نیست.</a:t>
            </a:r>
          </a:p>
          <a:p>
            <a:r>
              <a:rPr lang="fa-IR" dirty="0" smtClean="0"/>
              <a:t>زمانی نهضت مدرن موفق می شود که این مبانی اجتماعی مدرن در قالب نهادهای مدنی مناسب ساماندهی شود.</a:t>
            </a:r>
          </a:p>
          <a:p>
            <a:r>
              <a:rPr lang="fa-IR" dirty="0" smtClean="0"/>
              <a:t>دو جناح حاکم در ایران دارای اشتراکات بسیار در مبانی اجتماعی سنتی هستند؛ به همین دلیل، رسوبات ذهنی سنتی در نیروهای ظاهراً مدرن شده، موجب بازتولید و تقویت نیروهای سنتی در ساختار سیاسی کشور می شود.</a:t>
            </a:r>
          </a:p>
          <a:p>
            <a:r>
              <a:rPr lang="fa-IR" dirty="0" smtClean="0"/>
              <a:t>هر دو جناح در جهت محدود کردن حوزه عمومی جامعه نقش داشته و دارند</a:t>
            </a:r>
          </a:p>
        </p:txBody>
      </p:sp>
    </p:spTree>
  </p:cSld>
  <p:clrMapOvr>
    <a:masterClrMapping/>
  </p:clrMapOvr>
  <p:transition spd="med">
    <p:diamon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normAutofit fontScale="92500" lnSpcReduction="20000"/>
          </a:bodyPr>
          <a:lstStyle/>
          <a:p>
            <a:r>
              <a:rPr lang="fa-IR" sz="3600" b="1" dirty="0" smtClean="0">
                <a:solidFill>
                  <a:srgbClr val="C00000"/>
                </a:solidFill>
              </a:rPr>
              <a:t>بشیریه:</a:t>
            </a:r>
          </a:p>
          <a:p>
            <a:r>
              <a:rPr lang="fa-IR" dirty="0" smtClean="0"/>
              <a:t>مبنای اجتماعی دولت جمهوری اسلامی ناشی از دو بخش قبل و بعد از انقلاب است.</a:t>
            </a:r>
          </a:p>
          <a:p>
            <a:r>
              <a:rPr lang="fa-IR" b="1" dirty="0" smtClean="0"/>
              <a:t>قبل از انقلاب: </a:t>
            </a:r>
            <a:r>
              <a:rPr lang="fa-IR" dirty="0" smtClean="0"/>
              <a:t>ائتلافی از سوی نیروهای ضد شبه مدرنیسم پهلوی ایجاد شد؛ </a:t>
            </a:r>
            <a:r>
              <a:rPr lang="fa-IR" b="1" dirty="0" smtClean="0">
                <a:solidFill>
                  <a:srgbClr val="C00000"/>
                </a:solidFill>
              </a:rPr>
              <a:t>اما</a:t>
            </a:r>
            <a:r>
              <a:rPr lang="fa-IR" dirty="0" smtClean="0"/>
              <a:t> نیروهای لیبرال بر آنها پیروز شدند.</a:t>
            </a:r>
          </a:p>
          <a:p>
            <a:r>
              <a:rPr lang="fa-IR" b="1" dirty="0" smtClean="0"/>
              <a:t>بعد از انقلاب: </a:t>
            </a:r>
            <a:r>
              <a:rPr lang="fa-IR" dirty="0" smtClean="0"/>
              <a:t>حلقه اول =&gt; قدرتمندترین حلقه تصمیم گیری و حلقه مرکزی که شامل </a:t>
            </a:r>
            <a:r>
              <a:rPr lang="fa-IR" b="1" dirty="0" smtClean="0"/>
              <a:t>روحانیان منتفذ </a:t>
            </a:r>
            <a:r>
              <a:rPr lang="fa-IR" dirty="0" smtClean="0"/>
              <a:t>می شود.</a:t>
            </a:r>
          </a:p>
          <a:p>
            <a:r>
              <a:rPr lang="fa-IR" b="1" dirty="0" smtClean="0"/>
              <a:t>حلقه دوم: </a:t>
            </a:r>
            <a:r>
              <a:rPr lang="fa-IR" dirty="0" smtClean="0"/>
              <a:t>روحانیان و افراد غیر روحانی که پایه های قدرت را تشکیل می دهند که شامل دو گروه </a:t>
            </a:r>
            <a:r>
              <a:rPr lang="fa-IR" b="1" dirty="0" smtClean="0"/>
              <a:t>نخبه فن سالاران </a:t>
            </a:r>
            <a:r>
              <a:rPr lang="fa-IR" dirty="0" smtClean="0"/>
              <a:t>(ایرانی گرا هستند) و </a:t>
            </a:r>
            <a:r>
              <a:rPr lang="fa-IR" b="1" dirty="0" smtClean="0"/>
              <a:t>هیئت سالاران </a:t>
            </a:r>
            <a:r>
              <a:rPr lang="fa-IR" dirty="0" smtClean="0"/>
              <a:t>(ریشه در بازار و قشرهای سنتی دارد و اسلام را بر ایران ترجیح می دهند)، می شود.</a:t>
            </a:r>
          </a:p>
          <a:p>
            <a:r>
              <a:rPr lang="fa-IR" dirty="0" smtClean="0"/>
              <a:t>نقش سنت گرایان و هیئت سالاران حکومت در بیرون راندن رقبا قابل توجه است.</a:t>
            </a:r>
            <a:endParaRPr lang="fa-IR" dirty="0"/>
          </a:p>
        </p:txBody>
      </p:sp>
    </p:spTree>
  </p:cSld>
  <p:clrMapOvr>
    <a:masterClrMapping/>
  </p:clrMapOvr>
  <p:transition spd="med">
    <p:diamon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5962672"/>
          </a:xfrm>
        </p:spPr>
        <p:txBody>
          <a:bodyPr>
            <a:normAutofit lnSpcReduction="10000"/>
          </a:bodyPr>
          <a:lstStyle/>
          <a:p>
            <a:r>
              <a:rPr lang="fa-IR" sz="3600" b="1" dirty="0" smtClean="0">
                <a:solidFill>
                  <a:srgbClr val="C00000"/>
                </a:solidFill>
              </a:rPr>
              <a:t>رفیع پور:</a:t>
            </a:r>
          </a:p>
          <a:p>
            <a:r>
              <a:rPr lang="fa-IR" dirty="0" smtClean="0"/>
              <a:t>بین مبانی اجتماعی رژیم پهلوی و جمهوری اسلامی ایران مقایسه می کند و در این مقایسه، بر نقش گروه سنتی-مذهبی (شامل روحانیان و بازار) و گروه کوچک روشنفکران مذهبی تأکید می کند.</a:t>
            </a:r>
          </a:p>
          <a:p>
            <a:r>
              <a:rPr lang="fa-IR" sz="3600" b="1" dirty="0" smtClean="0">
                <a:solidFill>
                  <a:srgbClr val="C00000"/>
                </a:solidFill>
              </a:rPr>
              <a:t>جان فوران:</a:t>
            </a:r>
          </a:p>
          <a:p>
            <a:r>
              <a:rPr lang="fa-IR" dirty="0" smtClean="0"/>
              <a:t>وی نقش شریعتی در ایجاد ائتلاف بین بخش رادیکال نو و گروه های سنتی در ایجاد تداوم انقلاب و پا گرفتن دولت مدرن مؤثر می داند.</a:t>
            </a:r>
          </a:p>
          <a:p>
            <a:r>
              <a:rPr lang="fa-IR" dirty="0" smtClean="0"/>
              <a:t>شریعتی بین امام و روحانیت، و دانشجویان و روشنفکران پل زد و از طریق آنان با کارگران، محرومان و مهاجران ارتباط برقرار کرد.</a:t>
            </a:r>
            <a:endParaRPr lang="fa-IR" dirty="0"/>
          </a:p>
        </p:txBody>
      </p:sp>
    </p:spTree>
  </p:cSld>
  <p:clrMapOvr>
    <a:masterClrMapping/>
  </p:clrMapOvr>
  <p:transition spd="med">
    <p:diamon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00042"/>
            <a:ext cx="7498080" cy="5748358"/>
          </a:xfrm>
        </p:spPr>
        <p:txBody>
          <a:bodyPr/>
          <a:lstStyle/>
          <a:p>
            <a:r>
              <a:rPr lang="fa-IR" sz="3600" b="1" dirty="0" smtClean="0">
                <a:solidFill>
                  <a:srgbClr val="C00000"/>
                </a:solidFill>
              </a:rPr>
              <a:t>کاتوزیان:</a:t>
            </a:r>
          </a:p>
          <a:p>
            <a:r>
              <a:rPr lang="fa-IR" dirty="0" smtClean="0"/>
              <a:t>کمک طبقات تجاری و مالی که کمتر از طبقات اجتماعی دیگر از درآمدهای نفتی بهره می بردند و اعتراض کارکنان نفت سبب انقلاب شد.</a:t>
            </a:r>
          </a:p>
          <a:p>
            <a:r>
              <a:rPr lang="fa-IR" sz="3600" b="1" dirty="0" smtClean="0">
                <a:solidFill>
                  <a:srgbClr val="C00000"/>
                </a:solidFill>
              </a:rPr>
              <a:t>نظر اکثر صاحب نظران مطالعات ایران:</a:t>
            </a:r>
          </a:p>
          <a:p>
            <a:r>
              <a:rPr lang="fa-IR" dirty="0" smtClean="0"/>
              <a:t>نیروهای سنتی در جهت مقابله با ملزومات دنیای مدرن به حذف گسترده نیروهای اجتماعی مدرن اقدام کردند.</a:t>
            </a:r>
          </a:p>
          <a:p>
            <a:r>
              <a:rPr lang="fa-IR" dirty="0" smtClean="0"/>
              <a:t>اما این اقدامات نیروهای سنتی که به </a:t>
            </a:r>
            <a:r>
              <a:rPr lang="fa-IR" dirty="0" smtClean="0"/>
              <a:t>احیای </a:t>
            </a:r>
            <a:r>
              <a:rPr lang="fa-IR" dirty="0" smtClean="0"/>
              <a:t>کوتاه مدت خلافت انجامید، در بلند مدت مفید واقع نشده است.</a:t>
            </a:r>
            <a:endParaRPr lang="fa-IR" dirty="0"/>
          </a:p>
        </p:txBody>
      </p:sp>
    </p:spTree>
  </p:cSld>
  <p:clrMapOvr>
    <a:masterClrMapping/>
  </p:clrMapOvr>
  <p:transition spd="med">
    <p:diamon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368412"/>
          </a:xfrm>
        </p:spPr>
        <p:txBody>
          <a:bodyPr>
            <a:noAutofit/>
          </a:bodyPr>
          <a:lstStyle/>
          <a:p>
            <a:r>
              <a:rPr lang="fa-IR" sz="4000" dirty="0" smtClean="0"/>
              <a:t>گفتار پنجم: چاره جویی نظری نیروهای مدرن و مقاومت عملی نیروهای سنتی</a:t>
            </a:r>
            <a:endParaRPr lang="fa-IR" sz="4000" dirty="0"/>
          </a:p>
        </p:txBody>
      </p:sp>
      <p:sp>
        <p:nvSpPr>
          <p:cNvPr id="3" name="Content Placeholder 2"/>
          <p:cNvSpPr>
            <a:spLocks noGrp="1"/>
          </p:cNvSpPr>
          <p:nvPr>
            <p:ph idx="1"/>
          </p:nvPr>
        </p:nvSpPr>
        <p:spPr>
          <a:xfrm>
            <a:off x="1435608" y="1714488"/>
            <a:ext cx="7498080" cy="4533912"/>
          </a:xfrm>
        </p:spPr>
        <p:txBody>
          <a:bodyPr>
            <a:normAutofit fontScale="92500" lnSpcReduction="10000"/>
          </a:bodyPr>
          <a:lstStyle/>
          <a:p>
            <a:r>
              <a:rPr lang="fa-IR" dirty="0" smtClean="0"/>
              <a:t>انتظار می رفت تلاش سیاسی و فکری مداوم یک قرن ملت، ایران را به نگرش فلسفی و راهکار اجرایی مناسب برای تجمیع وفاداری ها در قالب ملت-دولت مدرن رسانده باشد.</a:t>
            </a:r>
          </a:p>
          <a:p>
            <a:r>
              <a:rPr lang="fa-IR" dirty="0" smtClean="0"/>
              <a:t>همچنین امید می رفت نگارش حجم فراوان کتاب، مقالات و نشریات و فرا رفتن بحث از سطح مبارزات عملی به سطح فکری، به شکل گیری چارچوب فکری مناسب برای ایجاد رابطه تکمیلی بین انواع وفاداری ها، به ویژه در خصوص رابطه اجماعی بین حاکمیت الهی و انسانی، دین و سیاست، دو نهاد دولت و ملت و نمایندگان آن در قالب حکومت و روحانیت منجر شده باشد.</a:t>
            </a:r>
            <a:endParaRPr lang="fa-IR" dirty="0"/>
          </a:p>
        </p:txBody>
      </p:sp>
    </p:spTree>
  </p:cSld>
  <p:clrMapOvr>
    <a:masterClrMapping/>
  </p:clrMapOvr>
  <p:transition spd="med">
    <p:diamon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normAutofit fontScale="92500" lnSpcReduction="10000"/>
          </a:bodyPr>
          <a:lstStyle/>
          <a:p>
            <a:r>
              <a:rPr lang="fa-IR" dirty="0" smtClean="0"/>
              <a:t>در نتیجه شکل گیری مبانی فلسفی، زمینه فکری لازم برای تبدیل شکاف بین نظم اولیه با نظم مدنی و تفوق ستیزجویانه نیروهای سنتی با مدرن به امر همکاری فرهنگی نیروهای محافظه کار با نیروهای مدرن فراهم آمد.</a:t>
            </a:r>
          </a:p>
          <a:p>
            <a:r>
              <a:rPr lang="fa-IR" dirty="0" smtClean="0"/>
              <a:t>به این ترتیب، این امر، تنوع اجتماعی بازی را در قالب کثرت گرایی سیاسی سامان دارد؛ </a:t>
            </a:r>
            <a:r>
              <a:rPr lang="fa-IR" b="1" dirty="0" smtClean="0">
                <a:solidFill>
                  <a:srgbClr val="C00000"/>
                </a:solidFill>
              </a:rPr>
              <a:t>اما</a:t>
            </a:r>
            <a:r>
              <a:rPr lang="fa-IR" dirty="0" smtClean="0"/>
              <a:t> جوّ آتش زیر خاکستر هنوز فضای سیاسی کشور را ترک نکرده است.</a:t>
            </a:r>
          </a:p>
          <a:p>
            <a:r>
              <a:rPr lang="fa-IR" b="1" dirty="0" smtClean="0">
                <a:solidFill>
                  <a:srgbClr val="C00000"/>
                </a:solidFill>
              </a:rPr>
              <a:t>طباطبایی</a:t>
            </a:r>
            <a:r>
              <a:rPr lang="fa-IR" dirty="0" smtClean="0"/>
              <a:t> مدعی است که پیدا کردن راه برون رفت از بن بست دوگانه جز از مجرای تجدد، یعنی اندیشه فلسفی دوران جدید امکان پذیر نیست؛ اما از منظر فلسفه سیاسی، رابطه حاکمیت انسانی با حاکمیت الهی و نیز پیوستگی ملی، بخش های مختلف جامعه  نتوانسته به سرانجامی معقول برای همه برسد.</a:t>
            </a:r>
            <a:endParaRPr lang="fa-IR" dirty="0"/>
          </a:p>
        </p:txBody>
      </p:sp>
    </p:spTree>
  </p:cSld>
  <p:clrMapOvr>
    <a:masterClrMapping/>
  </p:clrMapOvr>
  <p:transition spd="med">
    <p:diamon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6143668"/>
          </a:xfrm>
        </p:spPr>
        <p:txBody>
          <a:bodyPr>
            <a:normAutofit fontScale="85000" lnSpcReduction="20000"/>
          </a:bodyPr>
          <a:lstStyle/>
          <a:p>
            <a:r>
              <a:rPr lang="fa-IR" dirty="0" smtClean="0"/>
              <a:t>به نظر می رسید که برای اولین بار در طول تاریخ معاصر ایران، فضای ذهنی مساعدی برای تأسیس ملت دولت با گرایش فراگیر ملی فراهم شود؛ ولی متأسفانه چنین نشد.</a:t>
            </a:r>
          </a:p>
          <a:p>
            <a:r>
              <a:rPr lang="fa-IR" dirty="0" smtClean="0"/>
              <a:t>از همان اوایل انقلاب، به لحاظ فقدان ذهنیت نظری درباره ائتلاف، اختلاف های جناحی به برخوردهای درون ملی تبدیل شد. هم اکنون ملت ایران در تفرقه ای اساسی بین نیروهای سنتی و مدرن گرفتار آمده است.</a:t>
            </a:r>
          </a:p>
          <a:p>
            <a:r>
              <a:rPr lang="fa-IR" dirty="0" smtClean="0"/>
              <a:t>مطالعه تحولات نشان می دهد که هنوز جامعه سیاسی ایران نتوانسته به نوعی از اجماع فلسفی و وفاق تنوع گرایی سیاسی ملی برسد. </a:t>
            </a:r>
          </a:p>
          <a:p>
            <a:r>
              <a:rPr lang="fa-IR" dirty="0" smtClean="0"/>
              <a:t>حتی خاتمی که مدعی وفاق ملی و گفتگوی تمدن ها و ائتلاف برای صلح و جامعه است نتوانست این دکترین  را در کشور و سطح ملی اجرا کند و حتی خود کلماتی را در سخنرانی خود به کار برد که نقض دکترین خود بود و همانند قرائت سنتی از نظام سیاسی، نظام ملی را به حد نظام حکومتی در بخشی از امت اسلام تقلیل داد.</a:t>
            </a:r>
            <a:endParaRPr lang="fa-IR" dirty="0"/>
          </a:p>
        </p:txBody>
      </p:sp>
    </p:spTree>
  </p:cSld>
  <p:clrMapOvr>
    <a:masterClrMapping/>
  </p:clrMapOvr>
  <p:transition spd="med">
    <p:diamon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نتیجه گیری</a:t>
            </a:r>
            <a:endParaRPr lang="fa-IR" dirty="0"/>
          </a:p>
        </p:txBody>
      </p:sp>
      <p:sp>
        <p:nvSpPr>
          <p:cNvPr id="3" name="Content Placeholder 2"/>
          <p:cNvSpPr>
            <a:spLocks noGrp="1"/>
          </p:cNvSpPr>
          <p:nvPr>
            <p:ph idx="1"/>
          </p:nvPr>
        </p:nvSpPr>
        <p:spPr>
          <a:xfrm>
            <a:off x="1435608" y="1447800"/>
            <a:ext cx="7498080" cy="5053034"/>
          </a:xfrm>
        </p:spPr>
        <p:txBody>
          <a:bodyPr>
            <a:normAutofit fontScale="92500" lnSpcReduction="20000"/>
          </a:bodyPr>
          <a:lstStyle/>
          <a:p>
            <a:r>
              <a:rPr lang="fa-IR" dirty="0" smtClean="0"/>
              <a:t>از نظر نویسنده، شکل گیری زمینه های نظری حکومت اسلامی از چهار مرحله تکامل فقه شیعه و برآیند عینی آن در دولت جمهوری اسلامی ایران، تجدد ساخت یا الگوی تاریخی ماهیت استعلایی قدرت در دولت های اولیه اسلامی است.</a:t>
            </a:r>
          </a:p>
          <a:p>
            <a:r>
              <a:rPr lang="fa-IR" dirty="0" smtClean="0"/>
              <a:t>مهم ترین نتیجه جامعه شناختی حاصل از این رویکرد تاریخی این است که مذهب را در عرصه سیاست مدرن ایران باید به مثابه نیروی تاریخی دانست که همواره در گذر تاریخ سیاسی در پی انجام کارویژه فوریتی دولت سازی (امت سازی) بوده است.</a:t>
            </a:r>
          </a:p>
          <a:p>
            <a:r>
              <a:rPr lang="fa-IR" dirty="0" smtClean="0"/>
              <a:t>در واقع، مذهب در نظم جدید سیاسی ایران به عنوان هسته اصلی نظام اجتماعی و سیاسی به دنبال احیای نظم سیاسی مطلوب و آرمانی خود، یعنی نظم استعلایی قدرت است.</a:t>
            </a:r>
            <a:endParaRPr lang="fa-IR" dirty="0"/>
          </a:p>
        </p:txBody>
      </p:sp>
    </p:spTree>
  </p:cSld>
  <p:clrMapOvr>
    <a:masterClrMapping/>
  </p:clrMapOvr>
  <p:transition spd="med">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fa-IR" dirty="0" smtClean="0"/>
          </a:p>
          <a:p>
            <a:pPr>
              <a:buNone/>
            </a:pPr>
            <a:endParaRPr lang="fa-IR" dirty="0" smtClean="0"/>
          </a:p>
          <a:p>
            <a:pPr algn="ctr">
              <a:buNone/>
            </a:pPr>
            <a:r>
              <a:rPr lang="fa-IR" sz="4800" b="1" dirty="0" smtClean="0">
                <a:solidFill>
                  <a:schemeClr val="tx2"/>
                </a:solidFill>
                <a:cs typeface="B Titr" pitchFamily="2" charset="-78"/>
              </a:rPr>
              <a:t>قسمت اول: دولت جدید در غرب</a:t>
            </a:r>
            <a:endParaRPr lang="fa-IR" sz="4800" b="1" dirty="0">
              <a:solidFill>
                <a:schemeClr val="tx2"/>
              </a:solidFill>
              <a:cs typeface="B Titr" pitchFamily="2" charset="-78"/>
            </a:endParaRPr>
          </a:p>
        </p:txBody>
      </p:sp>
    </p:spTree>
  </p:cSld>
  <p:clrMapOvr>
    <a:masterClrMapping/>
  </p:clrMapOvr>
  <p:transition spd="med">
    <p:diamon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6215106"/>
          </a:xfrm>
        </p:spPr>
        <p:txBody>
          <a:bodyPr>
            <a:normAutofit fontScale="92500" lnSpcReduction="20000"/>
          </a:bodyPr>
          <a:lstStyle/>
          <a:p>
            <a:r>
              <a:rPr lang="fa-IR" dirty="0" smtClean="0"/>
              <a:t>دولت جمهوری اسلامی ایران، ساخت یا الگوی دولت آرمانی اسلام در عصر پیامبر اکرم(ص) را تجدید کرده است. از این لحاظ، می توان آن را </a:t>
            </a:r>
            <a:r>
              <a:rPr lang="fa-IR" dirty="0" smtClean="0">
                <a:solidFill>
                  <a:srgbClr val="C00000"/>
                </a:solidFill>
              </a:rPr>
              <a:t>«دولت قرآنی»</a:t>
            </a:r>
            <a:r>
              <a:rPr lang="fa-IR" dirty="0" smtClean="0"/>
              <a:t> نامید.</a:t>
            </a:r>
          </a:p>
          <a:p>
            <a:r>
              <a:rPr lang="fa-IR" dirty="0" smtClean="0"/>
              <a:t>می توان گفت دولت جمهوری اسلامی ایران در قالب یک الگوی متمایز در هر سه عرصه ساخت قدرت، اعمال قدرت و منابع مشروعیتی، منعکس کننده شکل ترکیبی (سنتی و مدرن) از دولت مدرن است.</a:t>
            </a:r>
          </a:p>
          <a:p>
            <a:r>
              <a:rPr lang="fa-IR" dirty="0" smtClean="0"/>
              <a:t>البته به نظر می رسد که بین عنصر حکومت در دولت ایران از لحاظ وجود نهادهای مدرن با نوع ایده آل در الگوی نظم دولت مدرن، سازگاری بیشتری وجود دارد. اما عناصر و نهادهای حکومت در دولت ایران همچنان دارای پایگاه مشروعیت سنتی است.</a:t>
            </a:r>
          </a:p>
          <a:p>
            <a:r>
              <a:rPr lang="fa-IR" dirty="0" smtClean="0"/>
              <a:t>حاکمیت در دولت ایران، همچنان منشأ استعلایی دارد و حکومت نیز با ابزارهای اعمال قدرت سنتی این حاکمیت را منعکس می کند. بنابراین، حکومت در ایران، ماهیتاً ویژگی دولت مدرن را که اساساً پدیده ای غربی است، بر نمی تابد.</a:t>
            </a:r>
            <a:endParaRPr lang="fa-IR" dirty="0"/>
          </a:p>
        </p:txBody>
      </p:sp>
    </p:spTree>
  </p:cSld>
  <p:clrMapOvr>
    <a:masterClrMapping/>
  </p:clrMapOvr>
  <p:transition spd="med">
    <p:diamon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fa-IR" dirty="0" smtClean="0"/>
          </a:p>
          <a:p>
            <a:pPr>
              <a:buNone/>
            </a:pPr>
            <a:endParaRPr lang="fa-IR" dirty="0" smtClean="0"/>
          </a:p>
          <a:p>
            <a:pPr algn="ctr">
              <a:buNone/>
            </a:pPr>
            <a:r>
              <a:rPr lang="fa-IR" sz="4800" b="1" dirty="0" smtClean="0">
                <a:solidFill>
                  <a:schemeClr val="accent2">
                    <a:lumMod val="75000"/>
                  </a:schemeClr>
                </a:solidFill>
                <a:effectLst>
                  <a:outerShdw blurRad="38100" dist="38100" dir="2700000" algn="tl">
                    <a:srgbClr val="000000">
                      <a:alpha val="43137"/>
                    </a:srgbClr>
                  </a:outerShdw>
                </a:effectLst>
                <a:cs typeface="B Titr" pitchFamily="2" charset="-78"/>
              </a:rPr>
              <a:t>و من الله التوفیق</a:t>
            </a:r>
            <a:endParaRPr lang="fa-IR" sz="4800" b="1" dirty="0">
              <a:solidFill>
                <a:schemeClr val="accent2">
                  <a:lumMod val="75000"/>
                </a:schemeClr>
              </a:solidFill>
              <a:effectLst>
                <a:outerShdw blurRad="38100" dist="38100" dir="2700000" algn="tl">
                  <a:srgbClr val="000000">
                    <a:alpha val="43137"/>
                  </a:srgbClr>
                </a:outerShdw>
              </a:effectLst>
              <a:cs typeface="B Titr" pitchFamily="2" charset="-78"/>
            </a:endParaRPr>
          </a:p>
        </p:txBody>
      </p:sp>
    </p:spTree>
  </p:cSld>
  <p:clrMapOvr>
    <a:masterClrMapping/>
  </p:clrMapOvr>
  <p:transition spd="med">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225536"/>
          </a:xfrm>
        </p:spPr>
        <p:txBody>
          <a:bodyPr>
            <a:noAutofit/>
          </a:bodyPr>
          <a:lstStyle/>
          <a:p>
            <a:r>
              <a:rPr lang="fa-IR" sz="4400" dirty="0" smtClean="0"/>
              <a:t>1. ریشه های دولت جدید </a:t>
            </a:r>
            <a:br>
              <a:rPr lang="fa-IR" sz="4400" dirty="0" smtClean="0"/>
            </a:br>
            <a:r>
              <a:rPr lang="fa-IR" sz="4400" dirty="0" smtClean="0"/>
              <a:t>در فرهنگ و سنت غرب</a:t>
            </a:r>
            <a:endParaRPr lang="fa-IR" sz="4400" dirty="0"/>
          </a:p>
        </p:txBody>
      </p:sp>
      <p:sp>
        <p:nvSpPr>
          <p:cNvPr id="3" name="Content Placeholder 2"/>
          <p:cNvSpPr>
            <a:spLocks noGrp="1"/>
          </p:cNvSpPr>
          <p:nvPr>
            <p:ph idx="1"/>
          </p:nvPr>
        </p:nvSpPr>
        <p:spPr>
          <a:xfrm>
            <a:off x="1435608" y="1643050"/>
            <a:ext cx="7498080" cy="4605350"/>
          </a:xfrm>
        </p:spPr>
        <p:txBody>
          <a:bodyPr>
            <a:normAutofit lnSpcReduction="10000"/>
          </a:bodyPr>
          <a:lstStyle/>
          <a:p>
            <a:r>
              <a:rPr lang="fa-IR" dirty="0" smtClean="0"/>
              <a:t>بر حسب اولویت تاریخی، ریشه های فرهنگی-تاریخی دولت عبارت است از:</a:t>
            </a:r>
          </a:p>
          <a:p>
            <a:r>
              <a:rPr lang="fa-IR" b="1" dirty="0" smtClean="0"/>
              <a:t>1. سنت حقوقی رم باستان و تفکیک حقوق خصوصی (فردی) از حقوق عمومی (دولتی): </a:t>
            </a:r>
            <a:r>
              <a:rPr lang="fa-IR" dirty="0" smtClean="0"/>
              <a:t>که سبب استقلال حوزه سیاست از سایر حوزه ها، به ویژه مذهب شد.</a:t>
            </a:r>
          </a:p>
          <a:p>
            <a:r>
              <a:rPr lang="fa-IR" b="1" dirty="0" smtClean="0"/>
              <a:t>2. ثنویت مذهبی: </a:t>
            </a:r>
            <a:r>
              <a:rPr lang="fa-IR" dirty="0" smtClean="0"/>
              <a:t>دکترین آگوستین (تفکیک شهر خدا از شهر زمینی) و دکترین پاپ ژلاس مقدس (تفکیک و تعیین قلمرو دین و دنیای دو قدرت کلیسا و دولت)، سبب جدایی دین از سیاست شد.</a:t>
            </a:r>
          </a:p>
        </p:txBody>
      </p:sp>
    </p:spTree>
  </p:cSld>
  <p:clrMapOvr>
    <a:masterClrMapping/>
  </p:clrMapOvr>
  <p:transition spd="med">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14290"/>
            <a:ext cx="7498080" cy="6429420"/>
          </a:xfrm>
        </p:spPr>
        <p:txBody>
          <a:bodyPr>
            <a:normAutofit fontScale="77500" lnSpcReduction="20000"/>
          </a:bodyPr>
          <a:lstStyle/>
          <a:p>
            <a:r>
              <a:rPr lang="fa-IR" b="1" dirty="0" smtClean="0">
                <a:solidFill>
                  <a:schemeClr val="tx2"/>
                </a:solidFill>
              </a:rPr>
              <a:t>علت ثنویت مسیحی: </a:t>
            </a:r>
          </a:p>
          <a:p>
            <a:r>
              <a:rPr lang="fa-IR" b="1" dirty="0" smtClean="0"/>
              <a:t>الف. </a:t>
            </a:r>
            <a:r>
              <a:rPr lang="fa-IR" dirty="0" smtClean="0"/>
              <a:t>قدرتمندی کلیسا همزمان با اقتدار امپراطوری ها بود و هیچ یک از این نهادها قادر به حذف دیگری نبود و تنها راه چاره برای هر دو نهاد، پذیرش یکدیگر و تفکیک و تعیین قلمروها بود.</a:t>
            </a:r>
          </a:p>
          <a:p>
            <a:r>
              <a:rPr lang="fa-IR" b="1" dirty="0" smtClean="0"/>
              <a:t>ب. </a:t>
            </a:r>
            <a:r>
              <a:rPr lang="fa-IR" dirty="0" smtClean="0"/>
              <a:t>وجود دو دسته از نخبگان سیاسی و مذهبی که هر یک پاسدار حوزه خاص خود بودند </a:t>
            </a:r>
            <a:r>
              <a:rPr lang="fa-IR" dirty="0" smtClean="0">
                <a:solidFill>
                  <a:schemeClr val="tx2"/>
                </a:solidFill>
              </a:rPr>
              <a:t>=&gt;</a:t>
            </a:r>
            <a:r>
              <a:rPr lang="fa-IR" dirty="0" smtClean="0"/>
              <a:t> این دعوا و رقابت بین این دو دسته، سبب صدور آرایی از سوی آبای کلیسا شد و در این راستا، استقلال حوزه سیاست و قلمرو حاکمیت دولت برای همیشه تأیید شد.</a:t>
            </a:r>
          </a:p>
          <a:p>
            <a:r>
              <a:rPr lang="fa-IR" b="1" dirty="0" smtClean="0"/>
              <a:t>نتیجه آنکه: </a:t>
            </a:r>
            <a:r>
              <a:rPr lang="fa-IR" dirty="0" smtClean="0"/>
              <a:t>مجموعه این دعواها و استدلال ها و آراء، بنیان های نظری دولت جدید را چنان پی ریختند که بدون آن، شکل گیری دولت جدید، امکان پذیر نبود.</a:t>
            </a:r>
          </a:p>
          <a:p>
            <a:r>
              <a:rPr lang="fa-IR" b="1" dirty="0" smtClean="0"/>
              <a:t>در جوامع نوپا و جهان سومی</a:t>
            </a:r>
            <a:r>
              <a:rPr lang="fa-IR" dirty="0" smtClean="0"/>
              <a:t>، نیز توسعه سیاسی منوط به حل همین گونه نزاع های خفته و مبهمی است که تا حل نشود، مرجع مشروعیت سیاسی و قلمرو نهادهای سیاسی بلا تکلیف خواهند بود.</a:t>
            </a:r>
          </a:p>
          <a:p>
            <a:r>
              <a:rPr lang="fa-IR" b="1" dirty="0" smtClean="0"/>
              <a:t>در جمهوری اسلامی ایران،</a:t>
            </a:r>
            <a:r>
              <a:rPr lang="fa-IR" dirty="0" smtClean="0"/>
              <a:t> نیز به دلیل فقدان و قطع تضارب آراء و ترس حکومت از ادامه بحث های عمیق فلسفی-سیاسی، مسئله مرجع مشروعیت سیاسی حل نشده و رفع آن به آینده ای نامعلوم موکول شده است.</a:t>
            </a:r>
          </a:p>
        </p:txBody>
      </p:sp>
    </p:spTree>
  </p:cSld>
  <p:clrMapOvr>
    <a:masterClrMapping/>
  </p:clrMapOvr>
  <p:transition spd="med">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fontScale="85000" lnSpcReduction="20000"/>
          </a:bodyPr>
          <a:lstStyle/>
          <a:p>
            <a:r>
              <a:rPr lang="fa-IR" b="1" dirty="0" smtClean="0"/>
              <a:t>3. فئودالیته اروپای باختری: </a:t>
            </a:r>
            <a:r>
              <a:rPr lang="fa-IR" dirty="0" smtClean="0"/>
              <a:t>به دلیل دو ویژگی صلابت ساختاری و میراث حقوق رم در تفکیک آشکار بین حقوق عمومی سلطنت و حقوق خصوصی مالکیت، تأثیر قاطع و عینی در ساخت دولت جدید داشت.</a:t>
            </a:r>
          </a:p>
          <a:p>
            <a:r>
              <a:rPr lang="fa-IR" b="1" dirty="0" smtClean="0"/>
              <a:t>4. جنبش اصلاح دینی: </a:t>
            </a:r>
            <a:r>
              <a:rPr lang="fa-IR" dirty="0" smtClean="0"/>
              <a:t>سبب نگرش جدید بر سیاست شد. لوتر اعلام کرد که شمشیر سیاست برای صلح و مجازات مجرمان ضروری است.</a:t>
            </a:r>
          </a:p>
          <a:p>
            <a:r>
              <a:rPr lang="fa-IR" b="1" dirty="0" smtClean="0"/>
              <a:t>سؤال: چرا و به چه دلیل این پدیده اروپایی به سرعت عالم گیر شد؟</a:t>
            </a:r>
          </a:p>
          <a:p>
            <a:r>
              <a:rPr lang="fa-IR" dirty="0" smtClean="0"/>
              <a:t>1. پیشرفت های فنی، علمی و اجتماعی اروپا: رنسانس عامل مؤثر پرتوانی بود که اروپا را به کانون تحولات علمی و اجتماعی تبدیل کرد؛ زیرا اروپا را از منجلاب منحط متافیزیک ضد خرد (عقل) رها کرد </a:t>
            </a:r>
            <a:r>
              <a:rPr lang="fa-IR" dirty="0" smtClean="0">
                <a:solidFill>
                  <a:schemeClr val="tx2"/>
                </a:solidFill>
              </a:rPr>
              <a:t>=&gt;</a:t>
            </a:r>
            <a:r>
              <a:rPr lang="fa-IR" dirty="0" smtClean="0"/>
              <a:t> این پویایی، چنان قدرتی به انسان غربی داد که خود را توانمندتر از هر مانعی دید.</a:t>
            </a:r>
          </a:p>
          <a:p>
            <a:r>
              <a:rPr lang="fa-IR" dirty="0" smtClean="0"/>
              <a:t>2. سرمایه داری جدید: که از مراحل مختلفی عبور کرد تا به عصر جهانی شدن رسیده است.</a:t>
            </a:r>
            <a:endParaRPr lang="fa-IR" dirty="0"/>
          </a:p>
        </p:txBody>
      </p:sp>
    </p:spTree>
  </p:cSld>
  <p:clrMapOvr>
    <a:masterClrMapping/>
  </p:clrMapOvr>
  <p:transition spd="med">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154098"/>
          </a:xfrm>
        </p:spPr>
        <p:txBody>
          <a:bodyPr>
            <a:normAutofit fontScale="90000"/>
          </a:bodyPr>
          <a:lstStyle/>
          <a:p>
            <a:r>
              <a:rPr lang="fa-IR" dirty="0" smtClean="0"/>
              <a:t>2. فرآیند شکل گیری و رشد </a:t>
            </a:r>
            <a:br>
              <a:rPr lang="fa-IR" dirty="0" smtClean="0"/>
            </a:br>
            <a:r>
              <a:rPr lang="fa-IR" dirty="0" smtClean="0"/>
              <a:t>دولت جدید در غرب</a:t>
            </a:r>
            <a:endParaRPr lang="fa-IR" dirty="0"/>
          </a:p>
        </p:txBody>
      </p:sp>
      <p:sp>
        <p:nvSpPr>
          <p:cNvPr id="3" name="Content Placeholder 2"/>
          <p:cNvSpPr>
            <a:spLocks noGrp="1"/>
          </p:cNvSpPr>
          <p:nvPr>
            <p:ph idx="1"/>
          </p:nvPr>
        </p:nvSpPr>
        <p:spPr>
          <a:xfrm>
            <a:off x="1435608" y="1643050"/>
            <a:ext cx="7498080" cy="4605350"/>
          </a:xfrm>
        </p:spPr>
        <p:txBody>
          <a:bodyPr>
            <a:normAutofit fontScale="85000" lnSpcReduction="10000"/>
          </a:bodyPr>
          <a:lstStyle/>
          <a:p>
            <a:r>
              <a:rPr lang="fa-IR" b="1" dirty="0" smtClean="0"/>
              <a:t>مرحله اول: </a:t>
            </a:r>
            <a:r>
              <a:rPr lang="fa-IR" dirty="0" smtClean="0"/>
              <a:t>شکل گیری دولت های جدید =&gt; در قالب دولت های مطلقه و متمرکز بود.</a:t>
            </a:r>
          </a:p>
          <a:p>
            <a:r>
              <a:rPr lang="fa-IR" dirty="0" smtClean="0"/>
              <a:t>ویژگی های این دولت: یکپارچگی، تقسیم ناپذیری، نفوذ در عمق سرزمین و اجتماعات دور افتاده، در مقابل فئودالیته و پراکندگی قدرت بود.</a:t>
            </a:r>
          </a:p>
          <a:p>
            <a:r>
              <a:rPr lang="fa-IR" dirty="0" smtClean="0"/>
              <a:t>این دولت ها پس از روی کار آمدن به دو کارویژه اصلی پرداختند:  </a:t>
            </a:r>
          </a:p>
          <a:p>
            <a:r>
              <a:rPr lang="fa-IR" b="1" dirty="0" smtClean="0"/>
              <a:t>1. </a:t>
            </a:r>
            <a:r>
              <a:rPr lang="fa-IR" dirty="0" smtClean="0"/>
              <a:t>یکپارچه کردن پیرامون اجتماعی و فرهنگی در حوزه سرزمینی خود؛</a:t>
            </a:r>
          </a:p>
          <a:p>
            <a:r>
              <a:rPr lang="fa-IR" b="1" dirty="0" smtClean="0"/>
              <a:t>2. </a:t>
            </a:r>
            <a:r>
              <a:rPr lang="fa-IR" dirty="0" smtClean="0"/>
              <a:t>ساختن یک دستگاه دیوانی غیر شخصی و غیر وابسته که عملکرد خود را به طور فزاینده بر پایه منطق و مصلحت دولت به سوی عقلانیت، پیچیدگی و تخصص به پیش برد.</a:t>
            </a:r>
            <a:endParaRPr lang="fa-IR" dirty="0"/>
          </a:p>
        </p:txBody>
      </p:sp>
    </p:spTree>
  </p:cSld>
  <p:clrMapOvr>
    <a:masterClrMapping/>
  </p:clrMapOvr>
  <p:transition spd="med">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2313</TotalTime>
  <Words>6152</Words>
  <Application>Microsoft Office PowerPoint</Application>
  <PresentationFormat>On-screen Show (4:3)</PresentationFormat>
  <Paragraphs>227</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Solstice</vt:lpstr>
      <vt:lpstr>گزارش مقاله مطالعه تطبیقی تحول دولت مدرن در غرب و ایران دکتر احمد نقیب زاده</vt:lpstr>
      <vt:lpstr>مقدمه</vt:lpstr>
      <vt:lpstr>Slide 3</vt:lpstr>
      <vt:lpstr>Slide 4</vt:lpstr>
      <vt:lpstr>Slide 5</vt:lpstr>
      <vt:lpstr>1. ریشه های دولت جدید  در فرهنگ و سنت غرب</vt:lpstr>
      <vt:lpstr>Slide 7</vt:lpstr>
      <vt:lpstr>Slide 8</vt:lpstr>
      <vt:lpstr>2. فرآیند شکل گیری و رشد  دولت جدید در غرب</vt:lpstr>
      <vt:lpstr>Slide 10</vt:lpstr>
      <vt:lpstr>سؤال اصلی و فرضیه</vt:lpstr>
      <vt:lpstr>نتیجه این بحث</vt:lpstr>
      <vt:lpstr>Slide 13</vt:lpstr>
      <vt:lpstr>1. زمینه های ظهور  دولت جدید در ایران</vt:lpstr>
      <vt:lpstr>تفاوت نگرش ایران شهری  و نگرش اسلامی به سیاست</vt:lpstr>
      <vt:lpstr>نمایی از تحول دولت در عصر قاجار</vt:lpstr>
      <vt:lpstr>2. استقرار اقتدارگرایانه دولت مدرن</vt:lpstr>
      <vt:lpstr>Slide 18</vt:lpstr>
      <vt:lpstr>دولت رضاشاه، همان دولت مطلقه غربی</vt:lpstr>
      <vt:lpstr>Slide 20</vt:lpstr>
      <vt:lpstr>Slide 21</vt:lpstr>
      <vt:lpstr>Slide 22</vt:lpstr>
      <vt:lpstr>3. جمهوری اسلامی  و تکون دولت مدرن</vt:lpstr>
      <vt:lpstr>Slide 24</vt:lpstr>
      <vt:lpstr>نتیجه گیری</vt:lpstr>
      <vt:lpstr>گزارش مقاله</vt:lpstr>
      <vt:lpstr>مقدمه</vt:lpstr>
      <vt:lpstr>سؤال اصلی و فرضیه</vt:lpstr>
      <vt:lpstr>گفتار اول: جمهوری اسلامی ایران و جهت گیری کارکردی آن</vt:lpstr>
      <vt:lpstr>Slide 30</vt:lpstr>
      <vt:lpstr>گفتار دوم: پیش درآمد نظری</vt:lpstr>
      <vt:lpstr>الف. مبانی معرفتی دولت در ایران </vt:lpstr>
      <vt:lpstr>ب. نظام دانایی و گریز از  ملزومات دولت مدرن</vt:lpstr>
      <vt:lpstr>ج. جمهوریت و حاکمیت مردم  در جمهوری اسلامی</vt:lpstr>
      <vt:lpstr>Slide 35</vt:lpstr>
      <vt:lpstr>گفتار سوم: مبانی جامعه شناختی دولت در ایران</vt:lpstr>
      <vt:lpstr>نیاز تمدنی و فرهنگی ایرانیان</vt:lpstr>
      <vt:lpstr>Slide 38</vt:lpstr>
      <vt:lpstr>گفتار چهارم: مبانی اجتماعی دولت در جمهوری اسلامی ایران</vt:lpstr>
      <vt:lpstr>Slide 40</vt:lpstr>
      <vt:lpstr>Slide 41</vt:lpstr>
      <vt:lpstr>دیدگاه های نظریه پردازان  درباره مبانی اجتماعی دولت</vt:lpstr>
      <vt:lpstr>Slide 43</vt:lpstr>
      <vt:lpstr>Slide 44</vt:lpstr>
      <vt:lpstr>Slide 45</vt:lpstr>
      <vt:lpstr>گفتار پنجم: چاره جویی نظری نیروهای مدرن و مقاومت عملی نیروهای سنتی</vt:lpstr>
      <vt:lpstr>Slide 47</vt:lpstr>
      <vt:lpstr>Slide 48</vt:lpstr>
      <vt:lpstr>نتیجه گیری</vt:lpstr>
      <vt:lpstr>Slide 50</vt:lpstr>
      <vt:lpstr>Slide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گزارش مقاله مطالعه تطبیقی تحول دولت مدرن در غرب و ایران دکتر احمد نقیب زاده</dc:title>
  <dc:creator>win7</dc:creator>
  <cp:lastModifiedBy>win7</cp:lastModifiedBy>
  <cp:revision>63</cp:revision>
  <dcterms:created xsi:type="dcterms:W3CDTF">2016-04-29T07:25:14Z</dcterms:created>
  <dcterms:modified xsi:type="dcterms:W3CDTF">2016-05-02T13:02:22Z</dcterms:modified>
</cp:coreProperties>
</file>