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70"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1" d="100"/>
          <a:sy n="81" d="100"/>
        </p:scale>
        <p:origin x="2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61149665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243304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a:prstGeom prst="rect">
            <a:avLst/>
          </a:prstGeo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5125827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743749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74005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829738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379929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471883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14935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5" name="Footer Placeholder 4"/>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74434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97089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8" name="Footer Placeholder 7"/>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32068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4" name="Footer Placeholder 3"/>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411560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3" name="Footer Placeholder 2"/>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28333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787782"/>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82013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4/14/2016</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21706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546670" y="624110"/>
            <a:ext cx="9957941" cy="1280890"/>
          </a:xfrm>
          <a:prstGeom prst="rect">
            <a:avLst/>
          </a:prstGeom>
        </p:spPr>
        <p:txBody>
          <a:bodyPr vert="horz" lIns="91440" tIns="45720" rIns="91440" bIns="45720" rtlCol="0" anchor="t">
            <a:normAutofit/>
          </a:bodyPr>
          <a:lstStyle/>
          <a:p>
            <a:r>
              <a:rPr lang="fa-IR" dirty="0" smtClean="0"/>
              <a:t>عنوان 1</a:t>
            </a:r>
            <a:endParaRPr lang="en-US" dirty="0"/>
          </a:p>
        </p:txBody>
      </p:sp>
      <p:sp>
        <p:nvSpPr>
          <p:cNvPr id="3" name="Text Placeholder 2"/>
          <p:cNvSpPr>
            <a:spLocks noGrp="1"/>
          </p:cNvSpPr>
          <p:nvPr>
            <p:ph type="body" idx="1"/>
          </p:nvPr>
        </p:nvSpPr>
        <p:spPr>
          <a:xfrm>
            <a:off x="1546670" y="2133599"/>
            <a:ext cx="9957942" cy="4188921"/>
          </a:xfrm>
          <a:prstGeom prst="rect">
            <a:avLst/>
          </a:prstGeom>
        </p:spPr>
        <p:txBody>
          <a:bodyPr vert="horz" lIns="91440" tIns="45720" rIns="91440" bIns="45720" rtlCol="0">
            <a:normAutofit/>
          </a:bodyPr>
          <a:lstStyle/>
          <a:p>
            <a:pPr lvl="0"/>
            <a:r>
              <a:rPr lang="fa-IR" dirty="0" smtClean="0"/>
              <a:t> تیتر 1</a:t>
            </a:r>
          </a:p>
          <a:p>
            <a:pPr lvl="0"/>
            <a:r>
              <a:rPr lang="fa-IR" dirty="0" smtClean="0"/>
              <a:t> </a:t>
            </a:r>
            <a:endParaRPr lang="en-US" dirty="0"/>
          </a:p>
        </p:txBody>
      </p:sp>
    </p:spTree>
    <p:extLst>
      <p:ext uri="{BB962C8B-B14F-4D97-AF65-F5344CB8AC3E}">
        <p14:creationId xmlns:p14="http://schemas.microsoft.com/office/powerpoint/2010/main" val="293994708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txStyles>
    <p:titleStyle>
      <a:lvl1pPr algn="ctr" defTabSz="457200" rtl="1" eaLnBrk="1" latinLnBrk="0" hangingPunct="1">
        <a:spcBef>
          <a:spcPct val="0"/>
        </a:spcBef>
        <a:buNone/>
        <a:defRPr sz="6000" b="1" kern="1200" baseline="0">
          <a:solidFill>
            <a:srgbClr val="002060"/>
          </a:solidFill>
          <a:effectLst>
            <a:outerShdw blurRad="38100" dist="38100" dir="2700000" algn="tl">
              <a:srgbClr val="000000">
                <a:alpha val="43137"/>
              </a:srgbClr>
            </a:outerShdw>
          </a:effectLst>
          <a:latin typeface="+mj-lt"/>
          <a:ea typeface="+mj-ea"/>
          <a:cs typeface="B Titr" panose="00000700000000000000" pitchFamily="2" charset="-78"/>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just" defTabSz="457200" rtl="1" eaLnBrk="1" latinLnBrk="0" hangingPunct="1">
        <a:spcBef>
          <a:spcPts val="1000"/>
        </a:spcBef>
        <a:spcAft>
          <a:spcPts val="0"/>
        </a:spcAft>
        <a:buClr>
          <a:schemeClr val="accent1"/>
        </a:buClr>
        <a:buFont typeface="Wingdings 3" charset="2"/>
        <a:buChar char=""/>
        <a:defRPr sz="2500" kern="1200" baseline="0">
          <a:solidFill>
            <a:schemeClr val="tx1"/>
          </a:solidFill>
          <a:latin typeface="+mn-lt"/>
          <a:ea typeface="+mn-ea"/>
          <a:cs typeface="B Lotus" panose="00000400000000000000" pitchFamily="2" charset="-78"/>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dirty="0" smtClean="0"/>
              <a:t>فصل 9: دولت در آغاز قرن 21: جهانی شدن و نظریه های دولت حداقل</a:t>
            </a:r>
            <a:endParaRPr lang="fa-IR" dirty="0"/>
          </a:p>
        </p:txBody>
      </p:sp>
      <p:sp>
        <p:nvSpPr>
          <p:cNvPr id="3" name="Subtitle 2"/>
          <p:cNvSpPr>
            <a:spLocks noGrp="1"/>
          </p:cNvSpPr>
          <p:nvPr>
            <p:ph type="subTitle" idx="1"/>
          </p:nvPr>
        </p:nvSpPr>
        <p:spPr/>
        <p:txBody>
          <a:bodyPr>
            <a:normAutofit/>
          </a:bodyPr>
          <a:lstStyle/>
          <a:p>
            <a:r>
              <a:rPr lang="fa-IR" sz="2800" b="1" dirty="0" smtClean="0"/>
              <a:t>از کتاب دولت و دموکراسی</a:t>
            </a:r>
          </a:p>
          <a:p>
            <a:r>
              <a:rPr lang="fa-IR" sz="2800" b="1" dirty="0" smtClean="0"/>
              <a:t>اثر محمد توحید فام</a:t>
            </a:r>
            <a:endParaRPr lang="fa-IR" sz="2800" b="1" dirty="0"/>
          </a:p>
        </p:txBody>
      </p:sp>
    </p:spTree>
    <p:extLst>
      <p:ext uri="{BB962C8B-B14F-4D97-AF65-F5344CB8AC3E}">
        <p14:creationId xmlns:p14="http://schemas.microsoft.com/office/powerpoint/2010/main" val="7338851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61257"/>
            <a:ext cx="8911687" cy="1643743"/>
          </a:xfrm>
        </p:spPr>
        <p:txBody>
          <a:bodyPr>
            <a:normAutofit/>
          </a:bodyPr>
          <a:lstStyle/>
          <a:p>
            <a:r>
              <a:rPr lang="fa-IR" sz="5300" dirty="0" smtClean="0"/>
              <a:t>ج. رابرت نوزیک</a:t>
            </a:r>
            <a:r>
              <a:rPr lang="fa-IR" dirty="0" smtClean="0"/>
              <a:t/>
            </a:r>
            <a:br>
              <a:rPr lang="fa-IR" dirty="0" smtClean="0"/>
            </a:br>
            <a:r>
              <a:rPr lang="fa-IR" sz="4400" dirty="0" smtClean="0"/>
              <a:t>(فیلسوف برجسته نئولیبرالیسم)</a:t>
            </a:r>
            <a:endParaRPr lang="fa-IR" dirty="0"/>
          </a:p>
        </p:txBody>
      </p:sp>
      <p:sp>
        <p:nvSpPr>
          <p:cNvPr id="3" name="Content Placeholder 2"/>
          <p:cNvSpPr>
            <a:spLocks noGrp="1"/>
          </p:cNvSpPr>
          <p:nvPr>
            <p:ph idx="1"/>
          </p:nvPr>
        </p:nvSpPr>
        <p:spPr>
          <a:xfrm>
            <a:off x="2589212" y="2133599"/>
            <a:ext cx="8915400" cy="4350327"/>
          </a:xfrm>
        </p:spPr>
        <p:txBody>
          <a:bodyPr>
            <a:normAutofit/>
          </a:bodyPr>
          <a:lstStyle/>
          <a:p>
            <a:r>
              <a:rPr lang="fa-IR" dirty="0" smtClean="0"/>
              <a:t>نوزیک در مهم ترین کتابش به نام «</a:t>
            </a:r>
            <a:r>
              <a:rPr lang="fa-IR" b="1" dirty="0" smtClean="0"/>
              <a:t>آنارشی، دولت و یوتوپیا</a:t>
            </a:r>
            <a:r>
              <a:rPr lang="fa-IR" dirty="0" smtClean="0"/>
              <a:t>»، به حدی بر حقوق فردی تأکید می کند که دیگر جایی برای وجود دولت باقی نمی گذارد؛ زیرا وی صرف وجود دولت را موجب نقض حقوق فردی می داند.</a:t>
            </a:r>
          </a:p>
          <a:p>
            <a:r>
              <a:rPr lang="fa-IR" b="1" dirty="0" smtClean="0"/>
              <a:t>دولت حداقل یا کمینه نوزیک</a:t>
            </a:r>
            <a:r>
              <a:rPr lang="fa-IR" b="1" dirty="0" smtClean="0">
                <a:solidFill>
                  <a:schemeClr val="bg2">
                    <a:lumMod val="50000"/>
                  </a:schemeClr>
                </a:solidFill>
              </a:rPr>
              <a:t> </a:t>
            </a:r>
            <a:r>
              <a:rPr lang="fa-IR" dirty="0" smtClean="0">
                <a:solidFill>
                  <a:schemeClr val="bg2">
                    <a:lumMod val="50000"/>
                  </a:schemeClr>
                </a:solidFill>
              </a:rPr>
              <a:t>=&gt; </a:t>
            </a:r>
            <a:r>
              <a:rPr lang="fa-IR" dirty="0" smtClean="0"/>
              <a:t>دولتی است که </a:t>
            </a:r>
            <a:r>
              <a:rPr lang="fa-IR" dirty="0" smtClean="0">
                <a:solidFill>
                  <a:schemeClr val="bg2">
                    <a:lumMod val="50000"/>
                  </a:schemeClr>
                </a:solidFill>
              </a:rPr>
              <a:t>وظایف بسیار محدودی، مانند حفاظت از افراد در برابر زور، دزدی، کلاهبرداری و تنفیذ قراردادها </a:t>
            </a:r>
            <a:r>
              <a:rPr lang="fa-IR" dirty="0" smtClean="0"/>
              <a:t>بر عهده دارد و از وارد شدن به حوزه بازتوزیع اقتصادی به هر شکل و هر شرایطی مطلقاً منع می شود.</a:t>
            </a:r>
          </a:p>
          <a:p>
            <a:r>
              <a:rPr lang="fa-IR" dirty="0" smtClean="0"/>
              <a:t>نوزیک طرفدار وضع طبیعی است. به نظر وی، دولت حداقل باید خدمات لازم را فقط به کسانی عرضه کند که خواستار آن هستند و داوطلبانه هزینه آن را می پردازند.</a:t>
            </a:r>
          </a:p>
          <a:p>
            <a:r>
              <a:rPr lang="fa-IR" dirty="0"/>
              <a:t>وی عدالت استحقاقی را می پذیرد و عدالت توزیعی را قابل دفاع نمی داند؛ زیرا لازمه آن، دخالت دولت در آزادی های فردی است</a:t>
            </a:r>
            <a:r>
              <a:rPr lang="fa-IR" dirty="0" smtClean="0"/>
              <a:t>.</a:t>
            </a:r>
            <a:endParaRPr lang="fa-IR" dirty="0"/>
          </a:p>
        </p:txBody>
      </p:sp>
    </p:spTree>
    <p:extLst>
      <p:ext uri="{BB962C8B-B14F-4D97-AF65-F5344CB8AC3E}">
        <p14:creationId xmlns:p14="http://schemas.microsoft.com/office/powerpoint/2010/main" val="35418859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451261"/>
            <a:ext cx="8915400" cy="5997039"/>
          </a:xfrm>
        </p:spPr>
        <p:txBody>
          <a:bodyPr>
            <a:normAutofit fontScale="92500"/>
          </a:bodyPr>
          <a:lstStyle/>
          <a:p>
            <a:r>
              <a:rPr lang="fa-IR" dirty="0" smtClean="0"/>
              <a:t>به </a:t>
            </a:r>
            <a:r>
              <a:rPr lang="fa-IR" dirty="0"/>
              <a:t>نظر وی، سه اصل عدالت استحقاقی عبارت است از:</a:t>
            </a:r>
          </a:p>
          <a:p>
            <a:r>
              <a:rPr lang="fa-IR" dirty="0" smtClean="0"/>
              <a:t>1. عدالت در تملک: عدالت در کسب یا دستیابی افراد بر اشیاء و کالاها از طریق استحقاق؛</a:t>
            </a:r>
          </a:p>
          <a:p>
            <a:r>
              <a:rPr lang="fa-IR" dirty="0" smtClean="0"/>
              <a:t>2. عدالت در انتقال: عدالت در واگذاری یا انتقال داوطلبانه اشیاء و کالاها به افراد؛</a:t>
            </a:r>
          </a:p>
          <a:p>
            <a:r>
              <a:rPr lang="fa-IR" dirty="0" smtClean="0"/>
              <a:t>3. تصحیح بی عدالتی: اصلاح بی عدالتی که با نقض دو اصل فوق نمود می یابد و مستلزم دخالت قابل ملاحظه حکومت در برخی از موارد است.</a:t>
            </a:r>
          </a:p>
          <a:p>
            <a:r>
              <a:rPr lang="fa-IR" dirty="0" smtClean="0"/>
              <a:t>نوزیک بازار آزاد را نظامی عادلانه می داند که دو اصل اول را به خوبی اجرا می کند.</a:t>
            </a:r>
          </a:p>
          <a:p>
            <a:r>
              <a:rPr lang="fa-IR" b="1" dirty="0" smtClean="0"/>
              <a:t>پیشنهاد نوزیک: </a:t>
            </a:r>
            <a:r>
              <a:rPr lang="fa-IR" dirty="0" smtClean="0">
                <a:solidFill>
                  <a:schemeClr val="bg2">
                    <a:lumMod val="50000"/>
                  </a:schemeClr>
                </a:solidFill>
              </a:rPr>
              <a:t>دولت حداقل، همان آرمان شهر است</a:t>
            </a:r>
            <a:r>
              <a:rPr lang="fa-IR" dirty="0" smtClean="0"/>
              <a:t>. در واقع، دولت حداقل، هم الهام بخش و هم به حق و درست و هم فرآهم آورنده چارچوبی برای آرمان شهر است. حقوق فردی در چنین دولتی نقض ناپذیر است؛ زیرا فرد وسیله نیل به اهداف دیگر نیست؛ بلکه خود هدف غایی است و هر فردی حق انتخاب غایات مطلوب خود را دارد (</a:t>
            </a:r>
            <a:r>
              <a:rPr lang="fa-IR" b="1" dirty="0" smtClean="0"/>
              <a:t>نظریه اختیارگرایی نوزیک</a:t>
            </a:r>
            <a:r>
              <a:rPr lang="fa-IR" dirty="0" smtClean="0"/>
              <a:t>).</a:t>
            </a:r>
          </a:p>
          <a:p>
            <a:r>
              <a:rPr lang="fa-IR" dirty="0" smtClean="0"/>
              <a:t>دولت حداقل، همان آژانس حفاظتی برتر است که اخلاقاً برای او استفاده از زور برای حفاظت یکسان و برابر از حقوق همگان موجه است (مخالفت با آنارشیست ها).</a:t>
            </a:r>
          </a:p>
          <a:p>
            <a:r>
              <a:rPr lang="fa-IR" dirty="0" smtClean="0"/>
              <a:t>بعدها نوزیک در مقاله «زیگراگ سیاست» از این نظریه اختیارگرایی خود برمی گردد و معتقد به حق اکثریت دموکراتیک برای استفاده دستگاه دولت برای تعقیب اهداف مشترک می شود. </a:t>
            </a:r>
            <a:endParaRPr lang="fa-IR" dirty="0"/>
          </a:p>
        </p:txBody>
      </p:sp>
    </p:spTree>
    <p:extLst>
      <p:ext uri="{BB962C8B-B14F-4D97-AF65-F5344CB8AC3E}">
        <p14:creationId xmlns:p14="http://schemas.microsoft.com/office/powerpoint/2010/main" val="1005273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427512"/>
            <a:ext cx="8911687" cy="1211283"/>
          </a:xfrm>
        </p:spPr>
        <p:txBody>
          <a:bodyPr/>
          <a:lstStyle/>
          <a:p>
            <a:r>
              <a:rPr lang="fa-IR" dirty="0" smtClean="0"/>
              <a:t>د. موری راتبارد</a:t>
            </a:r>
            <a:endParaRPr lang="fa-IR" dirty="0"/>
          </a:p>
        </p:txBody>
      </p:sp>
      <p:sp>
        <p:nvSpPr>
          <p:cNvPr id="3" name="Content Placeholder 2"/>
          <p:cNvSpPr>
            <a:spLocks noGrp="1"/>
          </p:cNvSpPr>
          <p:nvPr>
            <p:ph idx="1"/>
          </p:nvPr>
        </p:nvSpPr>
        <p:spPr>
          <a:xfrm>
            <a:off x="2589212" y="1781299"/>
            <a:ext cx="8915400" cy="4952010"/>
          </a:xfrm>
        </p:spPr>
        <p:txBody>
          <a:bodyPr>
            <a:normAutofit lnSpcReduction="10000"/>
          </a:bodyPr>
          <a:lstStyle/>
          <a:p>
            <a:r>
              <a:rPr lang="fa-IR" dirty="0" smtClean="0"/>
              <a:t>راتبارد در کتاب «</a:t>
            </a:r>
            <a:r>
              <a:rPr lang="fa-IR" b="1" dirty="0" smtClean="0"/>
              <a:t>به دنبال آزادی نو</a:t>
            </a:r>
            <a:r>
              <a:rPr lang="fa-IR" dirty="0" smtClean="0"/>
              <a:t>»، از حق مطلق فرد نسبت به مالکیت و اصل نقض ناپذیری مالکیت خصوصی و مبادله آزاد در نظام اقتصاد بازار دفاع می کند و هر گونه دخالت دولت در حقوق مالکیت خصوصی را در حکم نقض آزادی های اساسی فردی می شمارد.</a:t>
            </a:r>
          </a:p>
          <a:p>
            <a:r>
              <a:rPr lang="fa-IR" dirty="0" smtClean="0"/>
              <a:t>وی چهار شیوه برای تضعیف دولت پیشنهاد می دهد:</a:t>
            </a:r>
          </a:p>
          <a:p>
            <a:r>
              <a:rPr lang="fa-IR" dirty="0" smtClean="0"/>
              <a:t>1. الغای مالکیت =&gt; که سبب افزایش اشتغال و دستمزدها و رفاه تهیدستان می شود؛</a:t>
            </a:r>
          </a:p>
          <a:p>
            <a:r>
              <a:rPr lang="fa-IR" dirty="0" smtClean="0"/>
              <a:t>2. کاهش هزینه های عمومی =&gt; به طوری که منابع اقتصادی به جای اینکه صرف فعالیت های غیر مولد شود، هر چه بیشتر در خدمت تأمین و عرضه کالاهای ضروری قرار می گیرد؛</a:t>
            </a:r>
          </a:p>
          <a:p>
            <a:r>
              <a:rPr lang="fa-IR" dirty="0" smtClean="0"/>
              <a:t>3. الغای یارانه هایی که دولت برای صاحبان صنایع در نظر  گرفته است؛</a:t>
            </a:r>
          </a:p>
          <a:p>
            <a:r>
              <a:rPr lang="fa-IR" dirty="0" smtClean="0"/>
              <a:t>4. الغای نظام حداقل دستمزدها و جلوگیری از اعطای امتیازات بی جا به اتحادیه های کارگری و نیز الغای قوانین مربوط به منع دست فروشی.</a:t>
            </a:r>
            <a:endParaRPr lang="fa-IR" dirty="0"/>
          </a:p>
        </p:txBody>
      </p:sp>
    </p:spTree>
    <p:extLst>
      <p:ext uri="{BB962C8B-B14F-4D97-AF65-F5344CB8AC3E}">
        <p14:creationId xmlns:p14="http://schemas.microsoft.com/office/powerpoint/2010/main" val="37746233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80009"/>
            <a:ext cx="8911687" cy="1365663"/>
          </a:xfrm>
        </p:spPr>
        <p:txBody>
          <a:bodyPr>
            <a:normAutofit/>
          </a:bodyPr>
          <a:lstStyle/>
          <a:p>
            <a:r>
              <a:rPr lang="fa-IR" dirty="0" smtClean="0"/>
              <a:t>خانم این راند</a:t>
            </a:r>
            <a:endParaRPr lang="fa-IR" dirty="0"/>
          </a:p>
        </p:txBody>
      </p:sp>
      <p:sp>
        <p:nvSpPr>
          <p:cNvPr id="3" name="Content Placeholder 2"/>
          <p:cNvSpPr>
            <a:spLocks noGrp="1"/>
          </p:cNvSpPr>
          <p:nvPr>
            <p:ph idx="1"/>
          </p:nvPr>
        </p:nvSpPr>
        <p:spPr>
          <a:xfrm>
            <a:off x="2589212" y="1983179"/>
            <a:ext cx="8915400" cy="4500748"/>
          </a:xfrm>
        </p:spPr>
        <p:txBody>
          <a:bodyPr>
            <a:normAutofit/>
          </a:bodyPr>
          <a:lstStyle/>
          <a:p>
            <a:r>
              <a:rPr lang="fa-IR" sz="2600" dirty="0" smtClean="0"/>
              <a:t> خانم راند در کتاب «</a:t>
            </a:r>
            <a:r>
              <a:rPr lang="fa-IR" sz="2600" b="1" dirty="0" smtClean="0"/>
              <a:t>فضلیت خودخواهی</a:t>
            </a:r>
            <a:r>
              <a:rPr lang="fa-IR" sz="2600" dirty="0" smtClean="0"/>
              <a:t>» به دفاع از آرمان دولت حداقل می پردازد؛ دولتی که وظایفش فقط محدود به دفاع خارجی و تأمین عدالت داخلی است. تنها هدف موجه دولت، پاسداری از آزادی های فردی است.</a:t>
            </a:r>
          </a:p>
          <a:p>
            <a:r>
              <a:rPr lang="fa-IR" sz="2600" dirty="0" smtClean="0"/>
              <a:t>وی اخلاق سنتی را قبول ندارد و تنها اصل اخلاقی را اصل مبادله و تجارت می داند و فرد مبادله گر را یک فردی اخلاقی تلقی می کند.</a:t>
            </a:r>
          </a:p>
          <a:p>
            <a:r>
              <a:rPr lang="fa-IR" sz="2600" dirty="0" smtClean="0"/>
              <a:t>به نظر وی، پول، عامل یکسان سازی است.</a:t>
            </a:r>
          </a:p>
          <a:p>
            <a:r>
              <a:rPr lang="fa-IR" sz="2600" dirty="0" smtClean="0"/>
              <a:t>در نتیجه، در نظام سرمایه داری آزاد که متضمن اصول اخلاقی بَرین است و با عقلانیت و تمامیت نفسانی فرد مرتبط است، اجبار و سلطه وجود ندارد؛ زیرا سرمایه داری، نظام مبادله و تجارت، یعنی برابری و آزادی است.</a:t>
            </a:r>
            <a:endParaRPr lang="fa-IR" sz="2600" dirty="0"/>
          </a:p>
        </p:txBody>
      </p:sp>
    </p:spTree>
    <p:extLst>
      <p:ext uri="{BB962C8B-B14F-4D97-AF65-F5344CB8AC3E}">
        <p14:creationId xmlns:p14="http://schemas.microsoft.com/office/powerpoint/2010/main" val="734144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2-1. گرایش چپ دولت حداقل</a:t>
            </a:r>
            <a:endParaRPr lang="fa-IR" dirty="0"/>
          </a:p>
        </p:txBody>
      </p:sp>
      <p:sp>
        <p:nvSpPr>
          <p:cNvPr id="3" name="Content Placeholder 2"/>
          <p:cNvSpPr>
            <a:spLocks noGrp="1"/>
          </p:cNvSpPr>
          <p:nvPr>
            <p:ph idx="1"/>
          </p:nvPr>
        </p:nvSpPr>
        <p:spPr/>
        <p:txBody>
          <a:bodyPr/>
          <a:lstStyle/>
          <a:p>
            <a:r>
              <a:rPr lang="fa-IR" dirty="0" smtClean="0"/>
              <a:t>در تفکر رادیکال، به ویژه در بقایای مکتب فرانکفورت و نظریه اقتصادی جدید، به شیوه های سلطه ستیز در مبارزه و عمل فرهنگی توجه شده است.</a:t>
            </a:r>
            <a:endParaRPr lang="fa-IR" dirty="0"/>
          </a:p>
        </p:txBody>
      </p:sp>
    </p:spTree>
    <p:extLst>
      <p:ext uri="{BB962C8B-B14F-4D97-AF65-F5344CB8AC3E}">
        <p14:creationId xmlns:p14="http://schemas.microsoft.com/office/powerpoint/2010/main" val="42446392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یورگن هابرماس</a:t>
            </a:r>
            <a:endParaRPr lang="fa-IR" dirty="0"/>
          </a:p>
        </p:txBody>
      </p:sp>
      <p:sp>
        <p:nvSpPr>
          <p:cNvPr id="3" name="Content Placeholder 2"/>
          <p:cNvSpPr>
            <a:spLocks noGrp="1"/>
          </p:cNvSpPr>
          <p:nvPr>
            <p:ph idx="1"/>
          </p:nvPr>
        </p:nvSpPr>
        <p:spPr>
          <a:xfrm>
            <a:off x="2589212" y="2133599"/>
            <a:ext cx="8915400" cy="4279075"/>
          </a:xfrm>
        </p:spPr>
        <p:txBody>
          <a:bodyPr>
            <a:normAutofit lnSpcReduction="10000"/>
          </a:bodyPr>
          <a:lstStyle/>
          <a:p>
            <a:r>
              <a:rPr lang="fa-IR" dirty="0" smtClean="0"/>
              <a:t>هابرماس از دیدگاه رادیکالی، اندیشه های دولت ستیزی و جامعه سالاری را مطرح کرده است.</a:t>
            </a:r>
          </a:p>
          <a:p>
            <a:r>
              <a:rPr lang="fa-IR" dirty="0" smtClean="0"/>
              <a:t>وی دو حوزه در حیات اجتماعی انسان را مشخص می کند:</a:t>
            </a:r>
          </a:p>
          <a:p>
            <a:r>
              <a:rPr lang="fa-IR" dirty="0" smtClean="0"/>
              <a:t>1. حوزه عمل یا عقل ابزاری: که عرصه سلطه سیاسی و مالکیت (سیاست و اقتصاد) محسوب می شود.</a:t>
            </a:r>
          </a:p>
          <a:p>
            <a:r>
              <a:rPr lang="fa-IR" dirty="0" smtClean="0"/>
              <a:t>2. حوزه عمل ارتباطی یا عقل ارتباطی و تفاهمی: که حوزه زبان و کلام و مهارت های ارتباط عقلانی و بین الاذهانی به شمار می آید.</a:t>
            </a:r>
          </a:p>
          <a:p>
            <a:r>
              <a:rPr lang="fa-IR" b="1" dirty="0" smtClean="0"/>
              <a:t>پیشنهاد هابرماس: </a:t>
            </a:r>
            <a:r>
              <a:rPr lang="fa-IR" dirty="0" smtClean="0">
                <a:solidFill>
                  <a:schemeClr val="bg2">
                    <a:lumMod val="50000"/>
                  </a:schemeClr>
                </a:solidFill>
              </a:rPr>
              <a:t>استقلال جهان زیست </a:t>
            </a:r>
            <a:r>
              <a:rPr lang="fa-IR" dirty="0" smtClean="0"/>
              <a:t>که نیازمند گسترش توانایی تفاهم و عمل ارتباطی است؛ از طریق سالم سازی جامعه همراه با توسعه آزادسازی حوزه ارتباطی (جامعه مدنی) از چنگال سلطه سیاسی و قدرت اقتصادی.</a:t>
            </a:r>
            <a:endParaRPr lang="fa-IR" dirty="0"/>
          </a:p>
        </p:txBody>
      </p:sp>
    </p:spTree>
    <p:extLst>
      <p:ext uri="{BB962C8B-B14F-4D97-AF65-F5344CB8AC3E}">
        <p14:creationId xmlns:p14="http://schemas.microsoft.com/office/powerpoint/2010/main" val="836785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496290"/>
            <a:ext cx="8915400" cy="4414931"/>
          </a:xfrm>
        </p:spPr>
        <p:txBody>
          <a:bodyPr>
            <a:normAutofit/>
          </a:bodyPr>
          <a:lstStyle/>
          <a:p>
            <a:r>
              <a:rPr lang="fa-IR" sz="2700" dirty="0"/>
              <a:t> </a:t>
            </a:r>
            <a:r>
              <a:rPr lang="fa-IR" sz="2700" dirty="0" smtClean="0"/>
              <a:t>به نظر هابرماس، جامعه توسعه یافته؛ جامعه ای است که در آن هر چه بیشتر ساخت ارتباط و تفهیم و تفاهم و کلام قوت می یابد و چنین تحولی به معنای تحکیم و تقویت جامعه مدنی است.</a:t>
            </a:r>
          </a:p>
          <a:p>
            <a:r>
              <a:rPr lang="fa-IR" sz="2700" dirty="0" smtClean="0"/>
              <a:t>در نتیجه، باید حوزه ابزاری سلطه و قدرت، تابع منطق حوزه تفاهمی و عل ارتباطی شود؛ زیرا تنها در این صورت است که ساخت سلطه در هم می شکند. =&gt;&gt; </a:t>
            </a:r>
            <a:r>
              <a:rPr lang="fa-IR" sz="2700" dirty="0" smtClean="0">
                <a:solidFill>
                  <a:schemeClr val="bg2">
                    <a:lumMod val="50000"/>
                  </a:schemeClr>
                </a:solidFill>
              </a:rPr>
              <a:t>تقویت جامعه مدنی در مقابل سلطه دولت.</a:t>
            </a:r>
            <a:endParaRPr lang="fa-IR" sz="2700" dirty="0">
              <a:solidFill>
                <a:schemeClr val="bg2">
                  <a:lumMod val="50000"/>
                </a:schemeClr>
              </a:solidFill>
            </a:endParaRPr>
          </a:p>
        </p:txBody>
      </p:sp>
    </p:spTree>
    <p:extLst>
      <p:ext uri="{BB962C8B-B14F-4D97-AF65-F5344CB8AC3E}">
        <p14:creationId xmlns:p14="http://schemas.microsoft.com/office/powerpoint/2010/main" val="9546729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6259"/>
            <a:ext cx="8911687" cy="1698171"/>
          </a:xfrm>
        </p:spPr>
        <p:txBody>
          <a:bodyPr>
            <a:noAutofit/>
          </a:bodyPr>
          <a:lstStyle/>
          <a:p>
            <a:r>
              <a:rPr lang="fa-IR" sz="5400" dirty="0" smtClean="0"/>
              <a:t>3-1. نظریه دولت حداقل: </a:t>
            </a:r>
            <a:r>
              <a:rPr lang="fa-IR" sz="4400" dirty="0" smtClean="0"/>
              <a:t/>
            </a:r>
            <a:br>
              <a:rPr lang="fa-IR" sz="4400" dirty="0" smtClean="0"/>
            </a:br>
            <a:r>
              <a:rPr lang="fa-IR" sz="4400" dirty="0" smtClean="0"/>
              <a:t>گرایش مسلط نظریه های دولت</a:t>
            </a:r>
            <a:endParaRPr lang="fa-IR" sz="4400" dirty="0"/>
          </a:p>
        </p:txBody>
      </p:sp>
      <p:sp>
        <p:nvSpPr>
          <p:cNvPr id="3" name="Content Placeholder 2"/>
          <p:cNvSpPr>
            <a:spLocks noGrp="1"/>
          </p:cNvSpPr>
          <p:nvPr>
            <p:ph idx="1"/>
          </p:nvPr>
        </p:nvSpPr>
        <p:spPr>
          <a:xfrm>
            <a:off x="2589212" y="2576944"/>
            <a:ext cx="8915400" cy="3693227"/>
          </a:xfrm>
        </p:spPr>
        <p:txBody>
          <a:bodyPr>
            <a:normAutofit/>
          </a:bodyPr>
          <a:lstStyle/>
          <a:p>
            <a:r>
              <a:rPr lang="fa-IR" sz="2700" dirty="0" smtClean="0"/>
              <a:t>نظریه پردازان دولت حداقل، مکتب اصالت پول را در مقابل سیاست های مالی کینزی مطرح می کنند و برای آن سه ویژگی عمده قائل هستند:</a:t>
            </a:r>
          </a:p>
          <a:p>
            <a:r>
              <a:rPr lang="fa-IR" sz="2700" dirty="0" smtClean="0"/>
              <a:t>1. از طریق عرضه پول به مهار تورم می پردازد؛</a:t>
            </a:r>
          </a:p>
          <a:p>
            <a:r>
              <a:rPr lang="fa-IR" sz="2700" dirty="0" smtClean="0"/>
              <a:t>2. به کل نظریه و عمل آن دسته از حکومت های سرمایه داری اشاره می کند که کینزگرایی را قبول ندارند؛</a:t>
            </a:r>
          </a:p>
          <a:p>
            <a:r>
              <a:rPr lang="fa-IR" sz="2700" dirty="0" smtClean="0"/>
              <a:t>3. استراتژی تسریع رشد و ایجاد تقاضا به مثابه راه مقابله با رکود را رد می کند.</a:t>
            </a:r>
          </a:p>
        </p:txBody>
      </p:sp>
    </p:spTree>
    <p:extLst>
      <p:ext uri="{BB962C8B-B14F-4D97-AF65-F5344CB8AC3E}">
        <p14:creationId xmlns:p14="http://schemas.microsoft.com/office/powerpoint/2010/main" val="3994073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41268"/>
            <a:ext cx="8915400" cy="5106389"/>
          </a:xfrm>
        </p:spPr>
        <p:txBody>
          <a:bodyPr>
            <a:noAutofit/>
          </a:bodyPr>
          <a:lstStyle/>
          <a:p>
            <a:r>
              <a:rPr lang="fa-IR" sz="2700" dirty="0"/>
              <a:t>این نظریه پردازان دو ادعای مهم را مطرح می کنند:</a:t>
            </a:r>
          </a:p>
          <a:p>
            <a:r>
              <a:rPr lang="fa-IR" sz="2700" dirty="0"/>
              <a:t>1. ملازمت آزادی سیاسی با وجود سرمایه داری و آزادی اقتصادی؛</a:t>
            </a:r>
          </a:p>
          <a:p>
            <a:r>
              <a:rPr lang="fa-IR" sz="2700" dirty="0"/>
              <a:t>2. تمایز بین آزادی سیاسی و آنچه تعمداً «دموکراسی نامحدود» می نامند.</a:t>
            </a:r>
          </a:p>
          <a:p>
            <a:r>
              <a:rPr lang="fa-IR" sz="2700" dirty="0" smtClean="0"/>
              <a:t>به نظر آنها، دموکراسی نامحدود، آزادی را تهدید می کند و باید متوقف شود؛ لذا با وضع قوانین سعی می کنند محدودیت های ثابت و پایداری در برابر قدرت حکومت های منتخب ایجاد کنند.</a:t>
            </a:r>
          </a:p>
          <a:p>
            <a:r>
              <a:rPr lang="fa-IR" sz="2700" dirty="0" smtClean="0"/>
              <a:t>در اواخر قرن بیستم، بحران های متداخل دولت مدرن (بحران های اقتصادی، هویت عقلانی-بوروکراتیک و مشروعیت)=&gt; سبب انقباض ایدئولوژیک قدرت دولتی و حرکت به سمت دولت حداقل شده است. </a:t>
            </a:r>
            <a:endParaRPr lang="fa-IR" sz="2700" dirty="0"/>
          </a:p>
        </p:txBody>
      </p:sp>
    </p:spTree>
    <p:extLst>
      <p:ext uri="{BB962C8B-B14F-4D97-AF65-F5344CB8AC3E}">
        <p14:creationId xmlns:p14="http://schemas.microsoft.com/office/powerpoint/2010/main" val="177208187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8759"/>
            <a:ext cx="8911687" cy="1733798"/>
          </a:xfrm>
        </p:spPr>
        <p:txBody>
          <a:bodyPr>
            <a:normAutofit/>
          </a:bodyPr>
          <a:lstStyle/>
          <a:p>
            <a:r>
              <a:rPr lang="fa-IR" sz="5400" dirty="0" smtClean="0"/>
              <a:t>2. نظریه دولت مجازی:</a:t>
            </a:r>
            <a:r>
              <a:rPr lang="fa-IR" sz="4800" dirty="0" smtClean="0"/>
              <a:t/>
            </a:r>
            <a:br>
              <a:rPr lang="fa-IR" sz="4800" dirty="0" smtClean="0"/>
            </a:br>
            <a:r>
              <a:rPr lang="fa-IR" sz="4400" dirty="0" smtClean="0"/>
              <a:t>دولت حداقل در عرصه روابط بین الملل</a:t>
            </a:r>
            <a:endParaRPr lang="fa-IR" sz="4800" dirty="0"/>
          </a:p>
        </p:txBody>
      </p:sp>
      <p:sp>
        <p:nvSpPr>
          <p:cNvPr id="3" name="Content Placeholder 2"/>
          <p:cNvSpPr>
            <a:spLocks noGrp="1"/>
          </p:cNvSpPr>
          <p:nvPr>
            <p:ph idx="1"/>
          </p:nvPr>
        </p:nvSpPr>
        <p:spPr>
          <a:xfrm>
            <a:off x="2589212" y="2303813"/>
            <a:ext cx="8915400" cy="4108862"/>
          </a:xfrm>
        </p:spPr>
        <p:txBody>
          <a:bodyPr>
            <a:normAutofit lnSpcReduction="10000"/>
          </a:bodyPr>
          <a:lstStyle/>
          <a:p>
            <a:r>
              <a:rPr lang="en-US" dirty="0" smtClean="0"/>
              <a:t> </a:t>
            </a:r>
            <a:r>
              <a:rPr lang="fa-IR" dirty="0" smtClean="0"/>
              <a:t>نخستین بار این اصطلاح توسط ریچارد روز کرانس در کتاب «ظهور دولت مجازی: ثروت و قدرت در قرن آینده» به کار رفته است.</a:t>
            </a:r>
          </a:p>
          <a:p>
            <a:r>
              <a:rPr lang="fa-IR" dirty="0" smtClean="0"/>
              <a:t>مهم ترین نکات دیدگاه وی عبارت است از:</a:t>
            </a:r>
          </a:p>
          <a:p>
            <a:r>
              <a:rPr lang="fa-IR" dirty="0" smtClean="0"/>
              <a:t>علم اقتصاد به منزله قدرت جهانی مسلط جایگزین تفوق نظامی خواهد شد.</a:t>
            </a:r>
          </a:p>
          <a:p>
            <a:r>
              <a:rPr lang="fa-IR" dirty="0" smtClean="0"/>
              <a:t>دولت ها در آینده، نه از نظر جغرافیایی، بلکه از حیث کارویژه، کوچک تر می شوند؛ به گونه ای که در این میان، تنها تمدن بین المللی، فرهنگ اقتصادی بازار آزاد جهانی خواهد بود.</a:t>
            </a:r>
          </a:p>
          <a:p>
            <a:r>
              <a:rPr lang="fa-IR" dirty="0" smtClean="0"/>
              <a:t>شکل گیری دولت مجازی که قابلیت تولیدات وابسته به زمین در آن کاهش می یابد، نتیجه منطقی رهایی از قید زمین است؛ زیرا بنگاه ها و شرکت های مجازی به دنبال بیشترین سود در هر جایی هستید.</a:t>
            </a:r>
          </a:p>
        </p:txBody>
      </p:sp>
    </p:spTree>
    <p:extLst>
      <p:ext uri="{BB962C8B-B14F-4D97-AF65-F5344CB8AC3E}">
        <p14:creationId xmlns:p14="http://schemas.microsoft.com/office/powerpoint/2010/main" val="335655015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مقدمه</a:t>
            </a:r>
            <a:endParaRPr lang="fa-IR" dirty="0"/>
          </a:p>
        </p:txBody>
      </p:sp>
      <p:sp>
        <p:nvSpPr>
          <p:cNvPr id="3" name="Content Placeholder 2"/>
          <p:cNvSpPr>
            <a:spLocks noGrp="1"/>
          </p:cNvSpPr>
          <p:nvPr>
            <p:ph idx="1"/>
          </p:nvPr>
        </p:nvSpPr>
        <p:spPr/>
        <p:txBody>
          <a:bodyPr>
            <a:normAutofit lnSpcReduction="10000"/>
          </a:bodyPr>
          <a:lstStyle/>
          <a:p>
            <a:r>
              <a:rPr lang="fa-IR" b="1" dirty="0" smtClean="0">
                <a:solidFill>
                  <a:schemeClr val="tx1"/>
                </a:solidFill>
              </a:rPr>
              <a:t>اندیشه های قدیم: </a:t>
            </a:r>
            <a:r>
              <a:rPr lang="fa-IR" dirty="0" smtClean="0">
                <a:solidFill>
                  <a:schemeClr val="tx1"/>
                </a:solidFill>
              </a:rPr>
              <a:t>اعتقاد به دخالت دولت در امور اقتصادی</a:t>
            </a:r>
            <a:r>
              <a:rPr lang="fa-IR" b="1" dirty="0" smtClean="0">
                <a:solidFill>
                  <a:schemeClr val="tx1"/>
                </a:solidFill>
              </a:rPr>
              <a:t>=&gt;</a:t>
            </a:r>
            <a:r>
              <a:rPr lang="fa-IR" dirty="0" smtClean="0">
                <a:solidFill>
                  <a:schemeClr val="tx1"/>
                </a:solidFill>
              </a:rPr>
              <a:t> دولت بزرگ یا گسترده</a:t>
            </a:r>
          </a:p>
          <a:p>
            <a:pPr>
              <a:lnSpc>
                <a:spcPct val="110000"/>
              </a:lnSpc>
            </a:pPr>
            <a:r>
              <a:rPr lang="fa-IR" b="1" dirty="0" smtClean="0">
                <a:solidFill>
                  <a:schemeClr val="tx1"/>
                </a:solidFill>
              </a:rPr>
              <a:t>اندیشه های جدید: </a:t>
            </a:r>
            <a:r>
              <a:rPr lang="fa-IR" dirty="0" smtClean="0">
                <a:solidFill>
                  <a:schemeClr val="tx1"/>
                </a:solidFill>
              </a:rPr>
              <a:t>دخالت دولت، زیان بار است </a:t>
            </a:r>
            <a:r>
              <a:rPr lang="fa-IR" b="1" dirty="0" smtClean="0">
                <a:solidFill>
                  <a:schemeClr val="tx1"/>
                </a:solidFill>
              </a:rPr>
              <a:t>=&gt;</a:t>
            </a:r>
            <a:r>
              <a:rPr lang="fa-IR" dirty="0" smtClean="0">
                <a:solidFill>
                  <a:schemeClr val="tx1"/>
                </a:solidFill>
              </a:rPr>
              <a:t> تبدیل دولت بزرگ به دولت کوچک؛ بنا بر این عقیده که: </a:t>
            </a:r>
          </a:p>
          <a:p>
            <a:pPr marL="0" indent="0" algn="ctr">
              <a:lnSpc>
                <a:spcPct val="110000"/>
              </a:lnSpc>
              <a:buNone/>
            </a:pPr>
            <a:r>
              <a:rPr lang="fa-IR" b="1" dirty="0" smtClean="0">
                <a:solidFill>
                  <a:schemeClr val="bg2">
                    <a:lumMod val="50000"/>
                  </a:schemeClr>
                </a:solidFill>
              </a:rPr>
              <a:t>«کوچک، زیباست»</a:t>
            </a:r>
          </a:p>
          <a:p>
            <a:r>
              <a:rPr lang="fa-IR" dirty="0" smtClean="0">
                <a:solidFill>
                  <a:schemeClr val="tx1"/>
                </a:solidFill>
              </a:rPr>
              <a:t>در این راستا، سه نظریه شکل گرفته است که </a:t>
            </a:r>
            <a:r>
              <a:rPr lang="fa-IR" dirty="0">
                <a:solidFill>
                  <a:schemeClr val="tx1"/>
                </a:solidFill>
              </a:rPr>
              <a:t>بر محدود ساختن نقش دولت تأکید </a:t>
            </a:r>
            <a:r>
              <a:rPr lang="fa-IR" dirty="0" smtClean="0">
                <a:solidFill>
                  <a:schemeClr val="tx1"/>
                </a:solidFill>
              </a:rPr>
              <a:t>دارند: </a:t>
            </a:r>
          </a:p>
          <a:p>
            <a:r>
              <a:rPr lang="fa-IR" dirty="0" smtClean="0">
                <a:solidFill>
                  <a:schemeClr val="tx1"/>
                </a:solidFill>
              </a:rPr>
              <a:t>دولت حداقل؛</a:t>
            </a:r>
          </a:p>
          <a:p>
            <a:r>
              <a:rPr lang="fa-IR" dirty="0" smtClean="0">
                <a:solidFill>
                  <a:schemeClr val="tx1"/>
                </a:solidFill>
              </a:rPr>
              <a:t>دولت مجازی؛</a:t>
            </a:r>
          </a:p>
          <a:p>
            <a:r>
              <a:rPr lang="fa-IR" dirty="0" smtClean="0">
                <a:solidFill>
                  <a:schemeClr val="tx1"/>
                </a:solidFill>
              </a:rPr>
              <a:t>نظریه های پسا مدرن دولت.</a:t>
            </a:r>
            <a:endParaRPr lang="fa-IR" dirty="0">
              <a:solidFill>
                <a:schemeClr val="tx1"/>
              </a:solidFill>
            </a:endParaRPr>
          </a:p>
        </p:txBody>
      </p:sp>
    </p:spTree>
    <p:extLst>
      <p:ext uri="{BB962C8B-B14F-4D97-AF65-F5344CB8AC3E}">
        <p14:creationId xmlns:p14="http://schemas.microsoft.com/office/powerpoint/2010/main" val="10869944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43148"/>
            <a:ext cx="8915400" cy="5068074"/>
          </a:xfrm>
        </p:spPr>
        <p:txBody>
          <a:bodyPr>
            <a:normAutofit/>
          </a:bodyPr>
          <a:lstStyle/>
          <a:p>
            <a:r>
              <a:rPr lang="fa-IR" sz="2600" dirty="0"/>
              <a:t>تحول اساسی تر مربوط به جنبه سیاسی و سربرآوردن دوت مجازی، به مثابه معادل سیاسی بنگاه مجازی </a:t>
            </a:r>
            <a:r>
              <a:rPr lang="fa-IR" sz="2600" dirty="0" smtClean="0"/>
              <a:t>است.</a:t>
            </a:r>
            <a:endParaRPr lang="fa-IR" sz="2600" dirty="0"/>
          </a:p>
          <a:p>
            <a:r>
              <a:rPr lang="fa-IR" sz="2600" dirty="0" smtClean="0"/>
              <a:t>نقطه آغازین دولت مجازی، ظهور پدیده ای با عنوان دولت سوداگر بوده است که به جای نظارت بر سرزمین خود به دنبال افزایش سهم خود در تجارت جهانی است.</a:t>
            </a:r>
          </a:p>
          <a:p>
            <a:r>
              <a:rPr lang="fa-IR" sz="2600" dirty="0" smtClean="0"/>
              <a:t>کوچک کردن اندازه های دولت، شاخص کارآیی و سودمندی تلقی می شود.</a:t>
            </a:r>
          </a:p>
          <a:p>
            <a:r>
              <a:rPr lang="fa-IR" sz="2600" b="1" dirty="0" smtClean="0"/>
              <a:t>نتیجه آنکه، </a:t>
            </a:r>
            <a:r>
              <a:rPr lang="fa-IR" sz="2600" dirty="0" smtClean="0"/>
              <a:t>جهان شتابان به سوی تقسیم دولت ها به «سر» (برنامه ریزان) و «بدنه» (مجریان) یا دولت هایی برخوردار از آینده ای از هر دو این کارویژه ها پیش می رود =&gt; روابط اقتصادی بین کشورها، سرها (برنامه ریزان) را از جایی در جهان به بدنه ها (مجریان) در جایی دیگر متصل خواهد کرد =&gt; دولت هایی که این گونه به هم می پیوندند، کمتر به ستیز با هم روی خواهند آورد. </a:t>
            </a:r>
            <a:endParaRPr lang="fa-IR" sz="2600" dirty="0"/>
          </a:p>
        </p:txBody>
      </p:sp>
    </p:spTree>
    <p:extLst>
      <p:ext uri="{BB962C8B-B14F-4D97-AF65-F5344CB8AC3E}">
        <p14:creationId xmlns:p14="http://schemas.microsoft.com/office/powerpoint/2010/main" val="98346346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237506"/>
            <a:ext cx="8915400" cy="5673716"/>
          </a:xfrm>
        </p:spPr>
        <p:txBody>
          <a:bodyPr>
            <a:normAutofit/>
          </a:bodyPr>
          <a:lstStyle/>
          <a:p>
            <a:r>
              <a:rPr lang="fa-IR" sz="2600" dirty="0" smtClean="0"/>
              <a:t>تحولات تجاری و تکنولوژیک =&gt; دولت مدرن را به دولت مجازی تغییر داده است؛ زیرا قدرت صنعتی و غلبه سرزمینی به قدرت و نیروی زیاد نیاز نخواهد داشت. در مقابل، برای تقسیم بازار در اقتصادِ اینترنتی و دنیای اخبار و اطلاعات، دارایی های نامرئی، مانند آموزش به منزله زیربنا و توانایی ایجاد تغییر ارزشمند در زمین و فلزات قیمتی و حتی غذا حائز اهمیت فراوان هستند.</a:t>
            </a:r>
          </a:p>
          <a:p>
            <a:r>
              <a:rPr lang="fa-IR" sz="2600" dirty="0" smtClean="0"/>
              <a:t>دولت دیگر نمی تواند مشکلات مهم را حل کند؛ پس مردم روی به سازمان های وظیفه شناس (فرهنگی، قومی و سیاسی) می آورند و دوره ای از بی اعتنایی به دولت له وجود می آید که این خود سبب محدود شدن نقش و کارآمدی دولت و از طرفی، گستردگی عرصه جامعه می شود.</a:t>
            </a:r>
          </a:p>
          <a:p>
            <a:r>
              <a:rPr lang="fa-IR" sz="2600" dirty="0" smtClean="0"/>
              <a:t>دولت مجازی راه آورد خارجی دولت حداقل است؛ زیرا تا دولت کوچک نشود و کارویژه ها و نقشش در داخل کمرنگ نشود و نیز فضای جامعه بازتر نشود، امکان فعالیت در ماورای مرزهای دولت ملی فراهم نمی شود.</a:t>
            </a:r>
            <a:endParaRPr lang="fa-IR" sz="2600" dirty="0"/>
          </a:p>
        </p:txBody>
      </p:sp>
    </p:spTree>
    <p:extLst>
      <p:ext uri="{BB962C8B-B14F-4D97-AF65-F5344CB8AC3E}">
        <p14:creationId xmlns:p14="http://schemas.microsoft.com/office/powerpoint/2010/main" val="18441560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96883"/>
            <a:ext cx="8911687" cy="1608117"/>
          </a:xfrm>
        </p:spPr>
        <p:txBody>
          <a:bodyPr>
            <a:noAutofit/>
          </a:bodyPr>
          <a:lstStyle/>
          <a:p>
            <a:r>
              <a:rPr lang="fa-IR" sz="5000" dirty="0" smtClean="0"/>
              <a:t>3. نظریه پسامدرن دولت:</a:t>
            </a:r>
            <a:r>
              <a:rPr lang="fa-IR" sz="4800" dirty="0" smtClean="0"/>
              <a:t/>
            </a:r>
            <a:br>
              <a:rPr lang="fa-IR" sz="4800" dirty="0" smtClean="0"/>
            </a:br>
            <a:r>
              <a:rPr lang="fa-IR" sz="4400" dirty="0" smtClean="0"/>
              <a:t>تأثیرات جهانی شدن بردولت مدرن</a:t>
            </a:r>
            <a:endParaRPr lang="fa-IR" sz="4400" dirty="0"/>
          </a:p>
        </p:txBody>
      </p:sp>
      <p:sp>
        <p:nvSpPr>
          <p:cNvPr id="3" name="Content Placeholder 2"/>
          <p:cNvSpPr>
            <a:spLocks noGrp="1"/>
          </p:cNvSpPr>
          <p:nvPr>
            <p:ph idx="1"/>
          </p:nvPr>
        </p:nvSpPr>
        <p:spPr>
          <a:xfrm>
            <a:off x="2589212" y="2133599"/>
            <a:ext cx="8915400" cy="4148447"/>
          </a:xfrm>
        </p:spPr>
        <p:txBody>
          <a:bodyPr>
            <a:normAutofit lnSpcReduction="10000"/>
          </a:bodyPr>
          <a:lstStyle/>
          <a:p>
            <a:r>
              <a:rPr lang="fa-IR" dirty="0"/>
              <a:t> </a:t>
            </a:r>
            <a:r>
              <a:rPr lang="fa-IR" dirty="0" smtClean="0"/>
              <a:t>اثرات جهانی شدن بر دولت به طور خلاصه عبارت است از:</a:t>
            </a:r>
          </a:p>
          <a:p>
            <a:r>
              <a:rPr lang="fa-IR" dirty="0" smtClean="0"/>
              <a:t>1. از بین رفتن نظم قدیم سیاسی دولت؛</a:t>
            </a:r>
          </a:p>
          <a:p>
            <a:r>
              <a:rPr lang="fa-IR" dirty="0" smtClean="0"/>
              <a:t>2. شکل گیری دولت های جدید با ساختارها و اقتدار سیاسی متفاوت؛</a:t>
            </a:r>
          </a:p>
          <a:p>
            <a:r>
              <a:rPr lang="fa-IR" dirty="0" smtClean="0"/>
              <a:t>3. به هم پیوستگی سیاست بین المللی، ملی، اقتصاد وو فرهنگ؛</a:t>
            </a:r>
          </a:p>
          <a:p>
            <a:r>
              <a:rPr lang="fa-IR" dirty="0" smtClean="0"/>
              <a:t>4. متصل شدن بازیگران، ساختارها و نیروها به هم و ایجاد تداخل و هم پوشی بیشتر میان آنها؛</a:t>
            </a:r>
          </a:p>
          <a:p>
            <a:r>
              <a:rPr lang="fa-IR" dirty="0" smtClean="0"/>
              <a:t>5. حل مسائل و مشکلات داخلی و امنیتی به کمک دولت های دیگر؛</a:t>
            </a:r>
          </a:p>
          <a:p>
            <a:r>
              <a:rPr lang="fa-IR" dirty="0" smtClean="0"/>
              <a:t>6. کوچک شدن جهان و کاهش منافع و افزایش پیچیدگی مسائل، دولت ها را به هم نزدیک کرده است.</a:t>
            </a:r>
            <a:endParaRPr lang="fa-IR" dirty="0"/>
          </a:p>
        </p:txBody>
      </p:sp>
    </p:spTree>
    <p:extLst>
      <p:ext uri="{BB962C8B-B14F-4D97-AF65-F5344CB8AC3E}">
        <p14:creationId xmlns:p14="http://schemas.microsoft.com/office/powerpoint/2010/main" val="43871509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5200" dirty="0" smtClean="0"/>
              <a:t>1-3. دولت مدرن و مسئله حاکمیت</a:t>
            </a:r>
            <a:endParaRPr lang="fa-IR" sz="5200" dirty="0"/>
          </a:p>
        </p:txBody>
      </p:sp>
      <p:sp>
        <p:nvSpPr>
          <p:cNvPr id="3" name="Content Placeholder 2"/>
          <p:cNvSpPr>
            <a:spLocks noGrp="1"/>
          </p:cNvSpPr>
          <p:nvPr>
            <p:ph idx="1"/>
          </p:nvPr>
        </p:nvSpPr>
        <p:spPr>
          <a:xfrm>
            <a:off x="2589212" y="2133599"/>
            <a:ext cx="8915400" cy="4421579"/>
          </a:xfrm>
        </p:spPr>
        <p:txBody>
          <a:bodyPr>
            <a:normAutofit fontScale="92500"/>
          </a:bodyPr>
          <a:lstStyle/>
          <a:p>
            <a:r>
              <a:rPr lang="fa-IR" dirty="0" smtClean="0"/>
              <a:t> بنا بر نظر پسامدرنیست ها، دولت ها از لحاظ خارجی با 5 چالش رو به رو هستند:</a:t>
            </a:r>
          </a:p>
          <a:p>
            <a:r>
              <a:rPr lang="fa-IR" b="1" dirty="0" smtClean="0"/>
              <a:t>1. حاکمیت تسلیحاتی: </a:t>
            </a:r>
            <a:r>
              <a:rPr lang="fa-IR" dirty="0" smtClean="0"/>
              <a:t>هیچ کشوری نمی تواند به طور کامل شهروندان خود را در داخل یا خارج از حملات تروریستی محافظت کند.</a:t>
            </a:r>
          </a:p>
          <a:p>
            <a:r>
              <a:rPr lang="fa-IR" b="1" dirty="0" smtClean="0"/>
              <a:t>2. حاکمیت اقتصادی: </a:t>
            </a:r>
            <a:r>
              <a:rPr lang="fa-IR" dirty="0" smtClean="0"/>
              <a:t>هیچ دولتی نمی تواند خود را از نیروهای اقتصاد جهانی محافظت کند.</a:t>
            </a:r>
          </a:p>
          <a:p>
            <a:r>
              <a:rPr lang="fa-IR" b="1" dirty="0" smtClean="0"/>
              <a:t>3. سازمان های فراملی و بین المللی: </a:t>
            </a:r>
            <a:r>
              <a:rPr lang="fa-IR" dirty="0" smtClean="0"/>
              <a:t>که موجب تجدید ساختار حقوق بین الملل و حقوق و وظایف شهروندان شده است.</a:t>
            </a:r>
          </a:p>
          <a:p>
            <a:r>
              <a:rPr lang="fa-IR" b="1" dirty="0" smtClean="0"/>
              <a:t>4. تصمیم گیری: </a:t>
            </a:r>
            <a:r>
              <a:rPr lang="fa-IR" dirty="0" smtClean="0"/>
              <a:t>از آنجا که مسائل و چالش ها و تقاضاها به صورت جهانی نگریسته می شود، همه در جستجوی راه حل های جهانی هستند.</a:t>
            </a:r>
          </a:p>
          <a:p>
            <a:r>
              <a:rPr lang="fa-IR" b="1" dirty="0" smtClean="0"/>
              <a:t>5. فرهنگ های جهانی و فراملی: </a:t>
            </a:r>
            <a:r>
              <a:rPr lang="fa-IR" dirty="0" smtClean="0"/>
              <a:t>که عقیده و جهت گیری شهروندان را تغییر می دهند.</a:t>
            </a:r>
          </a:p>
          <a:p>
            <a:r>
              <a:rPr lang="fa-IR" dirty="0" smtClean="0"/>
              <a:t>=&gt; مجموعه این عوامل سبب مطرح شدن </a:t>
            </a:r>
            <a:r>
              <a:rPr lang="fa-IR" b="1" dirty="0" smtClean="0"/>
              <a:t>بحران مشروعیت </a:t>
            </a:r>
            <a:r>
              <a:rPr lang="fa-IR" dirty="0" smtClean="0"/>
              <a:t>دولت شده است.</a:t>
            </a:r>
            <a:endParaRPr lang="fa-IR" dirty="0"/>
          </a:p>
        </p:txBody>
      </p:sp>
    </p:spTree>
    <p:extLst>
      <p:ext uri="{BB962C8B-B14F-4D97-AF65-F5344CB8AC3E}">
        <p14:creationId xmlns:p14="http://schemas.microsoft.com/office/powerpoint/2010/main" val="5509609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56259"/>
            <a:ext cx="8915400" cy="6365175"/>
          </a:xfrm>
        </p:spPr>
        <p:txBody>
          <a:bodyPr>
            <a:normAutofit lnSpcReduction="10000"/>
          </a:bodyPr>
          <a:lstStyle/>
          <a:p>
            <a:r>
              <a:rPr lang="fa-IR" dirty="0" smtClean="0"/>
              <a:t>از طرف دیگر، دولت ها در داخل با 6 چالش رو به رو هستند:</a:t>
            </a:r>
          </a:p>
          <a:p>
            <a:r>
              <a:rPr lang="fa-IR" dirty="0" smtClean="0"/>
              <a:t>1. بار اضافی: دولت ها گرایش به گرفتن نقش ها و وظایف بیشتری دارند و همین بار اضافی سبب ناکارآمدی و شکست آنها می شود.</a:t>
            </a:r>
          </a:p>
          <a:p>
            <a:r>
              <a:rPr lang="fa-IR" dirty="0" smtClean="0"/>
              <a:t>2. روی هم قرار گرفتن: بخش دولتی و خصوصی، ساختارها و منابع و تصورها چنان در هم پیچیده شده که تعیین حدود مشکل شده است.</a:t>
            </a:r>
          </a:p>
          <a:p>
            <a:r>
              <a:rPr lang="fa-IR" dirty="0" smtClean="0"/>
              <a:t>3. میانجی گری در منافع: ظهور بازیگران خارجی سبب کاهش توان در دولت ها در مداخله موفقیت آمیز شده است.</a:t>
            </a:r>
          </a:p>
          <a:p>
            <a:r>
              <a:rPr lang="fa-IR" dirty="0" smtClean="0"/>
              <a:t>4. تغییرات ساختاری: تقاضاها و تفکرات تمرکززادیی، خودمدیریتی و خصوصی سازی سبب رو به افول گذاشتن تمرکز وحدت دولت شده است.</a:t>
            </a:r>
          </a:p>
          <a:p>
            <a:r>
              <a:rPr lang="fa-IR" dirty="0" smtClean="0"/>
              <a:t>5. محلی گرایی یا فروملی گرایی: به دلیل تمرکز تکثر فرهنگی و تجزیه سبب ایجاد پیوندهای جدید و متفاوت شده است.</a:t>
            </a:r>
          </a:p>
          <a:p>
            <a:r>
              <a:rPr lang="fa-IR" dirty="0" smtClean="0"/>
              <a:t>6. انگیزه ها و جهت گیری های ذهنی: به سمت تمرکززدایی، خوداقتداری و خودساختاری در حال شکل دهی است.</a:t>
            </a:r>
          </a:p>
          <a:p>
            <a:r>
              <a:rPr lang="fa-IR" dirty="0" smtClean="0"/>
              <a:t>=&gt; ساختارهای سنتی دولت-ملت در حال فروپاشی هستند و بازیگران، بازی ها، صحنه ها و ساختارهای جدیدی در حال ظهور است.</a:t>
            </a:r>
            <a:endParaRPr lang="fa-IR" dirty="0"/>
          </a:p>
        </p:txBody>
      </p:sp>
    </p:spTree>
    <p:extLst>
      <p:ext uri="{BB962C8B-B14F-4D97-AF65-F5344CB8AC3E}">
        <p14:creationId xmlns:p14="http://schemas.microsoft.com/office/powerpoint/2010/main" val="132750217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002809"/>
          </a:xfrm>
        </p:spPr>
        <p:txBody>
          <a:bodyPr>
            <a:noAutofit/>
          </a:bodyPr>
          <a:lstStyle/>
          <a:p>
            <a:r>
              <a:rPr lang="fa-IR" sz="4800" dirty="0" smtClean="0"/>
              <a:t>2-3. نظریه های پسامدرن دولت جدید</a:t>
            </a:r>
            <a:endParaRPr lang="fa-IR" sz="4800" dirty="0"/>
          </a:p>
        </p:txBody>
      </p:sp>
      <p:sp>
        <p:nvSpPr>
          <p:cNvPr id="3" name="Content Placeholder 2"/>
          <p:cNvSpPr>
            <a:spLocks noGrp="1"/>
          </p:cNvSpPr>
          <p:nvPr>
            <p:ph idx="1"/>
          </p:nvPr>
        </p:nvSpPr>
        <p:spPr>
          <a:xfrm>
            <a:off x="2589212" y="1905000"/>
            <a:ext cx="8915400" cy="4673930"/>
          </a:xfrm>
        </p:spPr>
        <p:txBody>
          <a:bodyPr>
            <a:normAutofit fontScale="92500" lnSpcReduction="10000"/>
          </a:bodyPr>
          <a:lstStyle/>
          <a:p>
            <a:r>
              <a:rPr lang="fa-IR" dirty="0" smtClean="0"/>
              <a:t>عوامل درونی و بیرونی به هم متصل شده، دولت-کشور را مجبور خواهد کرد که درباره نقش و ساختارهای خود بازنگری کند. برخی از تنش ها، شکاف ها و چالش هایی که دولت جدید با آنها رو به رو است، عبارت است از:</a:t>
            </a:r>
          </a:p>
          <a:p>
            <a:r>
              <a:rPr lang="fa-IR" dirty="0" smtClean="0"/>
              <a:t>1. تجریه و تمرکززدایی؛</a:t>
            </a:r>
          </a:p>
          <a:p>
            <a:r>
              <a:rPr lang="fa-IR" dirty="0" smtClean="0"/>
              <a:t>2. التقاط گرایی؛</a:t>
            </a:r>
          </a:p>
          <a:p>
            <a:r>
              <a:rPr lang="fa-IR" dirty="0" smtClean="0"/>
              <a:t>3. سنجش ناپذیری؛</a:t>
            </a:r>
          </a:p>
          <a:p>
            <a:r>
              <a:rPr lang="fa-IR" dirty="0" smtClean="0"/>
              <a:t>4. عدم تداوم و ناسازگاری؛</a:t>
            </a:r>
          </a:p>
          <a:p>
            <a:r>
              <a:rPr lang="fa-IR" dirty="0" smtClean="0"/>
              <a:t>5. مبهم بودن ساختار دولت (یکسان نبودن ظاهر و باطن دولت)؛</a:t>
            </a:r>
          </a:p>
          <a:p>
            <a:r>
              <a:rPr lang="fa-IR" dirty="0" smtClean="0"/>
              <a:t>6. پیش بینی ناپذیری؛</a:t>
            </a:r>
          </a:p>
          <a:p>
            <a:r>
              <a:rPr lang="fa-IR" dirty="0" smtClean="0"/>
              <a:t>7. فقدان جهان گرایی، قوم مداری و تساهل؛</a:t>
            </a:r>
          </a:p>
          <a:p>
            <a:r>
              <a:rPr lang="fa-IR" dirty="0" smtClean="0"/>
              <a:t>8. اولویت دادن به فضای خصوصی.</a:t>
            </a:r>
            <a:endParaRPr lang="fa-IR" dirty="0"/>
          </a:p>
        </p:txBody>
      </p:sp>
    </p:spTree>
    <p:extLst>
      <p:ext uri="{BB962C8B-B14F-4D97-AF65-F5344CB8AC3E}">
        <p14:creationId xmlns:p14="http://schemas.microsoft.com/office/powerpoint/2010/main" val="255098833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403761"/>
            <a:ext cx="8915400" cy="5507461"/>
          </a:xfrm>
        </p:spPr>
        <p:txBody>
          <a:bodyPr/>
          <a:lstStyle/>
          <a:p>
            <a:r>
              <a:rPr lang="fa-IR" dirty="0" smtClean="0"/>
              <a:t>ظهور ساختار دولت جهانی با توجه به فرآیند تجدید ساختاری مطرح شده، غیر مختمل است؛ اما پلورالیسم و تعددگرایی برای حکومت محتمل تر است.</a:t>
            </a:r>
          </a:p>
          <a:p>
            <a:r>
              <a:rPr lang="fa-IR" dirty="0" smtClean="0"/>
              <a:t>برای طرح بهتر درس، الگوی میانجی منافع ساندرز، مناست است. امروزه دولت بین کار و سرمایه، کمتر و بین مصرف کنندگان و تولید کنندگان، بیشتر میانجی گری می کند. در طرف مصرف، مناف کار به کمک منافع مصرف کنندگان جایگزین می شود و در طرف تولید، منافع سرمایه ملی به کمک منافع سرمیاه فراملی جایگزین می شود.</a:t>
            </a:r>
          </a:p>
          <a:p>
            <a:r>
              <a:rPr lang="fa-IR" dirty="0" smtClean="0"/>
              <a:t>به دلیل آنکه دولت ها می کوشند تا با مسائل بار اضافی و مخصوصاً تقاضای شهروندان برای خوداتکایی بیشتر کنار بیایند =&gt; تمرکززدایی برای دولت ها، گزینه بسیار جذابب خواهد بود.</a:t>
            </a:r>
            <a:endParaRPr lang="fa-IR" dirty="0"/>
          </a:p>
        </p:txBody>
      </p:sp>
    </p:spTree>
    <p:extLst>
      <p:ext uri="{BB962C8B-B14F-4D97-AF65-F5344CB8AC3E}">
        <p14:creationId xmlns:p14="http://schemas.microsoft.com/office/powerpoint/2010/main" val="18061668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68135"/>
            <a:ext cx="8911687" cy="1068779"/>
          </a:xfrm>
        </p:spPr>
        <p:txBody>
          <a:bodyPr>
            <a:normAutofit/>
          </a:bodyPr>
          <a:lstStyle/>
          <a:p>
            <a:r>
              <a:rPr lang="fa-IR" sz="5400" dirty="0" smtClean="0"/>
              <a:t>3-3. ویژگی های دولت جدید</a:t>
            </a:r>
            <a:endParaRPr lang="fa-IR" sz="5400" dirty="0"/>
          </a:p>
        </p:txBody>
      </p:sp>
      <p:sp>
        <p:nvSpPr>
          <p:cNvPr id="3" name="Content Placeholder 2"/>
          <p:cNvSpPr>
            <a:spLocks noGrp="1"/>
          </p:cNvSpPr>
          <p:nvPr>
            <p:ph idx="1"/>
          </p:nvPr>
        </p:nvSpPr>
        <p:spPr>
          <a:xfrm>
            <a:off x="2589212" y="1757549"/>
            <a:ext cx="8915400" cy="4833256"/>
          </a:xfrm>
        </p:spPr>
        <p:txBody>
          <a:bodyPr>
            <a:normAutofit fontScale="92500" lnSpcReduction="20000"/>
          </a:bodyPr>
          <a:lstStyle/>
          <a:p>
            <a:r>
              <a:rPr lang="fa-IR" dirty="0" smtClean="0"/>
              <a:t>1. دولت های جدید، به طور فزاینده ای حاکمیت خود را بر سرزمین و شهروندان با ساختارها و بازیگران دیگر تقسیم می کنند.</a:t>
            </a:r>
          </a:p>
          <a:p>
            <a:r>
              <a:rPr lang="fa-IR" dirty="0" smtClean="0"/>
              <a:t>2. آنها قواعد، قوانین، ارتش ها، ملیت ها، تصمیم گیری و نظام مالیاتی را نیز با دیگران تقسیم می کنند.</a:t>
            </a:r>
          </a:p>
          <a:p>
            <a:r>
              <a:rPr lang="fa-IR" dirty="0" smtClean="0"/>
              <a:t>3. سیاست های جدید بر مصرف کننده و موضوعات زندگی تمرکز خواهند یافت.</a:t>
            </a:r>
          </a:p>
          <a:p>
            <a:r>
              <a:rPr lang="fa-IR" dirty="0" smtClean="0"/>
              <a:t>4. وفاداری و پیمان های قدیمی (چپ، راست، رادیکال و مخافظه کار) از بین خواهد رفت و به جای آن، اشکال جدید (ثروتمند یا فقیر از لحاظ اطلاعات، بیکار یا پرکار) ظهور خواهد کرد.</a:t>
            </a:r>
          </a:p>
          <a:p>
            <a:r>
              <a:rPr lang="fa-IR" dirty="0" smtClean="0"/>
              <a:t>5. موضوعات قدیمی کنار می رود و موضوعات جدید ظاهر می شود.</a:t>
            </a:r>
          </a:p>
          <a:p>
            <a:r>
              <a:rPr lang="fa-IR" b="1" dirty="0" smtClean="0"/>
              <a:t>در نتیجه، </a:t>
            </a:r>
            <a:r>
              <a:rPr lang="fa-IR" dirty="0" smtClean="0"/>
              <a:t>دولت جدید باید خود را با این تغییرات، سازگار و مشروع سازد؛ لذا برای سازگار کردن خود مجبور است با مبانی بین المللی و فراملی همراه با گسترش ظرفیت خود برای دموکراسی جهانی یا جهان وطنی مذاکره کند.</a:t>
            </a:r>
          </a:p>
          <a:p>
            <a:r>
              <a:rPr lang="fa-IR" dirty="0" smtClean="0"/>
              <a:t>در این میان، نقش کارشناسان تخصصی به منزله گونه های جدید از روشنفکران عصر پسامدرن برجسته می شود.</a:t>
            </a:r>
            <a:endParaRPr lang="fa-IR" dirty="0"/>
          </a:p>
        </p:txBody>
      </p:sp>
    </p:spTree>
    <p:extLst>
      <p:ext uri="{BB962C8B-B14F-4D97-AF65-F5344CB8AC3E}">
        <p14:creationId xmlns:p14="http://schemas.microsoft.com/office/powerpoint/2010/main" val="6723116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82535"/>
            <a:ext cx="8915400" cy="4628687"/>
          </a:xfrm>
        </p:spPr>
        <p:txBody>
          <a:bodyPr/>
          <a:lstStyle/>
          <a:p>
            <a:pPr marL="0" indent="0">
              <a:buNone/>
            </a:pPr>
            <a:endParaRPr lang="fa-IR" dirty="0" smtClean="0"/>
          </a:p>
          <a:p>
            <a:pPr marL="0" indent="0">
              <a:buNone/>
            </a:pPr>
            <a:endParaRPr lang="fa-IR" dirty="0"/>
          </a:p>
          <a:p>
            <a:pPr marL="0" indent="0" algn="ctr">
              <a:buNone/>
            </a:pPr>
            <a:r>
              <a:rPr lang="fa-IR" sz="6600" b="1" i="1" dirty="0" smtClean="0">
                <a:solidFill>
                  <a:schemeClr val="bg2">
                    <a:lumMod val="25000"/>
                  </a:schemeClr>
                </a:solidFill>
                <a:effectLst>
                  <a:outerShdw blurRad="38100" dist="38100" dir="2700000" algn="tl">
                    <a:srgbClr val="000000">
                      <a:alpha val="43137"/>
                    </a:srgbClr>
                  </a:outerShdw>
                </a:effectLst>
              </a:rPr>
              <a:t>و من الله التوفیق</a:t>
            </a:r>
            <a:endParaRPr lang="fa-IR" sz="6600" b="1" i="1" dirty="0">
              <a:solidFill>
                <a:schemeClr val="bg2">
                  <a:lumMod val="2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691265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1. نظریه دولت حداقل</a:t>
            </a:r>
            <a:endParaRPr lang="fa-IR" dirty="0"/>
          </a:p>
        </p:txBody>
      </p:sp>
      <p:sp>
        <p:nvSpPr>
          <p:cNvPr id="3" name="Content Placeholder 2"/>
          <p:cNvSpPr>
            <a:spLocks noGrp="1"/>
          </p:cNvSpPr>
          <p:nvPr>
            <p:ph idx="1"/>
          </p:nvPr>
        </p:nvSpPr>
        <p:spPr/>
        <p:txBody>
          <a:bodyPr>
            <a:normAutofit/>
          </a:bodyPr>
          <a:lstStyle/>
          <a:p>
            <a:r>
              <a:rPr lang="fa-IR" sz="2600" dirty="0" smtClean="0">
                <a:solidFill>
                  <a:schemeClr val="tx1"/>
                </a:solidFill>
              </a:rPr>
              <a:t>دولت مبتنی بر حقوق =&gt; دولتی با اختیارات محدود؛ در مقابل دولت مطلقه به معنای حکومتی بر فراز قانون؛</a:t>
            </a:r>
          </a:p>
          <a:p>
            <a:r>
              <a:rPr lang="fa-IR" sz="2600" dirty="0" smtClean="0">
                <a:solidFill>
                  <a:schemeClr val="tx1"/>
                </a:solidFill>
              </a:rPr>
              <a:t>دولت حداقل =&gt; دولتی با کارکردهای محدود؛ در مقابل دولت حداکثر.</a:t>
            </a:r>
          </a:p>
          <a:p>
            <a:r>
              <a:rPr lang="fa-IR" sz="2600" dirty="0" smtClean="0">
                <a:solidFill>
                  <a:schemeClr val="tx1"/>
                </a:solidFill>
              </a:rPr>
              <a:t>دولت بلایی ناگزیر؛ اما لازم است که هیچ گاه نباید از حداقل لازم بزرگ تر شود.</a:t>
            </a:r>
          </a:p>
          <a:p>
            <a:r>
              <a:rPr lang="fa-IR" sz="2600" dirty="0" smtClean="0">
                <a:solidFill>
                  <a:schemeClr val="tx1"/>
                </a:solidFill>
              </a:rPr>
              <a:t>تنها کارویژه دولت حداقل: حق انحصاری استفاده از زور + وظیفه ای محدود</a:t>
            </a:r>
            <a:r>
              <a:rPr lang="fa-IR" sz="2600" dirty="0">
                <a:solidFill>
                  <a:schemeClr val="tx1"/>
                </a:solidFill>
              </a:rPr>
              <a:t>؛ یعنی </a:t>
            </a:r>
            <a:r>
              <a:rPr lang="fa-IR" sz="2600" dirty="0" smtClean="0">
                <a:solidFill>
                  <a:schemeClr val="tx1"/>
                </a:solidFill>
              </a:rPr>
              <a:t>محافظت </a:t>
            </a:r>
            <a:r>
              <a:rPr lang="fa-IR" sz="2600" dirty="0">
                <a:solidFill>
                  <a:schemeClr val="tx1"/>
                </a:solidFill>
              </a:rPr>
              <a:t>از حقوق فردی اعضای جامعه</a:t>
            </a:r>
            <a:r>
              <a:rPr lang="fa-IR" sz="2600" dirty="0" smtClean="0">
                <a:solidFill>
                  <a:schemeClr val="tx1"/>
                </a:solidFill>
              </a:rPr>
              <a:t>.</a:t>
            </a:r>
            <a:endParaRPr lang="fa-IR" sz="2600" dirty="0">
              <a:solidFill>
                <a:schemeClr val="tx1"/>
              </a:solidFill>
            </a:endParaRPr>
          </a:p>
        </p:txBody>
      </p:sp>
    </p:spTree>
    <p:extLst>
      <p:ext uri="{BB962C8B-B14F-4D97-AF65-F5344CB8AC3E}">
        <p14:creationId xmlns:p14="http://schemas.microsoft.com/office/powerpoint/2010/main" val="37678786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1-1. گرایش راست دولت حداقل</a:t>
            </a:r>
            <a:endParaRPr lang="fa-IR" dirty="0"/>
          </a:p>
        </p:txBody>
      </p:sp>
      <p:sp>
        <p:nvSpPr>
          <p:cNvPr id="3" name="Content Placeholder 2"/>
          <p:cNvSpPr>
            <a:spLocks noGrp="1"/>
          </p:cNvSpPr>
          <p:nvPr>
            <p:ph idx="1"/>
          </p:nvPr>
        </p:nvSpPr>
        <p:spPr/>
        <p:txBody>
          <a:bodyPr>
            <a:normAutofit/>
          </a:bodyPr>
          <a:lstStyle/>
          <a:p>
            <a:r>
              <a:rPr lang="fa-IR" sz="2600" dirty="0" smtClean="0">
                <a:solidFill>
                  <a:schemeClr val="tx1"/>
                </a:solidFill>
              </a:rPr>
              <a:t> این گرایش شامل: نئو آنارشیست ها، نئو لیبرال ها و نئو محافظه کارها است.</a:t>
            </a:r>
          </a:p>
          <a:p>
            <a:r>
              <a:rPr lang="fa-IR" sz="2600" dirty="0" smtClean="0">
                <a:solidFill>
                  <a:schemeClr val="tx1"/>
                </a:solidFill>
              </a:rPr>
              <a:t> نظام سیاسی مورد نظر آنها: سرمایه داری است.</a:t>
            </a:r>
          </a:p>
          <a:p>
            <a:r>
              <a:rPr lang="fa-IR" sz="2600" dirty="0">
                <a:solidFill>
                  <a:schemeClr val="tx1"/>
                </a:solidFill>
              </a:rPr>
              <a:t> </a:t>
            </a:r>
            <a:r>
              <a:rPr lang="fa-IR" sz="2600" dirty="0" smtClean="0">
                <a:solidFill>
                  <a:schemeClr val="tx1"/>
                </a:solidFill>
              </a:rPr>
              <a:t>پیشینه: از آغاز شکل گیری دولت رفاهی در دهه 1930م، نوعی ضدیت با دولت سالاری در گرایش راست به وجود آمد.</a:t>
            </a:r>
          </a:p>
          <a:p>
            <a:r>
              <a:rPr lang="fa-IR" sz="2600" dirty="0">
                <a:solidFill>
                  <a:schemeClr val="tx1"/>
                </a:solidFill>
              </a:rPr>
              <a:t> </a:t>
            </a:r>
            <a:r>
              <a:rPr lang="fa-IR" sz="2600" dirty="0" smtClean="0">
                <a:solidFill>
                  <a:schemeClr val="tx1"/>
                </a:solidFill>
              </a:rPr>
              <a:t>ادعای اصلی این گرایش: افراد باید توانایی داشته باشند که علاوه بر اداره زندگی فردی خود، استقلال نسبی در حوزه های مختلف زندگی اجتماعی نیز داشته باشند.</a:t>
            </a:r>
          </a:p>
          <a:p>
            <a:r>
              <a:rPr lang="fa-IR" sz="2600" dirty="0">
                <a:solidFill>
                  <a:schemeClr val="tx1"/>
                </a:solidFill>
              </a:rPr>
              <a:t> </a:t>
            </a:r>
            <a:r>
              <a:rPr lang="fa-IR" sz="2600" dirty="0" smtClean="0">
                <a:solidFill>
                  <a:schemeClr val="tx1"/>
                </a:solidFill>
              </a:rPr>
              <a:t>یکی از موانع اصلی برای این کار =&gt; وجود دولت مقتدر حداکثرگرا است.</a:t>
            </a:r>
            <a:endParaRPr lang="fa-IR" sz="2600" dirty="0">
              <a:solidFill>
                <a:schemeClr val="tx1"/>
              </a:solidFill>
            </a:endParaRPr>
          </a:p>
        </p:txBody>
      </p:sp>
    </p:spTree>
    <p:extLst>
      <p:ext uri="{BB962C8B-B14F-4D97-AF65-F5344CB8AC3E}">
        <p14:creationId xmlns:p14="http://schemas.microsoft.com/office/powerpoint/2010/main" val="281050178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3586" y="439386"/>
            <a:ext cx="8915400" cy="5818909"/>
          </a:xfrm>
        </p:spPr>
        <p:txBody>
          <a:bodyPr>
            <a:noAutofit/>
          </a:bodyPr>
          <a:lstStyle/>
          <a:p>
            <a:r>
              <a:rPr lang="fa-IR" sz="2600" dirty="0">
                <a:solidFill>
                  <a:schemeClr val="tx1"/>
                </a:solidFill>
              </a:rPr>
              <a:t> </a:t>
            </a:r>
            <a:r>
              <a:rPr lang="fa-IR" sz="2600" dirty="0" smtClean="0">
                <a:solidFill>
                  <a:schemeClr val="tx1"/>
                </a:solidFill>
              </a:rPr>
              <a:t>به نظر آنارشیست های دست راستی جدید (که ضرورت نهاد دولت را نفی نمی کنند)، دولت ها صرفاً چهار کارویژه اصلی دارد:</a:t>
            </a:r>
          </a:p>
          <a:p>
            <a:r>
              <a:rPr lang="fa-IR" sz="2600" dirty="0" smtClean="0">
                <a:solidFill>
                  <a:schemeClr val="tx1"/>
                </a:solidFill>
              </a:rPr>
              <a:t>1. دفاع خارجی؛ </a:t>
            </a:r>
          </a:p>
          <a:p>
            <a:r>
              <a:rPr lang="fa-IR" sz="2600" dirty="0" smtClean="0">
                <a:solidFill>
                  <a:schemeClr val="tx1"/>
                </a:solidFill>
              </a:rPr>
              <a:t>2. حفظ آزادی شهروندان (روابط دولت و افراد را قانون تعیین می کند)؛</a:t>
            </a:r>
          </a:p>
          <a:p>
            <a:r>
              <a:rPr lang="fa-IR" sz="2600" dirty="0">
                <a:solidFill>
                  <a:schemeClr val="tx1"/>
                </a:solidFill>
              </a:rPr>
              <a:t> </a:t>
            </a:r>
            <a:r>
              <a:rPr lang="fa-IR" sz="2600" dirty="0" smtClean="0">
                <a:solidFill>
                  <a:schemeClr val="tx1"/>
                </a:solidFill>
              </a:rPr>
              <a:t>3. از لحاظ اقتصادی، حفظ چارچوب های همکاری افراد با یکدیگر با تضمین رقابت کامل و بازار کاملاً آزاد از دخالت های دولت؛</a:t>
            </a:r>
          </a:p>
          <a:p>
            <a:r>
              <a:rPr lang="fa-IR" sz="2600" dirty="0" smtClean="0">
                <a:solidFill>
                  <a:schemeClr val="tx1"/>
                </a:solidFill>
              </a:rPr>
              <a:t>4. تضمین امنیت اقتصادی برای همه از طریق عرضه برخی از خدمات حداقل یا تضمین رقابت کامل.</a:t>
            </a:r>
          </a:p>
          <a:p>
            <a:r>
              <a:rPr lang="fa-IR" sz="2600" dirty="0" smtClean="0">
                <a:solidFill>
                  <a:schemeClr val="tx1"/>
                </a:solidFill>
              </a:rPr>
              <a:t>مهم ترین تأثیرات گرایش نئو آنارشیستی: خصوصی کردن فزاینده اقتصاد و گرایش به خودگرادانی بوده است.</a:t>
            </a:r>
          </a:p>
          <a:p>
            <a:r>
              <a:rPr lang="fa-IR" sz="2600" dirty="0" smtClean="0">
                <a:solidFill>
                  <a:schemeClr val="tx1"/>
                </a:solidFill>
              </a:rPr>
              <a:t>مهم ترین نظریه پردازان گرایش راست که از دولت حداقل دفاع کرده اند، عبارتند از: فریدمن، هایک، نوزیک، راتبارد و خانم راند.</a:t>
            </a:r>
            <a:endParaRPr lang="fa-IR" sz="2600" dirty="0">
              <a:solidFill>
                <a:schemeClr val="tx1"/>
              </a:solidFill>
            </a:endParaRPr>
          </a:p>
        </p:txBody>
      </p:sp>
    </p:spTree>
    <p:extLst>
      <p:ext uri="{BB962C8B-B14F-4D97-AF65-F5344CB8AC3E}">
        <p14:creationId xmlns:p14="http://schemas.microsoft.com/office/powerpoint/2010/main" val="16509443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20634"/>
            <a:ext cx="8911687" cy="1584366"/>
          </a:xfrm>
        </p:spPr>
        <p:txBody>
          <a:bodyPr>
            <a:normAutofit fontScale="90000"/>
          </a:bodyPr>
          <a:lstStyle/>
          <a:p>
            <a:r>
              <a:rPr lang="fa-IR" dirty="0" smtClean="0"/>
              <a:t>الف. میلتون فریدمن</a:t>
            </a:r>
            <a:br>
              <a:rPr lang="fa-IR" dirty="0" smtClean="0"/>
            </a:br>
            <a:r>
              <a:rPr lang="fa-IR" sz="4400" dirty="0" smtClean="0"/>
              <a:t>(نظریه پرداز نئولیبرال)</a:t>
            </a:r>
            <a:endParaRPr lang="fa-IR" sz="4900" dirty="0"/>
          </a:p>
        </p:txBody>
      </p:sp>
      <p:sp>
        <p:nvSpPr>
          <p:cNvPr id="3" name="Content Placeholder 2"/>
          <p:cNvSpPr>
            <a:spLocks noGrp="1"/>
          </p:cNvSpPr>
          <p:nvPr>
            <p:ph idx="1"/>
          </p:nvPr>
        </p:nvSpPr>
        <p:spPr>
          <a:xfrm>
            <a:off x="2589212" y="2133599"/>
            <a:ext cx="8915400" cy="3994069"/>
          </a:xfrm>
        </p:spPr>
        <p:txBody>
          <a:bodyPr>
            <a:normAutofit/>
          </a:bodyPr>
          <a:lstStyle/>
          <a:p>
            <a:r>
              <a:rPr lang="fa-IR" sz="2600" dirty="0" smtClean="0">
                <a:solidFill>
                  <a:schemeClr val="tx1"/>
                </a:solidFill>
              </a:rPr>
              <a:t>فریدمن، </a:t>
            </a:r>
            <a:r>
              <a:rPr lang="fa-IR" sz="2600" smtClean="0">
                <a:solidFill>
                  <a:schemeClr val="tx1"/>
                </a:solidFill>
              </a:rPr>
              <a:t>منتقد </a:t>
            </a:r>
            <a:r>
              <a:rPr lang="fa-IR" sz="2600" smtClean="0">
                <a:solidFill>
                  <a:schemeClr val="tx1"/>
                </a:solidFill>
              </a:rPr>
              <a:t>اقتصاد </a:t>
            </a:r>
            <a:r>
              <a:rPr lang="fa-IR" sz="2600" dirty="0" smtClean="0">
                <a:solidFill>
                  <a:schemeClr val="tx1"/>
                </a:solidFill>
              </a:rPr>
              <a:t>کینزی و طرفدار کاهش هزینه های دولتی بود؛ زیرا وقوع همزمان سطح بالای عدم اشتغال و سطح بالای تورم را علت بحران دهه 1970 م می دانست و خواهان سیاست افزایش مستمر و تدریجی حجم پول به منظور ایجاد چارچوب پولی باثباتی بود که موجب تورم اندک و رشد متناسب و اشتغال می شود.</a:t>
            </a:r>
          </a:p>
          <a:p>
            <a:r>
              <a:rPr lang="fa-IR" sz="2600" dirty="0">
                <a:solidFill>
                  <a:schemeClr val="tx1"/>
                </a:solidFill>
              </a:rPr>
              <a:t> </a:t>
            </a:r>
            <a:r>
              <a:rPr lang="fa-IR" sz="2600" dirty="0" smtClean="0">
                <a:solidFill>
                  <a:schemeClr val="tx1"/>
                </a:solidFill>
              </a:rPr>
              <a:t>مهم ترین کتاب فریدمن، </a:t>
            </a:r>
            <a:r>
              <a:rPr lang="fa-IR" sz="2600" b="1" dirty="0" smtClean="0">
                <a:solidFill>
                  <a:schemeClr val="tx1"/>
                </a:solidFill>
              </a:rPr>
              <a:t>«سرمایه داری و آزادی» </a:t>
            </a:r>
            <a:r>
              <a:rPr lang="fa-IR" sz="2600" dirty="0" smtClean="0">
                <a:solidFill>
                  <a:schemeClr val="tx1"/>
                </a:solidFill>
              </a:rPr>
              <a:t>است، که در آن به دفاع از دولت حداقل می پردازد. به نظر وی، با توجه به </a:t>
            </a:r>
            <a:r>
              <a:rPr lang="fa-IR" sz="2600" b="1" dirty="0" smtClean="0">
                <a:solidFill>
                  <a:schemeClr val="tx1"/>
                </a:solidFill>
              </a:rPr>
              <a:t>رابطه انداموار (ارگانیک) آزادی ها با یکدیگر</a:t>
            </a:r>
            <a:r>
              <a:rPr lang="fa-IR" sz="2600" dirty="0" smtClean="0">
                <a:solidFill>
                  <a:schemeClr val="tx1"/>
                </a:solidFill>
              </a:rPr>
              <a:t>، با از بین رفتن آزادی اقتصادی، آزادی سیاسی نیز از بین خواهد رفت =&gt; اصلی ترین مانع آزادی فردی، حکومت است؛ پس برای تأمین آزادی باید قدرت حکومت را تا حد امکان پراکنده کرد.</a:t>
            </a:r>
          </a:p>
        </p:txBody>
      </p:sp>
    </p:spTree>
    <p:extLst>
      <p:ext uri="{BB962C8B-B14F-4D97-AF65-F5344CB8AC3E}">
        <p14:creationId xmlns:p14="http://schemas.microsoft.com/office/powerpoint/2010/main" val="363229928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34390"/>
            <a:ext cx="8915400" cy="5376832"/>
          </a:xfrm>
        </p:spPr>
        <p:txBody>
          <a:bodyPr>
            <a:normAutofit/>
          </a:bodyPr>
          <a:lstStyle/>
          <a:p>
            <a:r>
              <a:rPr lang="fa-IR" sz="2600" dirty="0">
                <a:solidFill>
                  <a:schemeClr val="tx1"/>
                </a:solidFill>
              </a:rPr>
              <a:t> وی مخالف دولت رفاهی سرمایه داری است؛ زیرا با تأکید بر عدالت اجتماعی موجب کاهش آزادی و از طرفی، تمرکز قدرت در دست حکومت می شود و نیز سیاست تأمین اجتماعی سبب وابستگی روحی افراد به دولت و نابودی ابتکار عمل فردی می شود؛ به همین جهت، دولت محدود بهتر </a:t>
            </a:r>
            <a:r>
              <a:rPr lang="fa-IR" sz="2600" dirty="0" smtClean="0">
                <a:solidFill>
                  <a:schemeClr val="tx1"/>
                </a:solidFill>
              </a:rPr>
              <a:t>است.</a:t>
            </a:r>
          </a:p>
          <a:p>
            <a:r>
              <a:rPr lang="fa-IR" sz="2600" dirty="0" smtClean="0">
                <a:solidFill>
                  <a:schemeClr val="tx1"/>
                </a:solidFill>
              </a:rPr>
              <a:t>فریدمن در کتاب «</a:t>
            </a:r>
            <a:r>
              <a:rPr lang="fa-IR" sz="2600" b="1" dirty="0" smtClean="0">
                <a:solidFill>
                  <a:schemeClr val="tx1"/>
                </a:solidFill>
              </a:rPr>
              <a:t>آزادی انتخاب</a:t>
            </a:r>
            <a:r>
              <a:rPr lang="fa-IR" sz="2600" dirty="0" smtClean="0">
                <a:solidFill>
                  <a:schemeClr val="tx1"/>
                </a:solidFill>
              </a:rPr>
              <a:t>»، نظام سیاسی و نظام اقتصادی را بررسی و هر دو را بازار می نامد که در آن سرنوشت هر واقعه از رهگذر کنش ها و واکنش های افرادی تعیین می شود که به دنبال منافع شخصی خویش هستند.</a:t>
            </a:r>
          </a:p>
          <a:p>
            <a:r>
              <a:rPr lang="fa-IR" sz="2600" b="1" dirty="0" smtClean="0">
                <a:solidFill>
                  <a:schemeClr val="tx1"/>
                </a:solidFill>
              </a:rPr>
              <a:t>خلاصه اینکه، </a:t>
            </a:r>
            <a:r>
              <a:rPr lang="fa-IR" sz="2600" dirty="0" smtClean="0">
                <a:solidFill>
                  <a:schemeClr val="tx1"/>
                </a:solidFill>
              </a:rPr>
              <a:t>فریدمن طرفدار سرسخت کاهش هزینه های دولت، تقلیل نقش دولت به حداقل، سرمایه داری آزاد و ضرورت خصوصی سازی است.</a:t>
            </a:r>
          </a:p>
          <a:p>
            <a:r>
              <a:rPr lang="fa-IR" sz="2600" dirty="0" smtClean="0">
                <a:solidFill>
                  <a:schemeClr val="tx1"/>
                </a:solidFill>
              </a:rPr>
              <a:t>وی سرمایه داری را تنها ضامن آزادی های فردی به شمار می آورد. در واقع، به نظر وی، </a:t>
            </a:r>
            <a:r>
              <a:rPr lang="fa-IR" sz="2600" b="1" dirty="0" smtClean="0">
                <a:solidFill>
                  <a:schemeClr val="tx1"/>
                </a:solidFill>
              </a:rPr>
              <a:t>دولت محدود یا حداقل فقط در سرمایه داری قابل حصول </a:t>
            </a:r>
            <a:r>
              <a:rPr lang="fa-IR" sz="2600" dirty="0" smtClean="0">
                <a:solidFill>
                  <a:schemeClr val="tx1"/>
                </a:solidFill>
              </a:rPr>
              <a:t>است.</a:t>
            </a:r>
            <a:endParaRPr lang="fa-IR" sz="2600" dirty="0">
              <a:solidFill>
                <a:schemeClr val="tx1"/>
              </a:solidFill>
            </a:endParaRPr>
          </a:p>
        </p:txBody>
      </p:sp>
    </p:spTree>
    <p:extLst>
      <p:ext uri="{BB962C8B-B14F-4D97-AF65-F5344CB8AC3E}">
        <p14:creationId xmlns:p14="http://schemas.microsoft.com/office/powerpoint/2010/main" val="256796013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6260"/>
            <a:ext cx="8911687" cy="1548740"/>
          </a:xfrm>
        </p:spPr>
        <p:txBody>
          <a:bodyPr>
            <a:noAutofit/>
          </a:bodyPr>
          <a:lstStyle/>
          <a:p>
            <a:r>
              <a:rPr lang="fa-IR" sz="4800" dirty="0" smtClean="0"/>
              <a:t>ب. فریدریش فون هایک</a:t>
            </a:r>
            <a:br>
              <a:rPr lang="fa-IR" sz="4800" dirty="0" smtClean="0"/>
            </a:br>
            <a:r>
              <a:rPr lang="fa-IR" sz="3800" dirty="0" smtClean="0"/>
              <a:t>(فیلسوف و اقتصادپژوه نئولیبرال اتریشی تبار)</a:t>
            </a:r>
            <a:endParaRPr lang="fa-IR" sz="3800" dirty="0"/>
          </a:p>
        </p:txBody>
      </p:sp>
      <p:sp>
        <p:nvSpPr>
          <p:cNvPr id="3" name="Content Placeholder 2"/>
          <p:cNvSpPr>
            <a:spLocks noGrp="1"/>
          </p:cNvSpPr>
          <p:nvPr>
            <p:ph idx="1"/>
          </p:nvPr>
        </p:nvSpPr>
        <p:spPr>
          <a:xfrm>
            <a:off x="2589212" y="2133600"/>
            <a:ext cx="8915400" cy="4231574"/>
          </a:xfrm>
        </p:spPr>
        <p:txBody>
          <a:bodyPr>
            <a:normAutofit fontScale="92500"/>
          </a:bodyPr>
          <a:lstStyle/>
          <a:p>
            <a:r>
              <a:rPr lang="fa-IR" dirty="0">
                <a:solidFill>
                  <a:schemeClr val="tx1"/>
                </a:solidFill>
              </a:rPr>
              <a:t> </a:t>
            </a:r>
            <a:r>
              <a:rPr lang="fa-IR" dirty="0" smtClean="0">
                <a:solidFill>
                  <a:schemeClr val="tx1"/>
                </a:solidFill>
              </a:rPr>
              <a:t>هایک معتقد به «</a:t>
            </a:r>
            <a:r>
              <a:rPr lang="fa-IR" b="1" dirty="0" smtClean="0">
                <a:solidFill>
                  <a:schemeClr val="tx1"/>
                </a:solidFill>
              </a:rPr>
              <a:t>کمینه ساختن قدرت حکومت و تقویت توانایی های جامعه و فرد</a:t>
            </a:r>
            <a:r>
              <a:rPr lang="fa-IR" dirty="0" smtClean="0">
                <a:solidFill>
                  <a:schemeClr val="tx1"/>
                </a:solidFill>
              </a:rPr>
              <a:t>» است.</a:t>
            </a:r>
          </a:p>
          <a:p>
            <a:r>
              <a:rPr lang="fa-IR" dirty="0">
                <a:solidFill>
                  <a:schemeClr val="tx1"/>
                </a:solidFill>
              </a:rPr>
              <a:t> </a:t>
            </a:r>
            <a:r>
              <a:rPr lang="fa-IR" dirty="0" smtClean="0">
                <a:solidFill>
                  <a:schemeClr val="tx1"/>
                </a:solidFill>
              </a:rPr>
              <a:t>وی در کتاب «</a:t>
            </a:r>
            <a:r>
              <a:rPr lang="fa-IR" b="1" dirty="0" smtClean="0">
                <a:solidFill>
                  <a:schemeClr val="tx1"/>
                </a:solidFill>
              </a:rPr>
              <a:t>راهی به سوی بردگی</a:t>
            </a:r>
            <a:r>
              <a:rPr lang="fa-IR" dirty="0" smtClean="0">
                <a:solidFill>
                  <a:schemeClr val="tx1"/>
                </a:solidFill>
              </a:rPr>
              <a:t>»، برنامه ریزی متمرکز و دخالت دولت در اقتصاد را زمینه پیدایی حکومت تک حزبی (توتالیتاریسم) و محو آزادی فردی می داند.</a:t>
            </a:r>
          </a:p>
          <a:p>
            <a:r>
              <a:rPr lang="fa-IR" dirty="0" smtClean="0">
                <a:solidFill>
                  <a:schemeClr val="tx1"/>
                </a:solidFill>
              </a:rPr>
              <a:t>در مهم ترین اثرش به نام «</a:t>
            </a:r>
            <a:r>
              <a:rPr lang="fa-IR" b="1" dirty="0" smtClean="0">
                <a:solidFill>
                  <a:schemeClr val="tx1"/>
                </a:solidFill>
              </a:rPr>
              <a:t>بنیاد آزادی</a:t>
            </a:r>
            <a:r>
              <a:rPr lang="fa-IR" dirty="0" smtClean="0">
                <a:solidFill>
                  <a:schemeClr val="tx1"/>
                </a:solidFill>
              </a:rPr>
              <a:t>» معتقد است که دخالت در اقتصاد به بهانه تأمین عدالت اجتماعی، اصل آزادی منفی را خدشه دار کرده است (آزادی منفی، به معنای فقدان هر گونه اجبار خارجی یا وابستگی به اداره خودسرانه دیگران است و قانون تنها حافظ این نوع از آزادی است). از طرف دیگر، معشیت، درآمد و مسکن در حوزه سازوکار بازار است و خارج از محدوده صلاحیت دولت قرار دارد.</a:t>
            </a:r>
          </a:p>
          <a:p>
            <a:r>
              <a:rPr lang="fa-IR" dirty="0" smtClean="0">
                <a:solidFill>
                  <a:schemeClr val="tx1"/>
                </a:solidFill>
              </a:rPr>
              <a:t>به نظر هایک، دولت عامل اصلی بی ثباتی اقتصادی است و کینزی ها از اثبات نابسامانی بازار بدون دخالت دولت عاجزند. </a:t>
            </a:r>
            <a:endParaRPr lang="fa-IR" dirty="0">
              <a:solidFill>
                <a:schemeClr val="tx1"/>
              </a:solidFill>
            </a:endParaRPr>
          </a:p>
        </p:txBody>
      </p:sp>
    </p:spTree>
    <p:extLst>
      <p:ext uri="{BB962C8B-B14F-4D97-AF65-F5344CB8AC3E}">
        <p14:creationId xmlns:p14="http://schemas.microsoft.com/office/powerpoint/2010/main" val="310069099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838" y="463138"/>
            <a:ext cx="8915400" cy="5961413"/>
          </a:xfrm>
        </p:spPr>
        <p:txBody>
          <a:bodyPr>
            <a:normAutofit lnSpcReduction="10000"/>
          </a:bodyPr>
          <a:lstStyle/>
          <a:p>
            <a:r>
              <a:rPr lang="fa-IR" b="1" dirty="0" smtClean="0">
                <a:solidFill>
                  <a:schemeClr val="tx2">
                    <a:lumMod val="75000"/>
                  </a:schemeClr>
                </a:solidFill>
              </a:rPr>
              <a:t> </a:t>
            </a:r>
            <a:r>
              <a:rPr lang="fa-IR" b="1" dirty="0" smtClean="0">
                <a:solidFill>
                  <a:schemeClr val="bg2">
                    <a:lumMod val="25000"/>
                  </a:schemeClr>
                </a:solidFill>
              </a:rPr>
              <a:t>نظریه پولی هایک:</a:t>
            </a:r>
          </a:p>
          <a:p>
            <a:r>
              <a:rPr lang="fa-IR" dirty="0" smtClean="0">
                <a:solidFill>
                  <a:schemeClr val="tx1"/>
                </a:solidFill>
              </a:rPr>
              <a:t>پول، نهادی اجتماعی است و دولت نقشی در ایجاد آن ندارد؛ لذا کنترل کامل دولت بر پول منتفی است و سیاست های تنظیم پولی بر اساس قاعده ای ثابت، باید دارای دقت فراوان در سنجش زندگی اقتصادی و صراحت کامل در تعریف پول باشد.</a:t>
            </a:r>
          </a:p>
          <a:p>
            <a:r>
              <a:rPr lang="fa-IR" dirty="0" smtClean="0">
                <a:solidFill>
                  <a:schemeClr val="tx1"/>
                </a:solidFill>
              </a:rPr>
              <a:t>تورم، دشمن بزرگ آزادی است و برای مهار تورم باید انحصار صدور پول از دولت سلب شود.</a:t>
            </a:r>
          </a:p>
          <a:p>
            <a:r>
              <a:rPr lang="fa-IR" dirty="0" smtClean="0">
                <a:solidFill>
                  <a:schemeClr val="tx1"/>
                </a:solidFill>
              </a:rPr>
              <a:t>اگر مرم بتوانند هر نوع پولی که ترجیح می دهند را استفاده کنند، این امر مانع بروز تورم و خروج پول های ضعیف از گردش پولی می شود.</a:t>
            </a:r>
          </a:p>
          <a:p>
            <a:r>
              <a:rPr lang="fa-IR" dirty="0" smtClean="0">
                <a:solidFill>
                  <a:schemeClr val="tx1"/>
                </a:solidFill>
              </a:rPr>
              <a:t>بازار الگویی انتزاعی نیست؛ بلکه نهادی دارای دو جریان است که قیمت ها را در چارچوب نظم خودجوش بازار وارد عمل می کند.</a:t>
            </a:r>
          </a:p>
          <a:p>
            <a:r>
              <a:rPr lang="fa-IR" dirty="0" smtClean="0">
                <a:solidFill>
                  <a:schemeClr val="tx1"/>
                </a:solidFill>
              </a:rPr>
              <a:t>عملکرد بازار فقط به هدف محدود مبادله کالا و خدمات توجه نمی کند؛ بلکه کل نظام اجتماعی را مد نظر قرار می دهد.</a:t>
            </a:r>
          </a:p>
          <a:p>
            <a:r>
              <a:rPr lang="fa-IR" b="1" dirty="0" smtClean="0">
                <a:solidFill>
                  <a:schemeClr val="tx1"/>
                </a:solidFill>
              </a:rPr>
              <a:t>پیشنهاد هایک: </a:t>
            </a:r>
            <a:r>
              <a:rPr lang="fa-IR" dirty="0" smtClean="0">
                <a:solidFill>
                  <a:schemeClr val="tx1"/>
                </a:solidFill>
              </a:rPr>
              <a:t>خودداری دولت در امر پولی باید دامنه گسترده تری به خود بگیرد؛ چرا که لغو بازار و جایگزین کردن آن با برنامه ریزی مرکزی، نوعی جنون اقتصادی است.</a:t>
            </a:r>
            <a:endParaRPr lang="fa-IR" dirty="0">
              <a:solidFill>
                <a:schemeClr val="tx1"/>
              </a:solidFill>
            </a:endParaRPr>
          </a:p>
        </p:txBody>
      </p:sp>
    </p:spTree>
    <p:extLst>
      <p:ext uri="{BB962C8B-B14F-4D97-AF65-F5344CB8AC3E}">
        <p14:creationId xmlns:p14="http://schemas.microsoft.com/office/powerpoint/2010/main" val="412052634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301</TotalTime>
  <Words>3574</Words>
  <Application>Microsoft Office PowerPoint</Application>
  <PresentationFormat>Widescreen</PresentationFormat>
  <Paragraphs>154</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B Lotus</vt:lpstr>
      <vt:lpstr>B Titr</vt:lpstr>
      <vt:lpstr>Century Gothic</vt:lpstr>
      <vt:lpstr>Wingdings 3</vt:lpstr>
      <vt:lpstr>Wisp</vt:lpstr>
      <vt:lpstr>فصل 9: دولت در آغاز قرن 21: جهانی شدن و نظریه های دولت حداقل</vt:lpstr>
      <vt:lpstr>مقدمه</vt:lpstr>
      <vt:lpstr>1. نظریه دولت حداقل</vt:lpstr>
      <vt:lpstr>1-1. گرایش راست دولت حداقل</vt:lpstr>
      <vt:lpstr>PowerPoint Presentation</vt:lpstr>
      <vt:lpstr>الف. میلتون فریدمن (نظریه پرداز نئولیبرال)</vt:lpstr>
      <vt:lpstr>PowerPoint Presentation</vt:lpstr>
      <vt:lpstr>ب. فریدریش فون هایک (فیلسوف و اقتصادپژوه نئولیبرال اتریشی تبار)</vt:lpstr>
      <vt:lpstr>PowerPoint Presentation</vt:lpstr>
      <vt:lpstr>ج. رابرت نوزیک (فیلسوف برجسته نئولیبرالیسم)</vt:lpstr>
      <vt:lpstr>PowerPoint Presentation</vt:lpstr>
      <vt:lpstr>د. موری راتبارد</vt:lpstr>
      <vt:lpstr>خانم این راند</vt:lpstr>
      <vt:lpstr>2-1. گرایش چپ دولت حداقل</vt:lpstr>
      <vt:lpstr>یورگن هابرماس</vt:lpstr>
      <vt:lpstr>PowerPoint Presentation</vt:lpstr>
      <vt:lpstr>3-1. نظریه دولت حداقل:  گرایش مسلط نظریه های دولت</vt:lpstr>
      <vt:lpstr>PowerPoint Presentation</vt:lpstr>
      <vt:lpstr>2. نظریه دولت مجازی: دولت حداقل در عرصه روابط بین الملل</vt:lpstr>
      <vt:lpstr>PowerPoint Presentation</vt:lpstr>
      <vt:lpstr>PowerPoint Presentation</vt:lpstr>
      <vt:lpstr>3. نظریه پسامدرن دولت: تأثیرات جهانی شدن بردولت مدرن</vt:lpstr>
      <vt:lpstr>1-3. دولت مدرن و مسئله حاکمیت</vt:lpstr>
      <vt:lpstr>PowerPoint Presentation</vt:lpstr>
      <vt:lpstr>2-3. نظریه های پسامدرن دولت جدید</vt:lpstr>
      <vt:lpstr>PowerPoint Presentation</vt:lpstr>
      <vt:lpstr>3-3. ویژگی های دولت جدید</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javidi-pc</dc:creator>
  <cp:lastModifiedBy>javidi-pc</cp:lastModifiedBy>
  <cp:revision>46</cp:revision>
  <dcterms:created xsi:type="dcterms:W3CDTF">2016-04-10T17:03:40Z</dcterms:created>
  <dcterms:modified xsi:type="dcterms:W3CDTF">2016-04-14T19:27:10Z</dcterms:modified>
</cp:coreProperties>
</file>