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813034-63E5-4652-B2A0-43E71F813D9E}" type="datetimeFigureOut">
              <a:rPr lang="fa-IR" smtClean="0"/>
              <a:pPr/>
              <a:t>05/07/1437</a:t>
            </a:fld>
            <a:endParaRPr lang="fa-I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52AD5-E4B9-4A86-8D33-C2147BD0611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813034-63E5-4652-B2A0-43E71F813D9E}" type="datetimeFigureOut">
              <a:rPr lang="fa-IR" smtClean="0"/>
              <a:pPr/>
              <a:t>05/07/1437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52AD5-E4B9-4A86-8D33-C2147BD0611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813034-63E5-4652-B2A0-43E71F813D9E}" type="datetimeFigureOut">
              <a:rPr lang="fa-IR" smtClean="0"/>
              <a:pPr/>
              <a:t>05/07/1437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52AD5-E4B9-4A86-8D33-C2147BD0611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>
            <a:normAutofit/>
          </a:bodyPr>
          <a:lstStyle>
            <a:lvl1pPr algn="ctr">
              <a:defRPr sz="5400" baseline="0">
                <a:cs typeface="B Titr" pitchFamily="2" charset="-78"/>
              </a:defRPr>
            </a:lvl1pPr>
            <a:extLst/>
          </a:lstStyle>
          <a:p>
            <a:r>
              <a:rPr kumimoji="0" lang="fa-IR" dirty="0" smtClean="0"/>
              <a:t>تست 1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435608" y="1571612"/>
            <a:ext cx="7498080" cy="4676788"/>
          </a:xfr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>
              <a:defRPr>
                <a:cs typeface="B Lotus" pitchFamily="2" charset="-78"/>
              </a:defRPr>
            </a:lvl1pPr>
            <a:extLst/>
          </a:lstStyle>
          <a:p>
            <a:pPr lvl="0" eaLnBrk="1" latinLnBrk="0" hangingPunct="1"/>
            <a:r>
              <a:rPr lang="fa-IR" dirty="0" smtClean="0"/>
              <a:t>تست 2</a:t>
            </a:r>
          </a:p>
          <a:p>
            <a:pPr lvl="0" eaLnBrk="1" latinLnBrk="0" hangingPunct="1"/>
            <a:r>
              <a:rPr kumimoji="0" lang="fa-IR" dirty="0" smtClean="0"/>
              <a:t>تست 3</a:t>
            </a:r>
          </a:p>
          <a:p>
            <a:pPr lvl="0" eaLnBrk="1" latinLnBrk="0" hangingPunct="1"/>
            <a:r>
              <a:rPr kumimoji="0" lang="fa-IR" dirty="0" smtClean="0"/>
              <a:t>تست 4</a:t>
            </a:r>
            <a:endParaRPr kumimoji="0" lang="en-US" dirty="0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813034-63E5-4652-B2A0-43E71F813D9E}" type="datetimeFigureOut">
              <a:rPr lang="fa-IR" smtClean="0"/>
              <a:pPr/>
              <a:t>05/07/1437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52AD5-E4B9-4A86-8D33-C2147BD0611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813034-63E5-4652-B2A0-43E71F813D9E}" type="datetimeFigureOut">
              <a:rPr lang="fa-IR" smtClean="0"/>
              <a:pPr/>
              <a:t>05/07/1437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52AD5-E4B9-4A86-8D33-C2147BD0611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813034-63E5-4652-B2A0-43E71F813D9E}" type="datetimeFigureOut">
              <a:rPr lang="fa-IR" smtClean="0"/>
              <a:pPr/>
              <a:t>05/07/1437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52AD5-E4B9-4A86-8D33-C2147BD0611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813034-63E5-4652-B2A0-43E71F813D9E}" type="datetimeFigureOut">
              <a:rPr lang="fa-IR" smtClean="0"/>
              <a:pPr/>
              <a:t>05/07/1437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52AD5-E4B9-4A86-8D33-C2147BD0611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813034-63E5-4652-B2A0-43E71F813D9E}" type="datetimeFigureOut">
              <a:rPr lang="fa-IR" smtClean="0"/>
              <a:pPr/>
              <a:t>05/07/1437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52AD5-E4B9-4A86-8D33-C2147BD0611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813034-63E5-4652-B2A0-43E71F813D9E}" type="datetimeFigureOut">
              <a:rPr lang="fa-IR" smtClean="0"/>
              <a:pPr/>
              <a:t>05/07/1437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52AD5-E4B9-4A86-8D33-C2147BD0611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813034-63E5-4652-B2A0-43E71F813D9E}" type="datetimeFigureOut">
              <a:rPr lang="fa-IR" smtClean="0"/>
              <a:pPr/>
              <a:t>05/07/1437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52AD5-E4B9-4A86-8D33-C2147BD0611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4813034-63E5-4652-B2A0-43E71F813D9E}" type="datetimeFigureOut">
              <a:rPr lang="fa-IR" smtClean="0"/>
              <a:pPr/>
              <a:t>05/07/1437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6F52AD5-E4B9-4A86-8D33-C2147BD0611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428604"/>
            <a:ext cx="7406640" cy="2857520"/>
          </a:xfrm>
        </p:spPr>
        <p:txBody>
          <a:bodyPr>
            <a:normAutofit fontScale="90000"/>
          </a:bodyPr>
          <a:lstStyle/>
          <a:p>
            <a:pPr algn="ctr"/>
            <a:r>
              <a:rPr lang="fa-IR" sz="3600" dirty="0" smtClean="0">
                <a:solidFill>
                  <a:schemeClr val="tx2"/>
                </a:solidFill>
                <a:cs typeface="2  Mitra" pitchFamily="2" charset="-78"/>
              </a:rPr>
              <a:t>بسم الله الرّحمن الرّحیم</a:t>
            </a:r>
            <a:br>
              <a:rPr lang="fa-IR" sz="3600" dirty="0" smtClean="0">
                <a:solidFill>
                  <a:schemeClr val="tx2"/>
                </a:solidFill>
                <a:cs typeface="2  Mitra" pitchFamily="2" charset="-78"/>
              </a:rPr>
            </a:br>
            <a:r>
              <a:rPr lang="fa-IR" dirty="0" smtClean="0">
                <a:cs typeface="B Titr" pitchFamily="2" charset="-78"/>
              </a:rPr>
              <a:t/>
            </a:r>
            <a:br>
              <a:rPr lang="fa-IR" dirty="0" smtClean="0">
                <a:cs typeface="B Titr" pitchFamily="2" charset="-78"/>
              </a:rPr>
            </a:br>
            <a:r>
              <a:rPr lang="fa-IR" sz="4400" dirty="0" smtClean="0">
                <a:cs typeface="B Titr" pitchFamily="2" charset="-78"/>
              </a:rPr>
              <a:t>کتاب </a:t>
            </a:r>
            <a:r>
              <a:rPr lang="fa-IR" sz="5000" dirty="0" smtClean="0">
                <a:solidFill>
                  <a:srgbClr val="002060"/>
                </a:solidFill>
                <a:cs typeface="B Titr" pitchFamily="2" charset="-78"/>
              </a:rPr>
              <a:t>دولت و دموکراسی در عصر جهانی شدن </a:t>
            </a:r>
            <a:r>
              <a:rPr lang="fa-IR" sz="4400" dirty="0" smtClean="0">
                <a:cs typeface="B Titr" pitchFamily="2" charset="-78"/>
              </a:rPr>
              <a:t>؛ اثر دکتر محمد توحید فام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3571876"/>
            <a:ext cx="7406640" cy="1928826"/>
          </a:xfrm>
        </p:spPr>
        <p:txBody>
          <a:bodyPr>
            <a:noAutofit/>
          </a:bodyPr>
          <a:lstStyle/>
          <a:p>
            <a:pPr algn="r"/>
            <a:endParaRPr lang="fa-IR" sz="4000" dirty="0" smtClean="0">
              <a:solidFill>
                <a:schemeClr val="tx2"/>
              </a:solidFill>
              <a:cs typeface="2  Mitra" pitchFamily="2" charset="-78"/>
            </a:endParaRPr>
          </a:p>
          <a:p>
            <a:pPr algn="r"/>
            <a:r>
              <a:rPr lang="fa-IR" sz="4000" dirty="0" smtClean="0">
                <a:solidFill>
                  <a:schemeClr val="tx2"/>
                </a:solidFill>
                <a:cs typeface="B Titr" pitchFamily="2" charset="-78"/>
              </a:rPr>
              <a:t>فصل دوم: </a:t>
            </a:r>
            <a:r>
              <a:rPr lang="fa-IR" sz="4000" dirty="0" smtClean="0">
                <a:solidFill>
                  <a:srgbClr val="002060"/>
                </a:solidFill>
                <a:cs typeface="2  Mitra" pitchFamily="2" charset="-78"/>
              </a:rPr>
              <a:t>تحول مفهوم دولت از نظریه ارگانیکی تا نظریه مکانیکی</a:t>
            </a:r>
            <a:endParaRPr lang="fa-IR" sz="4000" dirty="0">
              <a:solidFill>
                <a:srgbClr val="002060"/>
              </a:solidFill>
              <a:cs typeface="2 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a-IR" sz="4400" b="1" dirty="0" smtClean="0">
                <a:solidFill>
                  <a:srgbClr val="0070C0"/>
                </a:solidFill>
              </a:rPr>
              <a:t>3. دولت در اندیشه سیاسی آگوستین</a:t>
            </a:r>
            <a:endParaRPr lang="fa-IR" sz="4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571612"/>
            <a:ext cx="7498080" cy="464347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fa-IR" sz="4500" dirty="0" smtClean="0"/>
              <a:t>بنیان این اندیشه در </a:t>
            </a:r>
            <a:r>
              <a:rPr lang="fa-IR" sz="4500" dirty="0" smtClean="0">
                <a:solidFill>
                  <a:srgbClr val="0070C0"/>
                </a:solidFill>
              </a:rPr>
              <a:t>نظریه الهی </a:t>
            </a:r>
            <a:r>
              <a:rPr lang="fa-IR" sz="4500" dirty="0" smtClean="0"/>
              <a:t>درباره حکومت سیاسی است==&gt; «ترس از خدا، آغاز حکومت است».</a:t>
            </a:r>
          </a:p>
          <a:p>
            <a:pPr algn="just"/>
            <a:r>
              <a:rPr lang="fa-IR" sz="4500" dirty="0" smtClean="0"/>
              <a:t>عهد کلیسایی==&gt; دوره افول انسان سیاسی مهد شهروندی یونان است.</a:t>
            </a:r>
          </a:p>
          <a:p>
            <a:pPr algn="just"/>
            <a:r>
              <a:rPr lang="fa-IR" sz="4500" b="1" dirty="0" smtClean="0">
                <a:solidFill>
                  <a:srgbClr val="0070C0"/>
                </a:solidFill>
              </a:rPr>
              <a:t>نکات:</a:t>
            </a:r>
            <a:endParaRPr lang="fa-IR" sz="4500" dirty="0" smtClean="0"/>
          </a:p>
          <a:p>
            <a:pPr algn="just"/>
            <a:r>
              <a:rPr lang="fa-IR" sz="4500" dirty="0" smtClean="0"/>
              <a:t>1. برتری قدرت کلیسا بر قدرت دنیوی.</a:t>
            </a:r>
          </a:p>
          <a:p>
            <a:pPr algn="just"/>
            <a:r>
              <a:rPr lang="fa-IR" sz="4500" dirty="0" smtClean="0"/>
              <a:t>2. عرصه تاریخ، کشمکش بین دولت آسمانی و زمینی است که سرانجام آن، پیروزی دولت آسمانی است که ارمغانش، صلح است.</a:t>
            </a:r>
          </a:p>
          <a:p>
            <a:pPr algn="just"/>
            <a:r>
              <a:rPr lang="fa-IR" sz="4500" dirty="0" smtClean="0"/>
              <a:t>3. دولت، بازوی دنیوی کلیسا است که باید حتما مسیحی باشد و حاکم بر جامعه جهانی است.</a:t>
            </a:r>
          </a:p>
          <a:p>
            <a:pPr algn="just"/>
            <a:r>
              <a:rPr lang="fa-IR" sz="4500" dirty="0" smtClean="0"/>
              <a:t>4. جامعه پیشنهادی او، مرکب از افراد است، نه دولت ها.</a:t>
            </a:r>
          </a:p>
          <a:p>
            <a:pPr algn="just"/>
            <a:r>
              <a:rPr lang="fa-IR" sz="4500" dirty="0" smtClean="0"/>
              <a:t>5. وظیفه افراد این است که وفاداری خود را از دولت زمینی، سلب و به دولت آسمانی منتقل کنند.</a:t>
            </a:r>
            <a:endParaRPr lang="fa-IR" dirty="0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a-IR" sz="4400" b="1" dirty="0" smtClean="0">
                <a:solidFill>
                  <a:srgbClr val="0070C0"/>
                </a:solidFill>
              </a:rPr>
              <a:t>4. دولت در اندیشه سیاسی آکوئیناس</a:t>
            </a:r>
            <a:endParaRPr lang="fa-IR" sz="4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571612"/>
            <a:ext cx="7498080" cy="492922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fa-IR" dirty="0" smtClean="0"/>
              <a:t>آکوئیناس، پیام آور فلسفه سیاسی ارسطو در مسیحیت است. (دولت، پدیده ای طبیعی و مظهر خیر است</a:t>
            </a:r>
            <a:r>
              <a:rPr lang="fa-IR" dirty="0" smtClean="0"/>
              <a:t>). </a:t>
            </a:r>
            <a:r>
              <a:rPr lang="fa-IR" dirty="0" smtClean="0"/>
              <a:t>نوعی </a:t>
            </a:r>
            <a:r>
              <a:rPr lang="fa-IR" dirty="0" smtClean="0"/>
              <a:t>از حکومت قانونی محدود را پیش بینی کرده </a:t>
            </a:r>
            <a:r>
              <a:rPr lang="fa-IR" dirty="0" smtClean="0"/>
              <a:t>بود.</a:t>
            </a:r>
            <a:endParaRPr lang="fa-IR" dirty="0" smtClean="0"/>
          </a:p>
          <a:p>
            <a:pPr algn="just"/>
            <a:r>
              <a:rPr lang="fa-IR" b="1" dirty="0" smtClean="0">
                <a:solidFill>
                  <a:srgbClr val="0070C0"/>
                </a:solidFill>
              </a:rPr>
              <a:t>نکات:</a:t>
            </a:r>
          </a:p>
          <a:p>
            <a:pPr algn="just"/>
            <a:r>
              <a:rPr lang="fa-IR" dirty="0" smtClean="0"/>
              <a:t>1. گسترش سایه دولت بر سر انسان، امری طبیعی و قیود جامعه سیاسی، وسیله ای برای احراز رشد انسان ها است.</a:t>
            </a:r>
          </a:p>
          <a:p>
            <a:pPr algn="just"/>
            <a:r>
              <a:rPr lang="fa-IR" dirty="0" smtClean="0"/>
              <a:t>2. تحقق زندگی اجتماعی فقط با قرارگرفتن یک شخص واحد در رأس امکان پذیر است.</a:t>
            </a:r>
          </a:p>
          <a:p>
            <a:pPr algn="just"/>
            <a:r>
              <a:rPr lang="fa-IR" dirty="0" smtClean="0"/>
              <a:t>3. دولت برای کسب سعادت به همکاری با مذهب نیاز دارد؛ پس در صورت تداخل وظایف مذهب و دولت، تابعیت از آنِ دولت است.</a:t>
            </a:r>
          </a:p>
          <a:p>
            <a:pPr algn="just"/>
            <a:r>
              <a:rPr lang="fa-IR" dirty="0" smtClean="0"/>
              <a:t>4. تقسیم قوانین به ازلی، طبیعی، الهی و بشری.</a:t>
            </a:r>
          </a:p>
          <a:p>
            <a:pPr algn="just"/>
            <a:r>
              <a:rPr lang="fa-IR" dirty="0" smtClean="0"/>
              <a:t>5. مشروعیت پادشاهی بر اساس استواری به قوانین طبیعی است و در صورت نقض قانون، مردم حق شورش دارند.</a:t>
            </a:r>
          </a:p>
          <a:p>
            <a:pPr algn="just"/>
            <a:r>
              <a:rPr lang="fa-IR" dirty="0" smtClean="0"/>
              <a:t>6. کلیسا می تواند در موضع داوری فرمانروایان قرار گیرد.</a:t>
            </a: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a-IR" sz="4200" b="1" dirty="0" smtClean="0">
                <a:solidFill>
                  <a:srgbClr val="0070C0"/>
                </a:solidFill>
              </a:rPr>
              <a:t>ب. دولت در اندیشه سیاسی عصر جدید</a:t>
            </a:r>
            <a:endParaRPr lang="fa-IR" sz="42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a-IR" dirty="0" smtClean="0"/>
              <a:t>عوامل مؤثر در ایجاد اندیشه سیاسی جدید عبارت است از:</a:t>
            </a:r>
          </a:p>
          <a:p>
            <a:pPr algn="just"/>
            <a:r>
              <a:rPr lang="fa-IR" dirty="0" smtClean="0"/>
              <a:t>1. مبارزات میان پادشاهان و بارون ها بر سر قلمرو قدرت قانونی؛</a:t>
            </a:r>
          </a:p>
          <a:p>
            <a:pPr algn="just"/>
            <a:r>
              <a:rPr lang="fa-IR" dirty="0" smtClean="0"/>
              <a:t>2. </a:t>
            </a:r>
            <a:r>
              <a:rPr lang="fa-IR" dirty="0" smtClean="0"/>
              <a:t>شورش دهقانی علیه مالیات سنگین و تعهد اجتماعی؛</a:t>
            </a:r>
          </a:p>
          <a:p>
            <a:pPr algn="just"/>
            <a:r>
              <a:rPr lang="fa-IR" dirty="0" smtClean="0"/>
              <a:t>3. گسترش داد و ستد، تجارت و مناسبات بازار؛</a:t>
            </a:r>
          </a:p>
          <a:p>
            <a:pPr algn="just"/>
            <a:r>
              <a:rPr lang="fa-IR" dirty="0" smtClean="0"/>
              <a:t>4. شکوفایی فرهنگ رنسانس همراه با گرایش دوباره به اندیشه های سیاسی دوره باستان (دموکراسی آتن و قوانین رم)؛</a:t>
            </a:r>
          </a:p>
          <a:p>
            <a:pPr algn="just"/>
            <a:r>
              <a:rPr lang="fa-IR" dirty="0" smtClean="0"/>
              <a:t>5. تحکیم قدرت پادشاهی ملی و نظام دولتب مطلق گرا در اروپای قرن پانزدهم؛</a:t>
            </a:r>
          </a:p>
          <a:p>
            <a:pPr algn="just"/>
            <a:r>
              <a:rPr lang="fa-IR" dirty="0" smtClean="0"/>
              <a:t>6. منازعات مذهبی مثل مبارزه کلیسا و دولت و به وِیژه اصلاح پروتستانی.</a:t>
            </a:r>
            <a:endParaRPr lang="fa-IR" dirty="0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a-IR" sz="4400" b="1" dirty="0" smtClean="0">
                <a:solidFill>
                  <a:srgbClr val="0070C0"/>
                </a:solidFill>
              </a:rPr>
              <a:t>1. </a:t>
            </a:r>
            <a:r>
              <a:rPr lang="fa-IR" sz="4400" b="1" dirty="0" smtClean="0">
                <a:solidFill>
                  <a:srgbClr val="0070C0"/>
                </a:solidFill>
              </a:rPr>
              <a:t>دولت در اندیشه سیاسی ماکیاولی</a:t>
            </a:r>
            <a:endParaRPr lang="fa-IR" sz="4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571612"/>
            <a:ext cx="7498080" cy="4929222"/>
          </a:xfrm>
        </p:spPr>
        <p:txBody>
          <a:bodyPr>
            <a:noAutofit/>
          </a:bodyPr>
          <a:lstStyle/>
          <a:p>
            <a:pPr algn="just"/>
            <a:r>
              <a:rPr lang="fa-IR" sz="2250" dirty="0" smtClean="0"/>
              <a:t>چگونه می توان میان دولت و قدرت شهروندان، موازنه ای مناسب برقرار کرد؟</a:t>
            </a:r>
          </a:p>
          <a:p>
            <a:pPr algn="just"/>
            <a:r>
              <a:rPr lang="fa-IR" sz="2250" b="1" dirty="0" smtClean="0">
                <a:solidFill>
                  <a:srgbClr val="0070C0"/>
                </a:solidFill>
              </a:rPr>
              <a:t>نکات:</a:t>
            </a:r>
          </a:p>
          <a:p>
            <a:pPr algn="just"/>
            <a:r>
              <a:rPr lang="fa-IR" sz="2250" dirty="0" smtClean="0"/>
              <a:t>1. سه شکل اصلی حکومت مونارشی (مشروطه، آریستوکراسی و دموکراسی)، بی ثبات است و سبب فساد و تباهی می شود.</a:t>
            </a:r>
          </a:p>
          <a:p>
            <a:pPr algn="just"/>
            <a:r>
              <a:rPr lang="fa-IR" sz="2250" dirty="0" smtClean="0"/>
              <a:t>2. دولت، پدیده ای طبیعی و شبیه جسم ارگانیک است که باید آن را شناخت تا بتوان خوب زمامداری کرد.</a:t>
            </a:r>
          </a:p>
          <a:p>
            <a:pPr algn="just"/>
            <a:r>
              <a:rPr lang="fa-IR" sz="2250" dirty="0" smtClean="0"/>
              <a:t>3. اجزای زیربنای دولت عبارت است از: قوانین، مقررات، نهادهایی که امور مردم به کمک آنها اداره می شوند. اینها از دولت ارگانیسمی زنده می سازند.</a:t>
            </a:r>
          </a:p>
          <a:p>
            <a:pPr algn="just"/>
            <a:r>
              <a:rPr lang="fa-IR" sz="2250" dirty="0" smtClean="0"/>
              <a:t>4. شرط پایداری دولت در تبعیت مردم از قانون است. برای این کار، یک فرد باید بر دولت سلطه داشته باشد تا قانون وضع کند.</a:t>
            </a:r>
          </a:p>
          <a:p>
            <a:pPr algn="just"/>
            <a:r>
              <a:rPr lang="fa-IR" sz="2250" dirty="0" smtClean="0"/>
              <a:t>5. دو نوع دولت وجود دارد: الف. آزاد: مردم قوانین و دستورالعمل ها را از صمیم قلب اطاعت می کنند (پیکری سالم / جمهوری)؛ ب. </a:t>
            </a:r>
            <a:r>
              <a:rPr lang="fa-IR" sz="2250" dirty="0" smtClean="0"/>
              <a:t>مقید: احکام فرمانروایان به زور بر اتباع کشور تحمیل می شود (پیکری بیمار / سلطنتی)</a:t>
            </a:r>
            <a:endParaRPr lang="fa-IR" sz="2250" dirty="0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42918"/>
            <a:ext cx="7498080" cy="560548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a-IR" dirty="0" smtClean="0"/>
              <a:t>6. ارجحیت جمهوری بر سلطنت؛ زیرا توسعه و رونق در پرتو حکومت آزاد تحقق می یابد.</a:t>
            </a:r>
          </a:p>
          <a:p>
            <a:pPr algn="just"/>
            <a:r>
              <a:rPr lang="fa-IR" dirty="0" smtClean="0"/>
              <a:t>7. اما بیشتر ملت ها به دلیل دوری از فضیلت، شایسته برخورداری از جمهوری نیستند.</a:t>
            </a:r>
          </a:p>
          <a:p>
            <a:pPr algn="just"/>
            <a:r>
              <a:rPr lang="fa-IR" dirty="0" smtClean="0"/>
              <a:t>8. دین، عامل اطاعت مردم از روی میل و علاقه است و ابزاری برای تحقق اهداف دولت است. کلیسا، جزئی از اجزای خدمت کننده به دولت است.</a:t>
            </a:r>
          </a:p>
          <a:p>
            <a:pPr algn="just"/>
            <a:r>
              <a:rPr lang="fa-IR" dirty="0" smtClean="0"/>
              <a:t>9. در شرایط تهدید امنیت دولت های آزاد، مقاصد دولت بر مقاصد فرد مقدم است و اولویت دارد.</a:t>
            </a:r>
          </a:p>
          <a:p>
            <a:pPr algn="just"/>
            <a:r>
              <a:rPr lang="fa-IR" dirty="0" smtClean="0"/>
              <a:t>10. حفظ جامعه به هر وسیله ممکن باید صورت بگیرد.</a:t>
            </a:r>
          </a:p>
          <a:p>
            <a:pPr algn="just"/>
            <a:r>
              <a:rPr lang="fa-IR" dirty="0" smtClean="0"/>
              <a:t>11. اندیشه ضد لیبرالی دارد: تأکید بر سیاست کشورداری، دنبال کردن بی وقفه قدرت در مقابل منافع فردی و اولویت به زندگی مدنی.</a:t>
            </a:r>
            <a:endParaRPr lang="fa-IR" dirty="0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a-IR" sz="4400" b="1" dirty="0" smtClean="0">
                <a:solidFill>
                  <a:srgbClr val="0070C0"/>
                </a:solidFill>
              </a:rPr>
              <a:t>2. دولت در اندیشه سیاسی ژان بدن</a:t>
            </a:r>
            <a:endParaRPr lang="fa-IR" sz="4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a-IR" dirty="0" smtClean="0"/>
              <a:t>1. حاکمیت، قدرت مرکزی حکومت است و نیز زمامدار، نایب خدا و مکلف به اجرای قوانین الهی بر روی زمین است.</a:t>
            </a:r>
          </a:p>
          <a:p>
            <a:pPr algn="just"/>
            <a:r>
              <a:rPr lang="fa-IR" dirty="0" smtClean="0"/>
              <a:t>2. خانواده، واحد تشکیل دولت است و اجتماع سیاسی از تجمع خانواده ها پدید می آید.</a:t>
            </a:r>
          </a:p>
          <a:p>
            <a:pPr algn="just"/>
            <a:r>
              <a:rPr lang="fa-IR" dirty="0" smtClean="0"/>
              <a:t>3. منشأ دولت ناشی از تکامل، زور و قرارداد اجتماعی یک جانبه طبیعی است.</a:t>
            </a:r>
          </a:p>
          <a:p>
            <a:pPr algn="just"/>
            <a:r>
              <a:rPr lang="fa-IR" dirty="0" smtClean="0"/>
              <a:t>4. مفهوم دولت، به معنای حکومت قانونی چندین خانوار و کلیه متعلقات مشترک ایشان به همراه حاکمیت برتر (ترکیبی از حاکمیت و اتباع یا شهروندان) است.</a:t>
            </a: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714356"/>
            <a:ext cx="7498080" cy="5534044"/>
          </a:xfrm>
        </p:spPr>
        <p:txBody>
          <a:bodyPr>
            <a:normAutofit/>
          </a:bodyPr>
          <a:lstStyle/>
          <a:p>
            <a:pPr algn="just"/>
            <a:r>
              <a:rPr lang="fa-IR" dirty="0" smtClean="0"/>
              <a:t>5. حاکمیت مطلق است و تنها قانون الهی و طبیعی آن را محدود می کند و حکومت، وسیله اعمال حاکمیت است.</a:t>
            </a:r>
          </a:p>
          <a:p>
            <a:pPr algn="just"/>
            <a:r>
              <a:rPr lang="fa-IR" dirty="0" smtClean="0"/>
              <a:t>6. حکومت پادشاهی، بهترین شکل حکومت است.</a:t>
            </a:r>
          </a:p>
          <a:p>
            <a:pPr algn="just"/>
            <a:r>
              <a:rPr lang="fa-IR" dirty="0" smtClean="0"/>
              <a:t>7. مشخصات حاکمیت عبارت است از: غیر قابل انتقال بودن؛ شریک ناپذیر بودن؛ نامحدود بودن؛ دائمی و مستقل بودن.</a:t>
            </a:r>
          </a:p>
          <a:p>
            <a:pPr algn="just"/>
            <a:r>
              <a:rPr lang="fa-IR" dirty="0" smtClean="0"/>
              <a:t>8. حاکم می تواند شاه، مجلس یا اشراف باشند.</a:t>
            </a:r>
          </a:p>
          <a:p>
            <a:pPr algn="just"/>
            <a:r>
              <a:rPr lang="fa-IR" dirty="0" smtClean="0"/>
              <a:t>9. شرایط تحقق دولت، انقیاد مردم در برابر قانون حاکم است</a:t>
            </a:r>
            <a:r>
              <a:rPr lang="fa-IR" dirty="0" smtClean="0"/>
              <a:t>.</a:t>
            </a:r>
            <a:endParaRPr lang="fa-IR" dirty="0" smtClean="0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b="1" dirty="0" smtClean="0">
                <a:solidFill>
                  <a:srgbClr val="0070C0"/>
                </a:solidFill>
              </a:rPr>
              <a:t>3. دولت در اندیشه سیاسی هابز</a:t>
            </a:r>
            <a:endParaRPr lang="fa-IR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a-IR" dirty="0" smtClean="0"/>
              <a:t>1. علت تأسیس دولت، ناامنی و وجود وضعیت جنگ همه با یکدیگر است.</a:t>
            </a:r>
          </a:p>
          <a:p>
            <a:pPr algn="just"/>
            <a:r>
              <a:rPr lang="fa-IR" dirty="0" smtClean="0"/>
              <a:t>2. تأسیس دولت مبتنی بر عقد قرارداد و پایان وضع طبیعی است.</a:t>
            </a:r>
          </a:p>
          <a:p>
            <a:pPr algn="just"/>
            <a:r>
              <a:rPr lang="fa-IR" dirty="0" smtClean="0"/>
              <a:t>3. اگر مردم حقوق خویش را به یک مرجع قدرتمند واگذار کنند؛ در آن صورت، عرصه کارآمد و مشروع خصوصی و عمومی، یعنی اجتماع و دولت شکل می گیرد.</a:t>
            </a:r>
          </a:p>
          <a:p>
            <a:pPr algn="just"/>
            <a:r>
              <a:rPr lang="fa-IR" dirty="0" smtClean="0"/>
              <a:t>4. ضرورت قرارداد اجتماعی، جنبه تأسیسی داشتن حاکمیت را بیان می کند.</a:t>
            </a:r>
          </a:p>
          <a:p>
            <a:pPr algn="just"/>
            <a:r>
              <a:rPr lang="fa-IR" dirty="0" smtClean="0"/>
              <a:t>5. هیچ چیزی حاکم و قرارداد را محدود یا برکنار نمی کند.</a:t>
            </a:r>
          </a:p>
          <a:p>
            <a:pPr algn="just"/>
            <a:r>
              <a:rPr lang="fa-IR" dirty="0" smtClean="0"/>
              <a:t>6. هابز خواهان یک دولت کوچک، متواضع و قوی است.</a:t>
            </a:r>
            <a:endParaRPr lang="fa-IR" dirty="0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a-IR" sz="4400" b="1" dirty="0" smtClean="0">
                <a:solidFill>
                  <a:srgbClr val="0070C0"/>
                </a:solidFill>
              </a:rPr>
              <a:t>4. دولت در اندیشه سیاسی جان لاک</a:t>
            </a:r>
            <a:endParaRPr lang="fa-IR" sz="4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a-IR" dirty="0" smtClean="0"/>
              <a:t>لاک، قهرمان بزرگ لیبرالیسم است.</a:t>
            </a:r>
          </a:p>
          <a:p>
            <a:pPr algn="just"/>
            <a:r>
              <a:rPr lang="fa-IR" b="1" dirty="0" smtClean="0">
                <a:solidFill>
                  <a:srgbClr val="0070C0"/>
                </a:solidFill>
              </a:rPr>
              <a:t>نکات: </a:t>
            </a:r>
          </a:p>
          <a:p>
            <a:pPr algn="just"/>
            <a:r>
              <a:rPr lang="fa-IR" dirty="0" smtClean="0"/>
              <a:t>1. انسان ها در وضع طبیعی، آزاد و برابرند؛ زیرا از قانون طبیعی پیروی می کنند.</a:t>
            </a:r>
          </a:p>
          <a:p>
            <a:pPr algn="just"/>
            <a:r>
              <a:rPr lang="fa-IR" dirty="0" smtClean="0"/>
              <a:t>2. دلیل تشکیل دولت: حراست از زندگی، آزادی و مستقلات آنان که براساس رضایت و خواست مردم با انعقاد قرارداد تأسیس می شود.</a:t>
            </a:r>
          </a:p>
          <a:p>
            <a:pPr algn="just"/>
            <a:r>
              <a:rPr lang="fa-IR" dirty="0" smtClean="0"/>
              <a:t>3. حکومت مطلوب، مشروطه و مشروعیتش در گرو رضایت مردم است.</a:t>
            </a:r>
          </a:p>
          <a:p>
            <a:pPr algn="just"/>
            <a:r>
              <a:rPr lang="fa-IR" dirty="0" smtClean="0"/>
              <a:t>4. اگر حکومت بر ضد قرارداد اجتماعی عمل کند، مردم حق شورش بر ضد آن را دارند.</a:t>
            </a: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71480"/>
            <a:ext cx="7498080" cy="5676920"/>
          </a:xfrm>
        </p:spPr>
        <p:txBody>
          <a:bodyPr>
            <a:normAutofit lnSpcReduction="10000"/>
          </a:bodyPr>
          <a:lstStyle/>
          <a:p>
            <a:pPr algn="just"/>
            <a:r>
              <a:rPr lang="fa-IR" dirty="0" smtClean="0"/>
              <a:t>5. پذیرش حق حاکمیت خصوصی: جامعه حق خودش را به دولت در قراردادی می دهد و دولت حق سلب آن را ندارد.</a:t>
            </a:r>
          </a:p>
          <a:p>
            <a:pPr algn="just"/>
            <a:r>
              <a:rPr lang="fa-IR" dirty="0" smtClean="0"/>
              <a:t>6. پذیرش تفکیک قوای سه گانه که تضمینی برای حقوق مردم در برابر تمرکز قدرت حکومت است.</a:t>
            </a:r>
          </a:p>
          <a:p>
            <a:pPr algn="just"/>
            <a:r>
              <a:rPr lang="fa-IR" dirty="0" smtClean="0"/>
              <a:t>7. دولت نمی تواند و نباید برای مردم، دین و مذهب تعیین کند و فقط باید مانع کارهای منافی خیر و صلاح عامه شود.</a:t>
            </a:r>
          </a:p>
          <a:p>
            <a:pPr algn="just"/>
            <a:r>
              <a:rPr lang="fa-IR" dirty="0" smtClean="0"/>
              <a:t>8. چهار عنصر اساسی اندیشه لاک: فردگرایی؛ آزادی خواهی؛ احترام به ماکیت اموال؛ سنجش منافع عمومی بر اساس خیر و صلاح فرد</a:t>
            </a:r>
            <a:r>
              <a:rPr lang="fa-IR" dirty="0" smtClean="0"/>
              <a:t>.</a:t>
            </a:r>
            <a:endParaRPr lang="fa-IR" dirty="0" smtClean="0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0070C0"/>
                </a:solidFill>
              </a:rPr>
              <a:t>مقدمه</a:t>
            </a:r>
            <a:endParaRPr lang="fa-IR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fa-IR" dirty="0" smtClean="0"/>
              <a:t>گفتمان حاکم درباره دولت و نحوه رابطه مردم با آن در هر عصری، تابعی از شرایط سیاسی- اجتماعی آن عصر است. برای مثال:</a:t>
            </a:r>
          </a:p>
          <a:p>
            <a:pPr algn="just">
              <a:buNone/>
            </a:pPr>
            <a:r>
              <a:rPr lang="fa-IR" dirty="0" smtClean="0"/>
              <a:t>هابز</a:t>
            </a:r>
            <a:r>
              <a:rPr lang="fa-IR" dirty="0" smtClean="0">
                <a:solidFill>
                  <a:srgbClr val="C00000"/>
                </a:solidFill>
              </a:rPr>
              <a:t>==&gt;</a:t>
            </a:r>
            <a:r>
              <a:rPr lang="fa-IR" dirty="0" smtClean="0"/>
              <a:t> دولت حداکثر=&gt; به دلیل وجود ناامنی؛</a:t>
            </a:r>
          </a:p>
          <a:p>
            <a:pPr algn="just">
              <a:buNone/>
            </a:pPr>
            <a:r>
              <a:rPr lang="fa-IR" dirty="0" smtClean="0"/>
              <a:t>لاک</a:t>
            </a:r>
            <a:r>
              <a:rPr lang="fa-IR" dirty="0" smtClean="0">
                <a:solidFill>
                  <a:srgbClr val="C00000"/>
                </a:solidFill>
              </a:rPr>
              <a:t>==&gt;</a:t>
            </a:r>
            <a:r>
              <a:rPr lang="fa-IR" dirty="0" smtClean="0"/>
              <a:t> دولت حداقل =&gt; به دلیل وجود امنیت و قائل شدن به حق شورش برای مردم.</a:t>
            </a:r>
          </a:p>
          <a:p>
            <a:pPr algn="just">
              <a:buNone/>
            </a:pPr>
            <a:r>
              <a:rPr lang="fa-IR" b="1" dirty="0" smtClean="0"/>
              <a:t>علت پژوهش درباره مفهوم دولت:</a:t>
            </a:r>
          </a:p>
          <a:p>
            <a:pPr algn="just">
              <a:buNone/>
            </a:pPr>
            <a:r>
              <a:rPr lang="fa-IR" dirty="0" smtClean="0"/>
              <a:t>دولت پرحضورترین واقعیت تجریه انسانی و ترکیبی عظیم از واقعیات مرتبط با نیروها، قدرت ها و نهادها است.</a:t>
            </a:r>
            <a:endParaRPr lang="fa-IR" dirty="0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b="1" dirty="0" smtClean="0">
                <a:solidFill>
                  <a:srgbClr val="0070C0"/>
                </a:solidFill>
              </a:rPr>
              <a:t>5. دولت در اندیشه سیاسی روسو</a:t>
            </a:r>
            <a:endParaRPr lang="fa-IR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a-IR" dirty="0" smtClean="0"/>
              <a:t>1. اساس نظریه او بر دو اصل بنا شده است: الف. عموم مردم حقوق اخلاقی مطلق و مسلمی دارند؛ ب. استمرار و بقای حکومت به اداره حکومت برای حفظ حقوق مزبور و به قابلیت آن برای رعایت و حفظ این حقوق بستگی دارد.</a:t>
            </a:r>
          </a:p>
          <a:p>
            <a:pPr algn="just"/>
            <a:r>
              <a:rPr lang="fa-IR" dirty="0" smtClean="0"/>
              <a:t>2. اراده همگانی و رضایت دائمی و مداوم مردم برای بقای قرارداد و دولت الزامی است. در نتیجه، انسان را تبدیل به فردی خردمند می کند.</a:t>
            </a:r>
          </a:p>
          <a:p>
            <a:pPr algn="just"/>
            <a:r>
              <a:rPr lang="fa-IR" dirty="0" smtClean="0"/>
              <a:t>3. اجتماع سیاسی، مانند بدن (ارگانیکی) است.</a:t>
            </a:r>
          </a:p>
          <a:p>
            <a:pPr algn="just"/>
            <a:r>
              <a:rPr lang="fa-IR" dirty="0" smtClean="0"/>
              <a:t>4. اراده همگانی، به یک کل تبدیل می شود. پس اگر یک نفر از مقررات اراده همگانی تخطی کند، موجب تخریب دولت می شود.</a:t>
            </a:r>
          </a:p>
          <a:p>
            <a:pPr algn="just"/>
            <a:r>
              <a:rPr lang="fa-IR" dirty="0" smtClean="0"/>
              <a:t>5. اراده همگانی، منبع قانون و حکومت، تنها مجری قانون است.</a:t>
            </a:r>
            <a:endParaRPr lang="fa-IR" dirty="0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0070C0"/>
                </a:solidFill>
              </a:rPr>
              <a:t>6. اندیشه سیاسی هگل</a:t>
            </a:r>
            <a:endParaRPr lang="fa-IR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a-IR" dirty="0" smtClean="0"/>
              <a:t>1. دولت، امری ذاتاً عقلانی نیست.</a:t>
            </a:r>
          </a:p>
          <a:p>
            <a:pPr algn="just"/>
            <a:r>
              <a:rPr lang="fa-IR" dirty="0" smtClean="0"/>
              <a:t>2. مطرح کردن مثلث دیالکتیکی خانواده، جامعه مدنی و دولت.</a:t>
            </a:r>
          </a:p>
          <a:p>
            <a:pPr algn="just"/>
            <a:r>
              <a:rPr lang="fa-IR" dirty="0" smtClean="0"/>
              <a:t>3. خانوداه، شالوده جامعه مدنی است. اما در جامعه مدنی، وحدت اولیه خانواده فرو می پاشد و افراد در مقام شخص اجتماعی و اقتصادی به تولید و توزیع می پردازند. در نتیجه، پیدایش مالکیت خصوصی و تقسیم کار و اجتماعی شدن افراد.</a:t>
            </a:r>
          </a:p>
          <a:p>
            <a:pPr algn="just"/>
            <a:r>
              <a:rPr lang="fa-IR" dirty="0" smtClean="0"/>
              <a:t>4. با شکل گیری دولت، افراد اهداف و منابع خصوصی خود را با مصالح عمومی هماهنگ می کنند.</a:t>
            </a:r>
          </a:p>
          <a:p>
            <a:pPr algn="just"/>
            <a:r>
              <a:rPr lang="fa-IR" dirty="0" smtClean="0"/>
              <a:t>5. دولت جانشین کلیسا شده و عملاً آن را فسخ می کنند.</a:t>
            </a:r>
          </a:p>
          <a:p>
            <a:pPr algn="just"/>
            <a:r>
              <a:rPr lang="fa-IR" dirty="0" smtClean="0"/>
              <a:t>6. هر گونه عدم اطاعت و نافرمانی از والاترین نوع دولت جایز نیست.</a:t>
            </a:r>
            <a:endParaRPr lang="fa-IR" dirty="0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a-IR" sz="4400" b="1" dirty="0" smtClean="0">
                <a:solidFill>
                  <a:srgbClr val="0070C0"/>
                </a:solidFill>
              </a:rPr>
              <a:t>7. دولت در اندیشه سیاسی مارکس</a:t>
            </a:r>
            <a:endParaRPr lang="fa-IR" sz="4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a-IR" dirty="0" smtClean="0"/>
              <a:t>1. دولت، ابزاری طبقاتی است که نه تنها نقش محافظت از منافع متضاد را دارد؛ بلکه در تار و پود جامعه مدنی گرفتار است.</a:t>
            </a:r>
          </a:p>
          <a:p>
            <a:pPr algn="just"/>
            <a:r>
              <a:rPr lang="fa-IR" dirty="0" smtClean="0"/>
              <a:t>2. پایان سیاست، با پایان دولت و القای همه اشکال حاکمیت کمونیستی همراه است.</a:t>
            </a:r>
          </a:p>
          <a:p>
            <a:pPr algn="just"/>
            <a:r>
              <a:rPr lang="fa-IR" dirty="0" smtClean="0"/>
              <a:t>3. در کمونیسم، جامعه و دولت یکپارچه می شوند و مردم، مسائل مشترک خود را دسته جمعی حل می کنند و در این فرایند، سرانجام، دولت کاملاً از بین می رود.</a:t>
            </a:r>
            <a:endParaRPr lang="fa-IR" dirty="0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643050"/>
            <a:ext cx="7498080" cy="2571768"/>
          </a:xfrm>
        </p:spPr>
        <p:txBody>
          <a:bodyPr/>
          <a:lstStyle/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 algn="ctr">
              <a:buNone/>
            </a:pPr>
            <a:r>
              <a:rPr lang="fa-IR" sz="6000" b="1" dirty="0" smtClean="0">
                <a:solidFill>
                  <a:srgbClr val="0070C0"/>
                </a:solidFill>
              </a:rPr>
              <a:t>و من الله التوفیق</a:t>
            </a:r>
            <a:endParaRPr lang="fa-IR" sz="6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a-IR" sz="4400" b="1" dirty="0" smtClean="0">
                <a:solidFill>
                  <a:srgbClr val="0070C0"/>
                </a:solidFill>
              </a:rPr>
              <a:t>دو دسته نظریه درباره مفهوم دولت</a:t>
            </a:r>
            <a:endParaRPr lang="fa-IR" sz="4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fa-IR" sz="3400" b="1" dirty="0" smtClean="0">
                <a:solidFill>
                  <a:srgbClr val="0070C0"/>
                </a:solidFill>
              </a:rPr>
              <a:t>الف. دولت پدیده ای ارگانیکی: </a:t>
            </a:r>
            <a:r>
              <a:rPr lang="fa-IR" dirty="0" smtClean="0"/>
              <a:t>افلاطون، ارسطو و بسیاری از حکمای متأله مسیحی و بعدها روسو، ماکیاولی و هگل در قرن 18، دولت را پدیده ای انداموار و ارگانیک دانسته اند؛ به معنای ارتباط داخلی میان اجزای آن، توسعه و رشد درونی، درونی بودن هدف و غایت.</a:t>
            </a:r>
          </a:p>
          <a:p>
            <a:pPr algn="just"/>
            <a:r>
              <a:rPr lang="fa-IR" sz="3600" b="1" dirty="0" smtClean="0">
                <a:solidFill>
                  <a:srgbClr val="002060"/>
                </a:solidFill>
              </a:rPr>
              <a:t>نکات:</a:t>
            </a:r>
          </a:p>
          <a:p>
            <a:pPr algn="just"/>
            <a:r>
              <a:rPr lang="fa-IR" dirty="0" smtClean="0"/>
              <a:t>1. دولت ابزاری برای تأمین هدف خاصی نیست؛ بلکه ارگانیسمی است که خود تحول و تکامل یافته است.</a:t>
            </a:r>
          </a:p>
          <a:p>
            <a:pPr algn="just"/>
            <a:r>
              <a:rPr lang="fa-IR" dirty="0" smtClean="0"/>
              <a:t>2. جدا کردن انسان، جامعه و دولت از یکدیگر نادرست است.</a:t>
            </a:r>
          </a:p>
          <a:p>
            <a:pPr algn="just"/>
            <a:r>
              <a:rPr lang="fa-IR" dirty="0" smtClean="0"/>
              <a:t>3. قدرت دولت، دشمن آزادی فردی نیست؛ بلکه مهم ترین وسیله تضمین آن است.</a:t>
            </a:r>
          </a:p>
          <a:p>
            <a:pPr algn="just"/>
            <a:r>
              <a:rPr lang="fa-IR" dirty="0" smtClean="0"/>
              <a:t>4. روسو و هگل: انسان با بهره گیری از عقل خود، نه به حکم اراده اش، نهاد طبیعی و مستقل دولت را در می یابد</a:t>
            </a:r>
            <a:r>
              <a:rPr lang="fa-IR" sz="3600" dirty="0" smtClean="0"/>
              <a:t>=&gt; </a:t>
            </a:r>
            <a:r>
              <a:rPr lang="fa-IR" dirty="0" smtClean="0"/>
              <a:t>نظریه عقلانی-طبیعی ارگانیکی</a:t>
            </a:r>
            <a:endParaRPr lang="fa-IR" dirty="0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714356"/>
            <a:ext cx="7498080" cy="5534044"/>
          </a:xfrm>
        </p:spPr>
        <p:txBody>
          <a:bodyPr/>
          <a:lstStyle/>
          <a:p>
            <a:pPr algn="just"/>
            <a:r>
              <a:rPr lang="fa-IR" sz="3500" dirty="0" smtClean="0">
                <a:solidFill>
                  <a:srgbClr val="0070C0"/>
                </a:solidFill>
              </a:rPr>
              <a:t>ب. دولت، پدیده ای مکانیکی: </a:t>
            </a:r>
            <a:r>
              <a:rPr lang="fa-IR" dirty="0" smtClean="0"/>
              <a:t>دولت حاصل عمل ارادی و نوعی قرارداد برای تأمین نظم و امنیت در جهان برای وضع تعهدات و محدودیت هایی برای فرد است (هابر و لاک).</a:t>
            </a:r>
          </a:p>
          <a:p>
            <a:pPr algn="just"/>
            <a:r>
              <a:rPr lang="fa-IR" sz="3500" dirty="0" smtClean="0">
                <a:solidFill>
                  <a:srgbClr val="0070C0"/>
                </a:solidFill>
              </a:rPr>
              <a:t>نکات:</a:t>
            </a:r>
          </a:p>
          <a:p>
            <a:pPr algn="just"/>
            <a:r>
              <a:rPr lang="fa-IR" dirty="0" smtClean="0"/>
              <a:t>1. دولت حاصل قرارداد و ماهیتی ارادی دارد.</a:t>
            </a:r>
          </a:p>
          <a:p>
            <a:pPr algn="just"/>
            <a:r>
              <a:rPr lang="fa-IR" dirty="0" smtClean="0"/>
              <a:t> جدا شدن فرد و جامعه؛</a:t>
            </a:r>
          </a:p>
          <a:p>
            <a:pPr algn="just"/>
            <a:r>
              <a:rPr lang="fa-IR" dirty="0" smtClean="0"/>
              <a:t>3. دولت ابزاری برای نیل به اهداف است.</a:t>
            </a:r>
            <a:endParaRPr lang="fa-IR" dirty="0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42918"/>
            <a:ext cx="7498080" cy="5605482"/>
          </a:xfrm>
        </p:spPr>
        <p:txBody>
          <a:bodyPr/>
          <a:lstStyle/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 algn="ctr">
              <a:spcAft>
                <a:spcPts val="600"/>
              </a:spcAft>
              <a:buNone/>
            </a:pPr>
            <a:r>
              <a:rPr lang="fa-IR" sz="4800" b="1" dirty="0" smtClean="0">
                <a:solidFill>
                  <a:srgbClr val="002060"/>
                </a:solidFill>
                <a:cs typeface="B Titr" pitchFamily="2" charset="-78"/>
              </a:rPr>
              <a:t>دولت در اندیشه سیاسی باستان</a:t>
            </a:r>
          </a:p>
          <a:p>
            <a:pPr algn="ctr">
              <a:spcAft>
                <a:spcPts val="600"/>
              </a:spcAft>
              <a:buNone/>
            </a:pPr>
            <a:r>
              <a:rPr lang="fa-IR" sz="4800" b="1" dirty="0" smtClean="0">
                <a:solidFill>
                  <a:srgbClr val="002060"/>
                </a:solidFill>
                <a:cs typeface="B Titr" pitchFamily="2" charset="-78"/>
              </a:rPr>
              <a:t>(دولت ارگانیکی)</a:t>
            </a:r>
            <a:endParaRPr lang="fa-IR" sz="4800" b="1" dirty="0">
              <a:solidFill>
                <a:srgbClr val="00206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sz="4800" b="1" dirty="0" smtClean="0">
                <a:solidFill>
                  <a:srgbClr val="0070C0"/>
                </a:solidFill>
              </a:rPr>
              <a:t>1. دولت در اندیشه سیاسی افلاطون</a:t>
            </a:r>
            <a:endParaRPr lang="fa-IR" sz="4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571612"/>
            <a:ext cx="7498080" cy="4929222"/>
          </a:xfrm>
        </p:spPr>
        <p:txBody>
          <a:bodyPr>
            <a:noAutofit/>
          </a:bodyPr>
          <a:lstStyle/>
          <a:p>
            <a:pPr algn="just"/>
            <a:r>
              <a:rPr lang="fa-IR" sz="2400" b="1" dirty="0" smtClean="0">
                <a:solidFill>
                  <a:srgbClr val="0070C0"/>
                </a:solidFill>
              </a:rPr>
              <a:t>ضرورت تشکیل دولت: </a:t>
            </a:r>
            <a:r>
              <a:rPr lang="fa-IR" sz="2300" dirty="0" smtClean="0"/>
              <a:t>نیاز و همبستگی متقابل افراد؛ زیرا هیچ کس به تنهایی قادر نیست که تمام نیازمندی های خود را برطرف کند.</a:t>
            </a:r>
          </a:p>
          <a:p>
            <a:pPr algn="just"/>
            <a:r>
              <a:rPr lang="fa-IR" sz="2400" b="1" dirty="0" smtClean="0">
                <a:solidFill>
                  <a:srgbClr val="0070C0"/>
                </a:solidFill>
              </a:rPr>
              <a:t>چگونگی سازمان دولت: </a:t>
            </a:r>
            <a:r>
              <a:rPr lang="fa-IR" sz="2300" dirty="0" smtClean="0"/>
              <a:t>شامل دو طبقه نظامیان (پاسداران=&gt; زندگی اشتراکی و نوعی کمونیسم) و فرمانروایان که در کنار شهروندان قرار می گیرند.</a:t>
            </a:r>
          </a:p>
          <a:p>
            <a:pPr algn="just"/>
            <a:r>
              <a:rPr lang="fa-IR" sz="2400" b="1" dirty="0" smtClean="0">
                <a:solidFill>
                  <a:srgbClr val="0070C0"/>
                </a:solidFill>
              </a:rPr>
              <a:t>نکات:</a:t>
            </a:r>
          </a:p>
          <a:p>
            <a:pPr algn="just"/>
            <a:r>
              <a:rPr lang="fa-IR" sz="2300" dirty="0" smtClean="0"/>
              <a:t> 1. توصیه به مالکیت اشتراکی؛</a:t>
            </a:r>
          </a:p>
          <a:p>
            <a:pPr algn="just"/>
            <a:r>
              <a:rPr lang="fa-IR" sz="2300" dirty="0" smtClean="0"/>
              <a:t>2. وجود مقررات و تعلیمات شدید و انضباط سخت، تا فلاسفه بر مسند حکومت بنشینند.</a:t>
            </a:r>
          </a:p>
          <a:p>
            <a:pPr algn="just"/>
            <a:r>
              <a:rPr lang="fa-IR" sz="2300" dirty="0" smtClean="0"/>
              <a:t>3. از بین بردن امکان رخنه تجملات به ارکان دولت.</a:t>
            </a:r>
          </a:p>
          <a:p>
            <a:pPr algn="just"/>
            <a:r>
              <a:rPr lang="fa-IR" sz="2300" dirty="0" smtClean="0"/>
              <a:t>4. برگزیدن اهریمن خوب برای تأمین خوشبختی واقعی.</a:t>
            </a:r>
          </a:p>
          <a:p>
            <a:pPr algn="just"/>
            <a:r>
              <a:rPr lang="fa-IR" sz="2300" dirty="0" smtClean="0"/>
              <a:t>5. مبنای دولت اول افلاطون (در جمهوریت)==&gt; علم و </a:t>
            </a:r>
          </a:p>
          <a:p>
            <a:pPr algn="just">
              <a:buNone/>
            </a:pPr>
            <a:r>
              <a:rPr lang="fa-IR" sz="2300" dirty="0" smtClean="0"/>
              <a:t>در دولت دوم (در قوانین) ==&gt; قانون است.</a:t>
            </a:r>
            <a:endParaRPr lang="fa-IR" sz="2300" dirty="0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800" b="1" dirty="0" smtClean="0">
                <a:solidFill>
                  <a:srgbClr val="0070C0"/>
                </a:solidFill>
              </a:rPr>
              <a:t>تفاوت های دو نوع دولت افلاطون</a:t>
            </a:r>
            <a:endParaRPr lang="fa-IR" sz="4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fa-IR" dirty="0" smtClean="0"/>
              <a:t>1. در جمهوریت: افراد حکومت و رهبران با دقت، انتخاب و برای زمامداری، تربیت می شوند و هیچ نوع مقررات عمومی یا قانونی مانع کارشان نمی شود؛ ولی در قوانین، قانون حاکم مطلق است و زمامدار و رعیت هر دو در برابر قوانین مساوی اند.</a:t>
            </a:r>
          </a:p>
          <a:p>
            <a:pPr algn="just"/>
            <a:r>
              <a:rPr lang="fa-IR" dirty="0" smtClean="0"/>
              <a:t>2. دولت مطلوب در جمهوریت، شهر آسمانی و در قوانین، شهر زمینی بر پایه میانه روی و اطاعت از قانون است.</a:t>
            </a:r>
          </a:p>
          <a:p>
            <a:pPr algn="just"/>
            <a:r>
              <a:rPr lang="fa-IR" dirty="0" smtClean="0"/>
              <a:t>3. در جمهوریت، پذیرش مالکیت اشتراکی و در قوانین، پذیرش مالکیت خصوصی به شرط آنکه موجب نابرابری زیادی نشود.</a:t>
            </a:r>
          </a:p>
          <a:p>
            <a:pPr algn="just"/>
            <a:r>
              <a:rPr lang="fa-IR" dirty="0" smtClean="0"/>
              <a:t>4. پذیرش بنیان خانواده در قوانین.</a:t>
            </a:r>
          </a:p>
          <a:p>
            <a:pPr algn="just"/>
            <a:r>
              <a:rPr lang="fa-IR" dirty="0" smtClean="0"/>
              <a:t>5. در جمهوری، اصل دولت مرکب (پادشاهی+مردم سالاری=&gt; دولت مشروطه سلطنتی) و در قوانین، پذیرش اصل تقسیم کار مطرح شده است.</a:t>
            </a:r>
            <a:endParaRPr lang="fa-IR" dirty="0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800" b="1" dirty="0" smtClean="0">
                <a:solidFill>
                  <a:srgbClr val="0070C0"/>
                </a:solidFill>
              </a:rPr>
              <a:t>2. دولت در اندیشه سیاسی ارسطو</a:t>
            </a:r>
            <a:endParaRPr lang="fa-IR" sz="4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571612"/>
            <a:ext cx="7498080" cy="4786346"/>
          </a:xfrm>
        </p:spPr>
        <p:txBody>
          <a:bodyPr>
            <a:noAutofit/>
          </a:bodyPr>
          <a:lstStyle/>
          <a:p>
            <a:pPr algn="just"/>
            <a:r>
              <a:rPr lang="fa-IR" sz="2600" b="1" dirty="0" smtClean="0">
                <a:solidFill>
                  <a:srgbClr val="0070C0"/>
                </a:solidFill>
              </a:rPr>
              <a:t>ضرورت تشکیل دولت: </a:t>
            </a:r>
            <a:r>
              <a:rPr lang="fa-IR" sz="2600" dirty="0" smtClean="0"/>
              <a:t>به دلیل نوعی گرایش طبیعی آدمی به زندگی با یکدیگر. (تشابه با نظر افلاطون)</a:t>
            </a:r>
          </a:p>
          <a:p>
            <a:pPr algn="just"/>
            <a:r>
              <a:rPr lang="fa-IR" sz="2600" b="1" dirty="0" smtClean="0">
                <a:solidFill>
                  <a:srgbClr val="0070C0"/>
                </a:solidFill>
              </a:rPr>
              <a:t>دولت، </a:t>
            </a:r>
            <a:r>
              <a:rPr lang="fa-IR" sz="2600" dirty="0" smtClean="0"/>
              <a:t>اوج تکامل روند طبیعی زندگی از خانواده تا پلیس است. (در تقابل با اندیشه سوفسطاییان=اطاعت از دولت، مانع کمال است)</a:t>
            </a:r>
          </a:p>
          <a:p>
            <a:pPr algn="just"/>
            <a:r>
              <a:rPr lang="fa-IR" sz="2600" b="1" dirty="0" smtClean="0">
                <a:solidFill>
                  <a:srgbClr val="0070C0"/>
                </a:solidFill>
              </a:rPr>
              <a:t>نکات:</a:t>
            </a:r>
          </a:p>
          <a:p>
            <a:pPr algn="just"/>
            <a:r>
              <a:rPr lang="fa-IR" sz="2600" dirty="0" smtClean="0"/>
              <a:t>1. تربیت صحیح شهروند، سبب ایمان به اطاعت از قانون می شود.</a:t>
            </a:r>
          </a:p>
          <a:p>
            <a:pPr algn="just"/>
            <a:r>
              <a:rPr lang="fa-IR" sz="2600" dirty="0" smtClean="0"/>
              <a:t>2. خانواده، اولین مکان رشد طبیعی انسان است؛ اما فقط دولت زمینه لازم برای به کار بردن نیروهای عقلانی بشر را یم تواند ایجاد کند.</a:t>
            </a:r>
          </a:p>
          <a:p>
            <a:pPr algn="just"/>
            <a:r>
              <a:rPr lang="fa-IR" sz="2600" dirty="0" smtClean="0"/>
              <a:t>3. وظیفه اصلی دولت، ایجاد زندگی شرافتمندانه است (پیشرفته از اندیشه لاک=وظیفه دولت، محدود به دفاع از حقوق اعضای خود در صورت تجاوز به حقوقشان است).</a:t>
            </a:r>
            <a:endParaRPr lang="fa-IR" sz="2600" dirty="0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800" b="1" dirty="0" smtClean="0">
                <a:solidFill>
                  <a:srgbClr val="0070C0"/>
                </a:solidFill>
              </a:rPr>
              <a:t>دولت در اندیشه سیاسی رواقیون</a:t>
            </a:r>
            <a:endParaRPr lang="fa-IR" sz="4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a-IR" dirty="0" smtClean="0"/>
              <a:t>بعد از ارسطو و تا قبل از شروع قرون وسطی، چهار مکتب فکری پدید آمد که فقط رواقیون درباره دولت اندیشه پردازی کرده اند.</a:t>
            </a:r>
          </a:p>
          <a:p>
            <a:pPr algn="just"/>
            <a:r>
              <a:rPr lang="fa-IR" b="1" dirty="0" smtClean="0">
                <a:solidFill>
                  <a:srgbClr val="0070C0"/>
                </a:solidFill>
              </a:rPr>
              <a:t>نکات:</a:t>
            </a:r>
          </a:p>
          <a:p>
            <a:pPr algn="just"/>
            <a:r>
              <a:rPr lang="fa-IR" dirty="0" smtClean="0"/>
              <a:t>1. رواقیون، بنیان گذار قانون طبیعی و حقوق طبیعی بوده اند که بعدها مورد استفاده رومیان برای حقوق خاص بیگانگان (حقوق بین الملل) قرار گرفت.</a:t>
            </a:r>
          </a:p>
          <a:p>
            <a:pPr algn="just"/>
            <a:r>
              <a:rPr lang="fa-IR" dirty="0" smtClean="0"/>
              <a:t>2. در فلسفه رواقی، به جای مفهوم دولت</a:t>
            </a:r>
            <a:r>
              <a:rPr lang="fa-IR" dirty="0" smtClean="0">
                <a:solidFill>
                  <a:srgbClr val="0070C0"/>
                </a:solidFill>
              </a:rPr>
              <a:t>==&gt;</a:t>
            </a:r>
            <a:r>
              <a:rPr lang="fa-IR" dirty="0" smtClean="0"/>
              <a:t> ایده دولت جهانی و قانون جهانی مطرح می شود.</a:t>
            </a:r>
          </a:p>
          <a:p>
            <a:pPr algn="just"/>
            <a:r>
              <a:rPr lang="fa-IR" dirty="0" smtClean="0"/>
              <a:t>3. هر فرد باید تابع </a:t>
            </a:r>
            <a:r>
              <a:rPr lang="fa-IR" b="1" dirty="0" smtClean="0"/>
              <a:t>دو قانون </a:t>
            </a:r>
            <a:r>
              <a:rPr lang="fa-IR" dirty="0" smtClean="0"/>
              <a:t>باشد: قانون دولت-ملت و قانون جهانی که آخری، برتر است.</a:t>
            </a:r>
            <a:endParaRPr lang="fa-IR" dirty="0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323</TotalTime>
  <Words>2401</Words>
  <Application>Microsoft Office PowerPoint</Application>
  <PresentationFormat>On-screen Show (4:3)</PresentationFormat>
  <Paragraphs>143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Solstice</vt:lpstr>
      <vt:lpstr>بسم الله الرّحمن الرّحیم  کتاب دولت و دموکراسی در عصر جهانی شدن ؛ اثر دکتر محمد توحید فام</vt:lpstr>
      <vt:lpstr>مقدمه</vt:lpstr>
      <vt:lpstr>دو دسته نظریه درباره مفهوم دولت</vt:lpstr>
      <vt:lpstr>Slide 4</vt:lpstr>
      <vt:lpstr>Slide 5</vt:lpstr>
      <vt:lpstr>1. دولت در اندیشه سیاسی افلاطون</vt:lpstr>
      <vt:lpstr>تفاوت های دو نوع دولت افلاطون</vt:lpstr>
      <vt:lpstr>2. دولت در اندیشه سیاسی ارسطو</vt:lpstr>
      <vt:lpstr>دولت در اندیشه سیاسی رواقیون</vt:lpstr>
      <vt:lpstr>3. دولت در اندیشه سیاسی آگوستین</vt:lpstr>
      <vt:lpstr>4. دولت در اندیشه سیاسی آکوئیناس</vt:lpstr>
      <vt:lpstr>ب. دولت در اندیشه سیاسی عصر جدید</vt:lpstr>
      <vt:lpstr>1. دولت در اندیشه سیاسی ماکیاولی</vt:lpstr>
      <vt:lpstr>Slide 14</vt:lpstr>
      <vt:lpstr>2. دولت در اندیشه سیاسی ژان بدن</vt:lpstr>
      <vt:lpstr>Slide 16</vt:lpstr>
      <vt:lpstr>3. دولت در اندیشه سیاسی هابز</vt:lpstr>
      <vt:lpstr>4. دولت در اندیشه سیاسی جان لاک</vt:lpstr>
      <vt:lpstr>Slide 19</vt:lpstr>
      <vt:lpstr>5. دولت در اندیشه سیاسی روسو</vt:lpstr>
      <vt:lpstr>6. اندیشه سیاسی هگل</vt:lpstr>
      <vt:lpstr>7. دولت در اندیشه سیاسی مارکس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</dc:creator>
  <cp:lastModifiedBy>win7</cp:lastModifiedBy>
  <cp:revision>29</cp:revision>
  <dcterms:created xsi:type="dcterms:W3CDTF">2016-02-14T09:50:21Z</dcterms:created>
  <dcterms:modified xsi:type="dcterms:W3CDTF">2016-02-15T18:21:42Z</dcterms:modified>
</cp:coreProperties>
</file>