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sus"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3300"/>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7436" autoAdjust="0"/>
  </p:normalViewPr>
  <p:slideViewPr>
    <p:cSldViewPr>
      <p:cViewPr>
        <p:scale>
          <a:sx n="50" d="100"/>
          <a:sy n="50" d="100"/>
        </p:scale>
        <p:origin x="-1086" y="-6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FCAD73-F23E-4038-BAB4-E916F1354449}" type="datetimeFigureOut">
              <a:rPr lang="en-US" smtClean="0"/>
              <a:pPr/>
              <a:t>4/5/2016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81E9B6-414C-4545-9BF0-4A6B6308541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381E9B6-414C-4545-9BF0-4A6B63085419}" type="slidenum">
              <a:rPr lang="en-US" smtClean="0"/>
              <a:pPr/>
              <a:t>19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B19C7373-A13C-4782-94AE-2DF0A0C7BA04}" type="datetimeFigureOut">
              <a:rPr lang="en-US" smtClean="0"/>
              <a:pPr/>
              <a:t>4/5/2016</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4C96470F-C571-48DB-AA31-F21BAD2CB81E}" type="slidenum">
              <a:rPr lang="en-US" smtClean="0"/>
              <a:pPr/>
              <a:t>‹#›</a:t>
            </a:fld>
            <a:endParaRPr lang="en-US"/>
          </a:p>
        </p:txBody>
      </p:sp>
    </p:spTree>
  </p:cSld>
  <p:clrMapOvr>
    <a:masterClrMapping/>
  </p:clrMapOvr>
  <p:transition spd="slow">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19C7373-A13C-4782-94AE-2DF0A0C7BA04}" type="datetimeFigureOut">
              <a:rPr lang="en-US" smtClean="0"/>
              <a:pPr/>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96470F-C571-48DB-AA31-F21BAD2CB81E}" type="slidenum">
              <a:rPr lang="en-US" smtClean="0"/>
              <a:pPr/>
              <a:t>‹#›</a:t>
            </a:fld>
            <a:endParaRPr lang="en-US"/>
          </a:p>
        </p:txBody>
      </p:sp>
    </p:spTree>
  </p:cSld>
  <p:clrMapOvr>
    <a:masterClrMapping/>
  </p:clrMapOvr>
  <p:transition spd="slow">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19C7373-A13C-4782-94AE-2DF0A0C7BA04}" type="datetimeFigureOut">
              <a:rPr lang="en-US" smtClean="0"/>
              <a:pPr/>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96470F-C571-48DB-AA31-F21BAD2CB81E}" type="slidenum">
              <a:rPr lang="en-US" smtClean="0"/>
              <a:pPr/>
              <a:t>‹#›</a:t>
            </a:fld>
            <a:endParaRPr lang="en-US"/>
          </a:p>
        </p:txBody>
      </p:sp>
    </p:spTree>
  </p:cSld>
  <p:clrMapOvr>
    <a:masterClrMapping/>
  </p:clrMapOvr>
  <p:transition spd="slow">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B19C7373-A13C-4782-94AE-2DF0A0C7BA04}" type="datetimeFigureOut">
              <a:rPr lang="en-US" smtClean="0"/>
              <a:pPr/>
              <a:t>4/5/2016</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4C96470F-C571-48DB-AA31-F21BAD2CB81E}" type="slidenum">
              <a:rPr lang="en-US" smtClean="0"/>
              <a:pPr/>
              <a:t>‹#›</a:t>
            </a:fld>
            <a:endParaRPr lang="en-US"/>
          </a:p>
        </p:txBody>
      </p:sp>
    </p:spTree>
  </p:cSld>
  <p:clrMapOvr>
    <a:masterClrMapping/>
  </p:clrMapOvr>
  <p:transition spd="slow">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B19C7373-A13C-4782-94AE-2DF0A0C7BA04}" type="datetimeFigureOut">
              <a:rPr lang="en-US" smtClean="0"/>
              <a:pPr/>
              <a:t>4/5/2016</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4C96470F-C571-48DB-AA31-F21BAD2CB81E}"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transition spd="slow">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B19C7373-A13C-4782-94AE-2DF0A0C7BA04}" type="datetimeFigureOut">
              <a:rPr lang="en-US" smtClean="0"/>
              <a:pPr/>
              <a:t>4/5/2016</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4C96470F-C571-48DB-AA31-F21BAD2CB81E}" type="slidenum">
              <a:rPr lang="en-US" smtClean="0"/>
              <a:pPr/>
              <a:t>‹#›</a:t>
            </a:fld>
            <a:endParaRPr lang="en-US"/>
          </a:p>
        </p:txBody>
      </p:sp>
    </p:spTree>
  </p:cSld>
  <p:clrMapOvr>
    <a:masterClrMapping/>
  </p:clrMapOvr>
  <p:transition spd="slow">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B19C7373-A13C-4782-94AE-2DF0A0C7BA04}" type="datetimeFigureOut">
              <a:rPr lang="en-US" smtClean="0"/>
              <a:pPr/>
              <a:t>4/5/2016</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4C96470F-C571-48DB-AA31-F21BAD2CB81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19C7373-A13C-4782-94AE-2DF0A0C7BA04}" type="datetimeFigureOut">
              <a:rPr lang="en-US" smtClean="0"/>
              <a:pPr/>
              <a:t>4/5/2016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96470F-C571-48DB-AA31-F21BAD2CB81E}" type="slidenum">
              <a:rPr lang="en-US" smtClean="0"/>
              <a:pPr/>
              <a:t>‹#›</a:t>
            </a:fld>
            <a:endParaRPr lang="en-US"/>
          </a:p>
        </p:txBody>
      </p:sp>
    </p:spTree>
  </p:cSld>
  <p:clrMapOvr>
    <a:masterClrMapping/>
  </p:clrMapOvr>
  <p:transition spd="slow">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B19C7373-A13C-4782-94AE-2DF0A0C7BA04}" type="datetimeFigureOut">
              <a:rPr lang="en-US" smtClean="0"/>
              <a:pPr/>
              <a:t>4/5/2016</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4C96470F-C571-48DB-AA31-F21BAD2CB81E}" type="slidenum">
              <a:rPr lang="en-US" smtClean="0"/>
              <a:pPr/>
              <a:t>‹#›</a:t>
            </a:fld>
            <a:endParaRPr lang="en-US"/>
          </a:p>
        </p:txBody>
      </p:sp>
    </p:spTree>
  </p:cSld>
  <p:clrMapOvr>
    <a:masterClrMapping/>
  </p:clrMapOvr>
  <p:transition spd="slow">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B19C7373-A13C-4782-94AE-2DF0A0C7BA04}" type="datetimeFigureOut">
              <a:rPr lang="en-US" smtClean="0"/>
              <a:pPr/>
              <a:t>4/5/2016</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4C96470F-C571-48DB-AA31-F21BAD2CB81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B19C7373-A13C-4782-94AE-2DF0A0C7BA04}" type="datetimeFigureOut">
              <a:rPr lang="en-US" smtClean="0"/>
              <a:pPr/>
              <a:t>4/5/2016</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4C96470F-C571-48DB-AA31-F21BAD2CB81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000">
            <a:alpha val="47000"/>
          </a:srgbClr>
        </a:solidFill>
        <a:effectLst/>
      </p:bgPr>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B19C7373-A13C-4782-94AE-2DF0A0C7BA04}" type="datetimeFigureOut">
              <a:rPr lang="en-US" smtClean="0"/>
              <a:pPr/>
              <a:t>4/5/2016</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4C96470F-C571-48DB-AA31-F21BAD2CB81E}"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slow">
    <p:dissolve/>
  </p:transition>
  <p:timing>
    <p:tnLst>
      <p:par>
        <p:cTn id="1" dur="indefinite" restart="never" nodeType="tmRoot"/>
      </p:par>
    </p:tnLst>
  </p:timing>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600200"/>
            <a:ext cx="8229600" cy="2514600"/>
          </a:xfrm>
          <a:noFill/>
          <a:ln>
            <a:solidFill>
              <a:srgbClr val="000000">
                <a:alpha val="0"/>
              </a:srgbClr>
            </a:solidFill>
          </a:ln>
        </p:spPr>
        <p:txBody>
          <a:bodyPr>
            <a:noAutofit/>
          </a:bodyPr>
          <a:lstStyle/>
          <a:p>
            <a:pPr algn="r"/>
            <a:r>
              <a:rPr lang="fa-IR" sz="4800" dirty="0" smtClean="0">
                <a:solidFill>
                  <a:schemeClr val="tx2">
                    <a:lumMod val="10000"/>
                  </a:schemeClr>
                </a:solidFill>
                <a:effectLst/>
              </a:rPr>
              <a:t>  خلاصه فصل دهم کتاب دولت              و دموکراسی</a:t>
            </a:r>
            <a:endParaRPr lang="en-US" sz="4800" dirty="0">
              <a:solidFill>
                <a:schemeClr val="tx2">
                  <a:lumMod val="10000"/>
                </a:schemeClr>
              </a:solidFill>
              <a:effectLst/>
            </a:endParaRPr>
          </a:p>
        </p:txBody>
      </p:sp>
    </p:spTree>
  </p:cSld>
  <p:clrMapOvr>
    <a:masterClrMapping/>
  </p:clrMapOvr>
  <p:transition spd="slow">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27906"/>
          </a:xfrm>
        </p:spPr>
        <p:txBody>
          <a:bodyPr>
            <a:normAutofit/>
          </a:bodyPr>
          <a:lstStyle/>
          <a:p>
            <a:pPr algn="r"/>
            <a:r>
              <a:rPr lang="fa-IR" sz="3600" b="1" dirty="0" smtClean="0">
                <a:solidFill>
                  <a:schemeClr val="accent1">
                    <a:lumMod val="50000"/>
                  </a:schemeClr>
                </a:solidFill>
                <a:effectLst/>
                <a:cs typeface="+mn-cs"/>
              </a:rPr>
              <a:t>4- دموکراسی سوسیالیستی</a:t>
            </a:r>
            <a:endParaRPr lang="en-US" sz="3600" b="1" dirty="0">
              <a:solidFill>
                <a:schemeClr val="accent1">
                  <a:lumMod val="50000"/>
                </a:schemeClr>
              </a:solidFill>
              <a:effectLst/>
              <a:cs typeface="+mn-cs"/>
            </a:endParaRPr>
          </a:p>
        </p:txBody>
      </p:sp>
      <p:sp>
        <p:nvSpPr>
          <p:cNvPr id="3" name="Content Placeholder 2"/>
          <p:cNvSpPr>
            <a:spLocks noGrp="1"/>
          </p:cNvSpPr>
          <p:nvPr>
            <p:ph idx="1"/>
          </p:nvPr>
        </p:nvSpPr>
        <p:spPr>
          <a:xfrm>
            <a:off x="-228600" y="914400"/>
            <a:ext cx="9144000" cy="6172200"/>
          </a:xfrm>
        </p:spPr>
        <p:txBody>
          <a:bodyPr>
            <a:normAutofit fontScale="70000" lnSpcReduction="20000"/>
          </a:bodyPr>
          <a:lstStyle/>
          <a:p>
            <a:pPr algn="r">
              <a:lnSpc>
                <a:spcPct val="170000"/>
              </a:lnSpc>
              <a:buNone/>
            </a:pPr>
            <a:r>
              <a:rPr lang="fa-IR" dirty="0" smtClean="0">
                <a:solidFill>
                  <a:srgbClr val="333300"/>
                </a:solidFill>
              </a:rPr>
              <a:t>مارکس و انگلس به اندیشه دولت لیبرال بی طرف و اقتصاد بازار آزاد حمله کردند و سخن از ساخت طبقاتی به میان آوردند،مارکس مبارزه برای پایان به سیاست را در سوسیالیسم و کمونیسم درک می کند، که لازمه آزادی در آن پایان استثمار است که به برابر سیاسی و اقتصادی می انجامد.</a:t>
            </a:r>
          </a:p>
          <a:p>
            <a:pPr algn="r">
              <a:lnSpc>
                <a:spcPct val="170000"/>
              </a:lnSpc>
              <a:buNone/>
            </a:pPr>
            <a:r>
              <a:rPr lang="fa-IR" dirty="0" smtClean="0">
                <a:solidFill>
                  <a:srgbClr val="333300"/>
                </a:solidFill>
              </a:rPr>
              <a:t>ویژگی های دموکراسی سوسیالیستی: تنظیم امور عمومی به کمک کمون ها یا شوراها،تبعیت کارکنان دولت از انتخابات دوری و وکالت از جامعه،پرداخت حقوق بیشتر به کارکنان دولت،تشکیل ارتش خلق.</a:t>
            </a:r>
          </a:p>
          <a:p>
            <a:pPr algn="r">
              <a:lnSpc>
                <a:spcPct val="170000"/>
              </a:lnSpc>
              <a:buNone/>
            </a:pPr>
            <a:r>
              <a:rPr lang="fa-IR" dirty="0" smtClean="0">
                <a:solidFill>
                  <a:srgbClr val="333300"/>
                </a:solidFill>
              </a:rPr>
              <a:t>ویژگی های دموکراسی کمونیستی: حکومت و سیاست راه را برای خودگردانی هموار می کنند، همه امور به صورت جمعی اداره می شود، وفاق پایه اصلی تصمیم گیری در همه امور، توزیع مناصب اداری به صورت چرخشی یا انتخابی، جای گزین کردن ارتش و سایر نیروها با نظارت بر خود و همه مظاهر طبقات از میان می رود.  </a:t>
            </a:r>
            <a:endParaRPr lang="en-US" dirty="0">
              <a:solidFill>
                <a:srgbClr val="333300"/>
              </a:solidFill>
            </a:endParaRPr>
          </a:p>
        </p:txBody>
      </p:sp>
    </p:spTree>
  </p:cSld>
  <p:clrMapOvr>
    <a:masterClrMapping/>
  </p:clrMapOvr>
  <p:transition spd="slow">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pPr algn="r"/>
            <a:r>
              <a:rPr lang="fa-IR" sz="2800" dirty="0" smtClean="0">
                <a:solidFill>
                  <a:srgbClr val="333300"/>
                </a:solidFill>
                <a:effectLst/>
                <a:latin typeface="Tahoma" pitchFamily="34" charset="0"/>
                <a:ea typeface="Tahoma" pitchFamily="34" charset="0"/>
                <a:cs typeface="Tahoma" pitchFamily="34" charset="0"/>
              </a:rPr>
              <a:t>5- نخبه گرایی رقابتی و دیدگاه تکنوکراتیک</a:t>
            </a:r>
            <a:endParaRPr lang="en-US" sz="2800" dirty="0">
              <a:solidFill>
                <a:srgbClr val="333300"/>
              </a:solidFill>
              <a:effectLst/>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0" y="685800"/>
            <a:ext cx="8686800" cy="6172200"/>
          </a:xfrm>
        </p:spPr>
        <p:txBody>
          <a:bodyPr>
            <a:normAutofit fontScale="62500" lnSpcReduction="20000"/>
          </a:bodyPr>
          <a:lstStyle/>
          <a:p>
            <a:pPr algn="r">
              <a:lnSpc>
                <a:spcPct val="170000"/>
              </a:lnSpc>
              <a:buNone/>
            </a:pPr>
            <a:r>
              <a:rPr lang="fa-IR" dirty="0" smtClean="0">
                <a:solidFill>
                  <a:srgbClr val="333300"/>
                </a:solidFill>
              </a:rPr>
              <a:t>به عقیده شومپیتر و وبر در این دموکراسی، روش حکومت سیاستمداران، انتخاب نخبگان سیاسی کاردان است که قادرند قانون گذاری کنند.</a:t>
            </a:r>
          </a:p>
          <a:p>
            <a:pPr algn="r">
              <a:lnSpc>
                <a:spcPct val="170000"/>
              </a:lnSpc>
              <a:buNone/>
            </a:pPr>
            <a:r>
              <a:rPr lang="fa-IR" dirty="0" smtClean="0">
                <a:solidFill>
                  <a:srgbClr val="333300"/>
                </a:solidFill>
              </a:rPr>
              <a:t>مهمترین ویژگی های آن عبارتند از: حکومت پارلمانی توام با قوه مجریه قوی، وجود رقابت میان نخبگان سیاسی و احزاب، سلطه سیاست حزبی بر پارلمان، مرکزیت رهبری سیاسی، بوروکراسی به منزله تشکیلات اداری مستقل.</a:t>
            </a:r>
          </a:p>
          <a:p>
            <a:pPr algn="r">
              <a:lnSpc>
                <a:spcPct val="170000"/>
              </a:lnSpc>
              <a:buNone/>
            </a:pPr>
            <a:r>
              <a:rPr lang="fa-IR" sz="3800" b="1" dirty="0" smtClean="0">
                <a:solidFill>
                  <a:schemeClr val="accent1">
                    <a:lumMod val="50000"/>
                  </a:schemeClr>
                </a:solidFill>
                <a:effectLst>
                  <a:outerShdw blurRad="38100" dist="38100" dir="2700000" algn="tl">
                    <a:srgbClr val="000000">
                      <a:alpha val="43137"/>
                    </a:srgbClr>
                  </a:outerShdw>
                </a:effectLst>
              </a:rPr>
              <a:t>6- تکثر گرایی سرمایه داری صنفی و دولت:</a:t>
            </a:r>
          </a:p>
          <a:p>
            <a:pPr algn="r">
              <a:lnSpc>
                <a:spcPct val="170000"/>
              </a:lnSpc>
              <a:buNone/>
            </a:pPr>
            <a:r>
              <a:rPr lang="fa-IR" dirty="0" smtClean="0">
                <a:solidFill>
                  <a:srgbClr val="333300"/>
                </a:solidFill>
              </a:rPr>
              <a:t>در این الگو دولت با حفظ قدرت باز طریق اقلیت ها، آزادی سیاسی را تامنی می نماید،تکثر گرایی به دو شکل کلاسیک و نو قابل تقسیم است که ویژگی های کلاسیک آن عبارت از : حقوق شهروندی، آزادی بیان، تشکیلات، نظام موازنه و کنترل میان قوا، نظام انتخاباتی رقابتی. ویژگی های تکثر گرایی نو نیز عبارت از: گروه های فشار متعدد، مقررات قانونی در بافت فرهنگ سیاسی متنوع، وجود گروه های متعدد و موازنه میان شهروندان فعال وغیره فعال، جدال بر سر قدرت از جمله آن است. </a:t>
            </a:r>
            <a:endParaRPr lang="en-US" dirty="0">
              <a:solidFill>
                <a:srgbClr val="333300"/>
              </a:solidFill>
            </a:endParaRPr>
          </a:p>
        </p:txBody>
      </p:sp>
    </p:spTree>
  </p:cSld>
  <p:clrMapOvr>
    <a:masterClrMapping/>
  </p:clrMapOvr>
  <p:transition spd="slow">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951706"/>
          </a:xfrm>
        </p:spPr>
        <p:txBody>
          <a:bodyPr>
            <a:normAutofit/>
          </a:bodyPr>
          <a:lstStyle/>
          <a:p>
            <a:pPr algn="r"/>
            <a:r>
              <a:rPr lang="fa-IR" sz="3200" dirty="0" smtClean="0">
                <a:latin typeface="Tahoma" pitchFamily="34" charset="0"/>
                <a:ea typeface="Tahoma" pitchFamily="34" charset="0"/>
                <a:cs typeface="Tahoma" pitchFamily="34" charset="0"/>
              </a:rPr>
              <a:t>7- دموکراسی حقوقی</a:t>
            </a:r>
            <a:endParaRPr lang="en-US" sz="3200" dirty="0">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0" y="1066800"/>
            <a:ext cx="8686800" cy="5791200"/>
          </a:xfrm>
        </p:spPr>
        <p:txBody>
          <a:bodyPr>
            <a:normAutofit fontScale="77500" lnSpcReduction="20000"/>
          </a:bodyPr>
          <a:lstStyle/>
          <a:p>
            <a:pPr algn="r">
              <a:lnSpc>
                <a:spcPct val="160000"/>
              </a:lnSpc>
              <a:buNone/>
            </a:pPr>
            <a:r>
              <a:rPr lang="fa-IR" dirty="0" smtClean="0">
                <a:solidFill>
                  <a:srgbClr val="000000"/>
                </a:solidFill>
              </a:rPr>
              <a:t>این الگو ار جمله دیدگاه های راست نو و تلفیقی از لیبرالیسم نو و محافظه کاری نو است. هدف اصلی آن تحقق جامعه بازار آزاد همراه با دولت   حداقل است و به دنبال برپایی حکومتی نیرومند برای اعمال نظم و قانون است. در این الگو اصل اکثریت برای حفاظت از اقراد در مقابل حکومت خود سر و حفظ آزادی، روشی موثر و مطلوب است.</a:t>
            </a:r>
          </a:p>
          <a:p>
            <a:pPr algn="r">
              <a:lnSpc>
                <a:spcPct val="160000"/>
              </a:lnSpc>
              <a:buNone/>
            </a:pPr>
            <a:r>
              <a:rPr lang="fa-IR" b="1" dirty="0" smtClean="0">
                <a:solidFill>
                  <a:srgbClr val="000000"/>
                </a:solidFill>
              </a:rPr>
              <a:t>ویژگی های این نوع دموکراسی عبارتنداز: </a:t>
            </a:r>
            <a:r>
              <a:rPr lang="fa-IR" dirty="0" smtClean="0">
                <a:solidFill>
                  <a:srgbClr val="000000"/>
                </a:solidFill>
              </a:rPr>
              <a:t>برخورداری از حکومت مشروطه در قالب الگوی انگلو آمریکایی از جمله تقکیک قوا، حاکمیت قانون، حداقل مداخله دولت در جامعه، حداکثر میدان عمل برای جامعه بازار آزاد، رهبری سیاسی کارآمد، وجود حداقل قواعد بوروکراتیک، به حداقل رساندن تهدید جمع گرایی از هر نوع .</a:t>
            </a:r>
            <a:endParaRPr lang="en-US" dirty="0">
              <a:solidFill>
                <a:srgbClr val="000000"/>
              </a:solidFill>
            </a:endParaRPr>
          </a:p>
        </p:txBody>
      </p:sp>
    </p:spTree>
  </p:cSld>
  <p:clrMapOvr>
    <a:masterClrMapping/>
  </p:clrMapOvr>
  <p:transition spd="slow">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027906"/>
          </a:xfrm>
        </p:spPr>
        <p:txBody>
          <a:bodyPr>
            <a:normAutofit fontScale="90000"/>
          </a:bodyPr>
          <a:lstStyle/>
          <a:p>
            <a:pPr algn="r"/>
            <a:r>
              <a:rPr lang="fa-IR" sz="3200" dirty="0" smtClean="0">
                <a:solidFill>
                  <a:srgbClr val="000000"/>
                </a:solidFill>
                <a:effectLst/>
                <a:latin typeface="Tahoma" pitchFamily="34" charset="0"/>
                <a:ea typeface="Tahoma" pitchFamily="34" charset="0"/>
                <a:cs typeface="Tahoma" pitchFamily="34" charset="0"/>
              </a:rPr>
              <a:t>8- دموکراسی مشارکتی: گذار از دموکراسی نمایندگی ( لیبرال دموکراتیک)</a:t>
            </a:r>
            <a:endParaRPr lang="en-US" sz="3200" dirty="0">
              <a:solidFill>
                <a:srgbClr val="000000"/>
              </a:solidFill>
              <a:effectLst/>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228600" y="1295400"/>
            <a:ext cx="8915400" cy="5562600"/>
          </a:xfrm>
        </p:spPr>
        <p:txBody>
          <a:bodyPr>
            <a:normAutofit fontScale="70000" lnSpcReduction="20000"/>
          </a:bodyPr>
          <a:lstStyle/>
          <a:p>
            <a:pPr algn="r">
              <a:lnSpc>
                <a:spcPct val="160000"/>
              </a:lnSpc>
              <a:buNone/>
            </a:pPr>
            <a:r>
              <a:rPr lang="fa-IR" dirty="0" smtClean="0">
                <a:solidFill>
                  <a:srgbClr val="000000"/>
                </a:solidFill>
              </a:rPr>
              <a:t>طرح دموکراسی مشارکتی ایده چپ نو به نظریه دموکراسی لیبرال بود که راست نو در پی بحران  1970 مطرح کرده بود. آلن دی بنو ده اصل را برا تحقق این دموکراسی بر می شمرد که عبارتنداز: فردگرایی مبتنی بر مساوات، نماینده به مثابه بیان کننده اراده مردم و ملت، عدم منافات دموکراسی با اقتدار و انتخاب اصلح، تعارض با حکومت تکنوکراسی، برخورداری از حقوق سیاسی برابر، مشارکت به منزله مفهوم اساس دموکراسی، تامین خیر عامه، اصل نبودن اکثریت، اصل نبودن رای و دموکراسی یعنی قدرت مردم. او با این اصول می خواهد نواقص دموکراسی نمایندگی را بر طرف و دموکراسی حقوقی را به چالش بکشد.</a:t>
            </a:r>
          </a:p>
          <a:p>
            <a:pPr algn="r">
              <a:lnSpc>
                <a:spcPct val="160000"/>
              </a:lnSpc>
              <a:buNone/>
            </a:pPr>
            <a:r>
              <a:rPr lang="fa-IR" dirty="0" smtClean="0">
                <a:solidFill>
                  <a:srgbClr val="000000"/>
                </a:solidFill>
              </a:rPr>
              <a:t>ویژگی ها این دموکراسی: مشارکت مستقیم شهروندان در تنظیم نهاد های اصلی جامعه، تجدید نظام حزبی پاسخگو، فعالیت احزاب در قالب پارلمان یا کنگره، برقراری نظام نهادی باز. </a:t>
            </a:r>
          </a:p>
          <a:p>
            <a:pPr algn="r">
              <a:lnSpc>
                <a:spcPct val="160000"/>
              </a:lnSpc>
              <a:buNone/>
            </a:pPr>
            <a:endParaRPr lang="en-US" dirty="0">
              <a:solidFill>
                <a:srgbClr val="000000"/>
              </a:solidFill>
            </a:endParaRPr>
          </a:p>
        </p:txBody>
      </p:sp>
    </p:spTree>
  </p:cSld>
  <p:clrMapOvr>
    <a:masterClrMapping/>
  </p:clrMapOvr>
  <p:transition spd="slow">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8229600" cy="685800"/>
          </a:xfrm>
        </p:spPr>
        <p:txBody>
          <a:bodyPr>
            <a:normAutofit/>
          </a:bodyPr>
          <a:lstStyle/>
          <a:p>
            <a:pPr algn="r"/>
            <a:r>
              <a:rPr lang="fa-IR" sz="2800" dirty="0" smtClean="0">
                <a:effectLst/>
                <a:latin typeface="Tahoma" pitchFamily="34" charset="0"/>
                <a:ea typeface="Tahoma" pitchFamily="34" charset="0"/>
                <a:cs typeface="Tahoma" pitchFamily="34" charset="0"/>
              </a:rPr>
              <a:t>9- دموکراسی نیمه مستقیم</a:t>
            </a:r>
            <a:endParaRPr lang="en-US" sz="2800" dirty="0">
              <a:effectLst/>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0" y="533400"/>
            <a:ext cx="8915400" cy="6858000"/>
          </a:xfrm>
        </p:spPr>
        <p:txBody>
          <a:bodyPr>
            <a:normAutofit fontScale="62500" lnSpcReduction="20000"/>
          </a:bodyPr>
          <a:lstStyle/>
          <a:p>
            <a:pPr algn="r">
              <a:lnSpc>
                <a:spcPct val="170000"/>
              </a:lnSpc>
              <a:buNone/>
            </a:pPr>
            <a:r>
              <a:rPr lang="fa-IR" dirty="0" smtClean="0">
                <a:solidFill>
                  <a:srgbClr val="000000"/>
                </a:solidFill>
              </a:rPr>
              <a:t>این الگو را الوین تافلر مطرح کرده و بر اساس سه اصل قدرت اقلیت، دموکراسی نیمه مستقیم و توزیع تصمیم گیری دموکراسی قرن بیست و یکم را به تصویر می کشد.</a:t>
            </a:r>
          </a:p>
          <a:p>
            <a:pPr algn="r">
              <a:lnSpc>
                <a:spcPct val="170000"/>
              </a:lnSpc>
              <a:buNone/>
            </a:pPr>
            <a:r>
              <a:rPr lang="fa-IR" dirty="0" smtClean="0">
                <a:solidFill>
                  <a:srgbClr val="000000"/>
                </a:solidFill>
              </a:rPr>
              <a:t>1- قدرت اقلیت: به نظر تافلر در موج سوم حکومت اکثریت اعتبار خود را از دست داده و به جای آن اقلیت اهمیت پیدا می کند، وی معتقد است در این موج اخیر حکومت اکثریت و رابطه آن با عدالت اجتماعی به شدت زیر سوال می رود.</a:t>
            </a:r>
          </a:p>
          <a:p>
            <a:pPr algn="r">
              <a:lnSpc>
                <a:spcPct val="170000"/>
              </a:lnSpc>
              <a:buNone/>
            </a:pPr>
            <a:r>
              <a:rPr lang="fa-IR" dirty="0" smtClean="0">
                <a:solidFill>
                  <a:srgbClr val="000000"/>
                </a:solidFill>
              </a:rPr>
              <a:t>2- دموکراسی نیمه مستقیم: در نظام سیاسی پیشرو از اتکا به نماینده ها به مرحله ای که فرد نماینده خودش است انتقال می یابیم چرا که زمانیکه نمایندگان ملت نمی توانند امور ملت را انجام دهند، خود ملت باید کارهای خود را به انجام برساند.</a:t>
            </a:r>
          </a:p>
          <a:p>
            <a:pPr algn="r">
              <a:lnSpc>
                <a:spcPct val="170000"/>
              </a:lnSpc>
              <a:buNone/>
            </a:pPr>
            <a:r>
              <a:rPr lang="fa-IR" dirty="0" smtClean="0">
                <a:solidFill>
                  <a:srgbClr val="000000"/>
                </a:solidFill>
              </a:rPr>
              <a:t>3- توزیع تصمیم گیری: در نظام سیاسی پیشرو  تمرکز شدید مراکز تصمیم گیری از بین می رود و آنها به خود مردم واگذار می شوند. لذا ضروری است مسئولیت اخد تصمیم تقسیم و جابجا شود و گروه های بیشتری در تصمیم گیری مشارکت کنند. ضرورت  این امر در نهادهای سیاسی بین المللی دو چندان است. تافلر با بیان این سه اصل به مفهوم بار تصمیم گیری اشاره می کند و معتقد است میزان مشارکت در به دوش کشیدن این بار اساسا نمودار سطح دموکراسی در جامعه است.</a:t>
            </a:r>
            <a:endParaRPr lang="en-US" dirty="0">
              <a:solidFill>
                <a:srgbClr val="000000"/>
              </a:solidFill>
            </a:endParaRPr>
          </a:p>
        </p:txBody>
      </p:sp>
    </p:spTree>
  </p:cSld>
  <p:clrMapOvr>
    <a:masterClrMapping/>
  </p:clrMapOvr>
  <p:transition spd="slow">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p>
            <a:pPr algn="r"/>
            <a:r>
              <a:rPr lang="fa-IR" sz="3200" dirty="0" smtClean="0">
                <a:effectLst/>
                <a:latin typeface="Tahoma" pitchFamily="34" charset="0"/>
                <a:ea typeface="Tahoma" pitchFamily="34" charset="0"/>
                <a:cs typeface="Tahoma" pitchFamily="34" charset="0"/>
              </a:rPr>
              <a:t>10- خود مختاری مستقیم</a:t>
            </a:r>
            <a:endParaRPr lang="en-US" sz="3200" dirty="0">
              <a:effectLst/>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228600" y="838200"/>
            <a:ext cx="8458200" cy="6019800"/>
          </a:xfrm>
        </p:spPr>
        <p:txBody>
          <a:bodyPr>
            <a:normAutofit fontScale="77500" lnSpcReduction="20000"/>
          </a:bodyPr>
          <a:lstStyle/>
          <a:p>
            <a:pPr algn="r">
              <a:lnSpc>
                <a:spcPct val="160000"/>
              </a:lnSpc>
              <a:buNone/>
            </a:pPr>
            <a:r>
              <a:rPr lang="fa-IR" dirty="0" smtClean="0">
                <a:solidFill>
                  <a:srgbClr val="000000"/>
                </a:solidFill>
              </a:rPr>
              <a:t>دیوید هلد با رد دو نظریه دموکراسی حقوقی و دموکراسی مشارکتی الگوی خود مختاری را مطرح کرده است. این اصل تنها با درک فرآیند دموکراتیزه کردن دو جانبه است که خود به تحول به هم وابسته دولت و جامعه مدنی است. به اعتقاد وی افراد باید در تعیین شرایط زندگی خویش آزاد و برابر باشند.</a:t>
            </a:r>
          </a:p>
          <a:p>
            <a:pPr algn="r">
              <a:lnSpc>
                <a:spcPct val="160000"/>
              </a:lnSpc>
              <a:buNone/>
            </a:pPr>
            <a:r>
              <a:rPr lang="fa-IR" dirty="0" smtClean="0">
                <a:solidFill>
                  <a:srgbClr val="000000"/>
                </a:solidFill>
              </a:rPr>
              <a:t>در این نوع دموکراسی موضوعاتی چون تقدیس خود مختاری در قانون اساسی و اعلامیه حقوق، ساختار مجلس دوگانه به دو شکل انتخاب بر مبنای نمایندگی نسبی و انتخاب بر مبنای نمایش آماری، نظام قضایی ویژه تفسیرهای حقوقی، نظام حزبی رقابتی، خدمات اداری مرکزی و محلی مبتنی بر تقاضاهای مصرف کننده محلی مطرح می شود. </a:t>
            </a:r>
            <a:endParaRPr lang="en-US" dirty="0">
              <a:solidFill>
                <a:srgbClr val="000000"/>
              </a:solidFill>
            </a:endParaRPr>
          </a:p>
        </p:txBody>
      </p:sp>
    </p:spTree>
  </p:cSld>
  <p:clrMapOvr>
    <a:masterClrMapping/>
  </p:clrMapOvr>
  <p:transition spd="slow">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4343400"/>
          </a:xfrm>
        </p:spPr>
        <p:txBody>
          <a:bodyPr>
            <a:noAutofit/>
          </a:bodyPr>
          <a:lstStyle/>
          <a:p>
            <a:pPr algn="r">
              <a:lnSpc>
                <a:spcPct val="150000"/>
              </a:lnSpc>
            </a:pPr>
            <a:r>
              <a:rPr lang="fa-IR" sz="4000" b="1" dirty="0" smtClean="0">
                <a:solidFill>
                  <a:schemeClr val="accent2">
                    <a:lumMod val="75000"/>
                  </a:schemeClr>
                </a:solidFill>
                <a:effectLst/>
                <a:latin typeface="Tahoma" pitchFamily="34" charset="0"/>
                <a:ea typeface="Tahoma" pitchFamily="34" charset="0"/>
                <a:cs typeface="Tahoma" pitchFamily="34" charset="0"/>
              </a:rPr>
              <a:t>           </a:t>
            </a:r>
            <a:br>
              <a:rPr lang="fa-IR" sz="4000" b="1" dirty="0" smtClean="0">
                <a:solidFill>
                  <a:schemeClr val="accent2">
                    <a:lumMod val="75000"/>
                  </a:schemeClr>
                </a:solidFill>
                <a:effectLst/>
                <a:latin typeface="Tahoma" pitchFamily="34" charset="0"/>
                <a:ea typeface="Tahoma" pitchFamily="34" charset="0"/>
                <a:cs typeface="Tahoma" pitchFamily="34" charset="0"/>
              </a:rPr>
            </a:br>
            <a:r>
              <a:rPr lang="fa-IR" sz="4000" b="1" dirty="0" smtClean="0">
                <a:solidFill>
                  <a:schemeClr val="accent2">
                    <a:lumMod val="75000"/>
                  </a:schemeClr>
                </a:solidFill>
                <a:effectLst/>
                <a:latin typeface="Tahoma" pitchFamily="34" charset="0"/>
                <a:ea typeface="Tahoma" pitchFamily="34" charset="0"/>
                <a:cs typeface="Tahoma" pitchFamily="34" charset="0"/>
              </a:rPr>
              <a:t>          دموکراسی در عمل: </a:t>
            </a:r>
            <a:br>
              <a:rPr lang="fa-IR" sz="4000" b="1" dirty="0" smtClean="0">
                <a:solidFill>
                  <a:schemeClr val="accent2">
                    <a:lumMod val="75000"/>
                  </a:schemeClr>
                </a:solidFill>
                <a:effectLst/>
                <a:latin typeface="Tahoma" pitchFamily="34" charset="0"/>
                <a:ea typeface="Tahoma" pitchFamily="34" charset="0"/>
                <a:cs typeface="Tahoma" pitchFamily="34" charset="0"/>
              </a:rPr>
            </a:br>
            <a:r>
              <a:rPr lang="fa-IR" sz="4000" b="1" dirty="0" smtClean="0">
                <a:solidFill>
                  <a:schemeClr val="accent2">
                    <a:lumMod val="75000"/>
                  </a:schemeClr>
                </a:solidFill>
                <a:effectLst/>
                <a:latin typeface="Tahoma" pitchFamily="34" charset="0"/>
                <a:ea typeface="Tahoma" pitchFamily="34" charset="0"/>
                <a:cs typeface="Tahoma" pitchFamily="34" charset="0"/>
              </a:rPr>
              <a:t>       جهانی شدن دموکراسی          </a:t>
            </a:r>
            <a:endParaRPr lang="en-US" sz="4000" b="1" dirty="0">
              <a:solidFill>
                <a:schemeClr val="accent2">
                  <a:lumMod val="75000"/>
                </a:schemeClr>
              </a:solidFill>
              <a:effectLst/>
              <a:latin typeface="Tahoma" pitchFamily="34" charset="0"/>
              <a:ea typeface="Tahoma" pitchFamily="34" charset="0"/>
              <a:cs typeface="Tahoma" pitchFamily="34" charset="0"/>
            </a:endParaRPr>
          </a:p>
        </p:txBody>
      </p:sp>
    </p:spTree>
  </p:cSld>
  <p:clrMapOvr>
    <a:masterClrMapping/>
  </p:clrMapOvr>
  <p:transition spd="slow">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51706"/>
          </a:xfrm>
        </p:spPr>
        <p:txBody>
          <a:bodyPr>
            <a:normAutofit/>
          </a:bodyPr>
          <a:lstStyle/>
          <a:p>
            <a:pPr algn="r"/>
            <a:r>
              <a:rPr lang="fa-IR" sz="3200" dirty="0" smtClean="0">
                <a:effectLst/>
                <a:latin typeface="Tahoma" pitchFamily="34" charset="0"/>
                <a:ea typeface="Tahoma" pitchFamily="34" charset="0"/>
                <a:cs typeface="Tahoma" pitchFamily="34" charset="0"/>
              </a:rPr>
              <a:t>امواج دموکراسی:</a:t>
            </a:r>
            <a:endParaRPr lang="en-US" sz="3200" dirty="0">
              <a:effectLst/>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0" y="762000"/>
            <a:ext cx="8686800" cy="6096000"/>
          </a:xfrm>
        </p:spPr>
        <p:txBody>
          <a:bodyPr>
            <a:normAutofit fontScale="77500" lnSpcReduction="20000"/>
          </a:bodyPr>
          <a:lstStyle/>
          <a:p>
            <a:pPr algn="r">
              <a:lnSpc>
                <a:spcPct val="160000"/>
              </a:lnSpc>
              <a:buNone/>
            </a:pPr>
            <a:r>
              <a:rPr lang="fa-IR" dirty="0" smtClean="0">
                <a:solidFill>
                  <a:srgbClr val="333300"/>
                </a:solidFill>
              </a:rPr>
              <a:t>1- موج سوم دموکراسی(دموکراسی مشارکتی- رقابتی): ساموئل هانتینگتون با طرح این نظریه موج دموکراتیزه شدن سال های 1974-1990 را توضیح می دهد و معتقد است دموکراسی نوین، دموکراسی دولت- ملت است و ظهور آن با پیدایی و تکامل دولت- ملت و با صلح وستفالی همراه بوده است. موج دموکراسی سلسله گذار از رژیم های غیره دموکراتیک به دموکراتیک است</a:t>
            </a:r>
            <a:r>
              <a:rPr lang="fa-IR" dirty="0" smtClean="0">
                <a:solidFill>
                  <a:srgbClr val="333300"/>
                </a:solidFill>
              </a:rPr>
              <a:t>.</a:t>
            </a:r>
            <a:endParaRPr lang="en-US" dirty="0" smtClean="0">
              <a:solidFill>
                <a:srgbClr val="333300"/>
              </a:solidFill>
            </a:endParaRPr>
          </a:p>
          <a:p>
            <a:pPr algn="r">
              <a:lnSpc>
                <a:spcPct val="160000"/>
              </a:lnSpc>
              <a:buNone/>
            </a:pPr>
            <a:r>
              <a:rPr lang="fa-IR" dirty="0" smtClean="0">
                <a:solidFill>
                  <a:srgbClr val="333300"/>
                </a:solidFill>
              </a:rPr>
              <a:t>2- موج چهارم دموکراسی: فیلیپ اشمیتر از چهار موج دموکراسی سخن گفته و معتقد است که موج اول از سال 1848 آغاز و موج چهارم از سال 1975 آغاز شده هنوز به پایان نرسیده است. علل ظهور این امواج را در سه نظریه سرایت دوکراسی در سطح جهان، عدم انفعال کشورها در مقابله با امواج دموکراسی و ساختار نظام بین الملل به عنوان عامل دموکراتیزه شدن کشورها می داند. </a:t>
            </a:r>
            <a:endParaRPr lang="en-US" dirty="0">
              <a:solidFill>
                <a:srgbClr val="333300"/>
              </a:solidFill>
            </a:endParaRPr>
          </a:p>
        </p:txBody>
      </p:sp>
    </p:spTree>
  </p:cSld>
  <p:clrMapOvr>
    <a:masterClrMapping/>
  </p:clrMapOvr>
  <p:transition spd="slow">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875506"/>
          </a:xfrm>
        </p:spPr>
        <p:txBody>
          <a:bodyPr>
            <a:normAutofit/>
          </a:bodyPr>
          <a:lstStyle/>
          <a:p>
            <a:pPr algn="r"/>
            <a:r>
              <a:rPr lang="fa-IR" sz="3200" dirty="0" smtClean="0">
                <a:solidFill>
                  <a:srgbClr val="333300"/>
                </a:solidFill>
                <a:effectLst/>
                <a:latin typeface="Tahoma" pitchFamily="34" charset="0"/>
                <a:ea typeface="Tahoma" pitchFamily="34" charset="0"/>
                <a:cs typeface="Tahoma" pitchFamily="34" charset="0"/>
              </a:rPr>
              <a:t>گفتمان های دموکراسی</a:t>
            </a:r>
            <a:endParaRPr lang="en-US" sz="3200" dirty="0">
              <a:solidFill>
                <a:srgbClr val="333300"/>
              </a:solidFill>
              <a:effectLst/>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0" y="990600"/>
            <a:ext cx="8686800" cy="5867400"/>
          </a:xfrm>
        </p:spPr>
        <p:txBody>
          <a:bodyPr>
            <a:normAutofit fontScale="77500" lnSpcReduction="20000"/>
          </a:bodyPr>
          <a:lstStyle/>
          <a:p>
            <a:pPr algn="r">
              <a:lnSpc>
                <a:spcPct val="160000"/>
              </a:lnSpc>
              <a:buNone/>
            </a:pPr>
            <a:r>
              <a:rPr lang="fa-IR" b="1" dirty="0" smtClean="0">
                <a:solidFill>
                  <a:srgbClr val="333300"/>
                </a:solidFill>
              </a:rPr>
              <a:t>1- گفتمان دولت کوچک و جامعه نیرومند: </a:t>
            </a:r>
            <a:r>
              <a:rPr lang="fa-IR" dirty="0" smtClean="0">
                <a:solidFill>
                  <a:srgbClr val="333300"/>
                </a:solidFill>
              </a:rPr>
              <a:t>اندیشه دولت کوچک یا حتی جامعه بی دولت، اندیشه ای مدرن و متعلق به تون غرب است. در کل باید گفتمان دولت کوچک را در اندیشه لیبرالیسم که مبتنی بر فردیت و هویت فردی، مالکیت خصوصی ، حقوق طبیعی، قرار داد اجتماعی و دولت محدود و کوچک است،جستجو بکنیم.</a:t>
            </a:r>
          </a:p>
          <a:p>
            <a:pPr algn="r">
              <a:lnSpc>
                <a:spcPct val="160000"/>
              </a:lnSpc>
              <a:buNone/>
            </a:pPr>
            <a:r>
              <a:rPr lang="fa-IR" b="1" dirty="0" smtClean="0">
                <a:solidFill>
                  <a:srgbClr val="333300"/>
                </a:solidFill>
              </a:rPr>
              <a:t>2- گفتمان دولت فعال و جامعه نیرومند: </a:t>
            </a:r>
            <a:r>
              <a:rPr lang="fa-IR" dirty="0" smtClean="0">
                <a:solidFill>
                  <a:srgbClr val="333300"/>
                </a:solidFill>
              </a:rPr>
              <a:t>بحران دهه سی 1929-1932 موجب افزایش بی سابقه دولت ها در اقتصاد و روی کارآمدن دولت های رفاهی شد. این ورود دولت ها را سیاست پارلمانی نامیده اند، دولت دارای قدرتی مستقل شد که با قدرت جامعه مدنی متفاوت بود و گفتمان های توسعه ، تامین عدالت و ناسیونالیسم نیز به تقویت دولت در مقابل جامعه مدنی کمک کرد.</a:t>
            </a:r>
            <a:r>
              <a:rPr lang="fa-IR" b="1" dirty="0" smtClean="0">
                <a:solidFill>
                  <a:srgbClr val="333300"/>
                </a:solidFill>
              </a:rPr>
              <a:t> </a:t>
            </a:r>
            <a:endParaRPr lang="en-US" b="1" dirty="0">
              <a:solidFill>
                <a:srgbClr val="333300"/>
              </a:solidFill>
            </a:endParaRPr>
          </a:p>
        </p:txBody>
      </p:sp>
    </p:spTree>
  </p:cSld>
  <p:clrMapOvr>
    <a:masterClrMapping/>
  </p:clrMapOvr>
  <p:transition spd="slow">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18"/>
            <a:ext cx="8229600" cy="45719"/>
          </a:xfrm>
        </p:spPr>
        <p:txBody>
          <a:bodyPr>
            <a:normAutofit fontScale="90000"/>
          </a:bodyPr>
          <a:lstStyle/>
          <a:p>
            <a:r>
              <a:rPr lang="fa-IR" sz="800" dirty="0" smtClean="0"/>
              <a:t>.</a:t>
            </a:r>
            <a:endParaRPr lang="en-US" sz="800" dirty="0"/>
          </a:p>
        </p:txBody>
      </p:sp>
      <p:sp>
        <p:nvSpPr>
          <p:cNvPr id="3" name="Content Placeholder 2"/>
          <p:cNvSpPr>
            <a:spLocks noGrp="1"/>
          </p:cNvSpPr>
          <p:nvPr>
            <p:ph idx="1"/>
          </p:nvPr>
        </p:nvSpPr>
        <p:spPr>
          <a:xfrm>
            <a:off x="-228600" y="228600"/>
            <a:ext cx="8991600" cy="7010400"/>
          </a:xfrm>
        </p:spPr>
        <p:txBody>
          <a:bodyPr>
            <a:normAutofit fontScale="70000" lnSpcReduction="20000"/>
          </a:bodyPr>
          <a:lstStyle/>
          <a:p>
            <a:pPr algn="r">
              <a:lnSpc>
                <a:spcPct val="170000"/>
              </a:lnSpc>
              <a:buNone/>
            </a:pPr>
            <a:r>
              <a:rPr lang="fa-IR" b="1" dirty="0" smtClean="0">
                <a:solidFill>
                  <a:srgbClr val="333300"/>
                </a:solidFill>
              </a:rPr>
              <a:t>3- گفتمان دولت فعال و جامعه منفعل: </a:t>
            </a:r>
            <a:r>
              <a:rPr lang="fa-IR" dirty="0" smtClean="0">
                <a:solidFill>
                  <a:srgbClr val="333300"/>
                </a:solidFill>
              </a:rPr>
              <a:t>این گفتمان محصول دو دسته از منتقدان است: یکی کسانیکه وضع فرد و جامعه را موقت و بیمارگونه می دانند مانند امیل دورکیم، هانا آرنت، اریک فروم و کتب فرانکفورت و دیگری کسانیکه این وضع را توصیف سرشت و هویت تغییر ناپذیر انسان و جامعه می شمارند که بعد از انقلاب فرانسه پدید آمد و زمینه های آن در آثار شوپنهاور، نیچه و فروید قابل مشاهده است.در این گفتمان بر زوال انسان خود مختار و عقب نشینی نیروهای اجتماعی و تعیین کنندگی قدرت سیاسی تاکید می شود.</a:t>
            </a:r>
          </a:p>
          <a:p>
            <a:pPr algn="r">
              <a:lnSpc>
                <a:spcPct val="170000"/>
              </a:lnSpc>
              <a:buNone/>
            </a:pPr>
            <a:r>
              <a:rPr lang="fa-IR" b="1" dirty="0" smtClean="0">
                <a:solidFill>
                  <a:srgbClr val="333300"/>
                </a:solidFill>
              </a:rPr>
              <a:t>4- گفتمان دولت کوچک و جامعه فعال: </a:t>
            </a:r>
            <a:r>
              <a:rPr lang="fa-IR" dirty="0" smtClean="0">
                <a:solidFill>
                  <a:srgbClr val="333300"/>
                </a:solidFill>
              </a:rPr>
              <a:t>با توجه به گرایش اقتصاد به جهانی شدن و تضعیف مرزهای ملی و ناتوانی دولت ها در هدایت اقتصاد داخلی و گرایش به خصوصی سازی ویژگی بروکراتیک دولت رو به افول گذاشت، با این رویداد نظارت بر جامعه محدود و جامعه مدنی از قید ملاحظات دولت فارغ شد و دولت نقش داور و شریک پیدا کرد. هایک و نوزیک متفکرین این رویکردند.</a:t>
            </a:r>
            <a:r>
              <a:rPr lang="fa-IR" b="1" dirty="0" smtClean="0">
                <a:solidFill>
                  <a:srgbClr val="333300"/>
                </a:solidFill>
              </a:rPr>
              <a:t> </a:t>
            </a:r>
            <a:endParaRPr lang="en-US" b="1" dirty="0">
              <a:solidFill>
                <a:srgbClr val="333300"/>
              </a:solidFill>
            </a:endParaRPr>
          </a:p>
        </p:txBody>
      </p:sp>
    </p:spTree>
  </p:cSld>
  <p:clrMapOvr>
    <a:masterClrMapping/>
  </p:clrMapOvr>
  <p:transition spd="slow">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371600"/>
            <a:ext cx="8229600" cy="2895600"/>
          </a:xfrm>
        </p:spPr>
        <p:txBody>
          <a:bodyPr>
            <a:normAutofit/>
          </a:bodyPr>
          <a:lstStyle/>
          <a:p>
            <a:pPr algn="r">
              <a:lnSpc>
                <a:spcPct val="150000"/>
              </a:lnSpc>
            </a:pPr>
            <a:r>
              <a:rPr lang="fa-IR" sz="4000" b="1" dirty="0" smtClean="0">
                <a:solidFill>
                  <a:schemeClr val="tx2">
                    <a:lumMod val="10000"/>
                  </a:schemeClr>
                </a:solidFill>
                <a:effectLst/>
              </a:rPr>
              <a:t>موضوع فصل :</a:t>
            </a:r>
            <a:br>
              <a:rPr lang="fa-IR" sz="4000" b="1" dirty="0" smtClean="0">
                <a:solidFill>
                  <a:schemeClr val="tx2">
                    <a:lumMod val="10000"/>
                  </a:schemeClr>
                </a:solidFill>
                <a:effectLst/>
              </a:rPr>
            </a:br>
            <a:r>
              <a:rPr lang="fa-IR" sz="4000" b="1" dirty="0" smtClean="0">
                <a:solidFill>
                  <a:schemeClr val="tx2">
                    <a:lumMod val="10000"/>
                  </a:schemeClr>
                </a:solidFill>
                <a:effectLst/>
              </a:rPr>
              <a:t> </a:t>
            </a:r>
            <a:r>
              <a:rPr lang="fa-IR" sz="3200" b="1" dirty="0" smtClean="0">
                <a:solidFill>
                  <a:schemeClr val="tx2">
                    <a:lumMod val="10000"/>
                  </a:schemeClr>
                </a:solidFill>
                <a:effectLst/>
              </a:rPr>
              <a:t>دموکراسی در آغاز قرن بیست و یکم</a:t>
            </a:r>
            <a:endParaRPr lang="en-US" sz="3200" b="1" dirty="0">
              <a:solidFill>
                <a:schemeClr val="tx2">
                  <a:lumMod val="10000"/>
                </a:schemeClr>
              </a:solidFill>
              <a:effectLst/>
            </a:endParaRPr>
          </a:p>
        </p:txBody>
      </p:sp>
    </p:spTree>
  </p:cSld>
  <p:clrMapOvr>
    <a:masterClrMapping/>
  </p:clrMapOvr>
  <p:transition spd="slow">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pPr algn="r"/>
            <a:r>
              <a:rPr lang="fa-IR" dirty="0" smtClean="0">
                <a:solidFill>
                  <a:schemeClr val="tx2">
                    <a:lumMod val="10000"/>
                  </a:schemeClr>
                </a:solidFill>
              </a:rPr>
              <a:t>در آمدی بر دموکراسی</a:t>
            </a:r>
            <a:endParaRPr lang="en-US" dirty="0">
              <a:solidFill>
                <a:schemeClr val="tx2">
                  <a:lumMod val="10000"/>
                </a:schemeClr>
              </a:solidFill>
            </a:endParaRPr>
          </a:p>
        </p:txBody>
      </p:sp>
      <p:sp>
        <p:nvSpPr>
          <p:cNvPr id="3" name="Content Placeholder 2"/>
          <p:cNvSpPr>
            <a:spLocks noGrp="1"/>
          </p:cNvSpPr>
          <p:nvPr>
            <p:ph idx="1"/>
          </p:nvPr>
        </p:nvSpPr>
        <p:spPr>
          <a:xfrm>
            <a:off x="381000" y="1066800"/>
            <a:ext cx="8229600" cy="5791200"/>
          </a:xfrm>
        </p:spPr>
        <p:txBody>
          <a:bodyPr>
            <a:normAutofit fontScale="77500" lnSpcReduction="20000"/>
          </a:bodyPr>
          <a:lstStyle/>
          <a:p>
            <a:pPr algn="r" rtl="1">
              <a:lnSpc>
                <a:spcPct val="160000"/>
              </a:lnSpc>
              <a:buFont typeface="Wingdings" pitchFamily="2" charset="2"/>
              <a:buChar char="q"/>
            </a:pPr>
            <a:r>
              <a:rPr lang="fa-IR" dirty="0" smtClean="0">
                <a:solidFill>
                  <a:srgbClr val="000000"/>
                </a:solidFill>
              </a:rPr>
              <a:t>مفهوم دموکراسی به حکومت و مردم باز می گردد و حکومت باید در دست مردم و برای مردم باشد.</a:t>
            </a:r>
          </a:p>
          <a:p>
            <a:pPr algn="r" rtl="1">
              <a:lnSpc>
                <a:spcPct val="160000"/>
              </a:lnSpc>
              <a:buFont typeface="Wingdings" pitchFamily="2" charset="2"/>
              <a:buChar char="q"/>
            </a:pPr>
            <a:r>
              <a:rPr lang="fa-IR" dirty="0" smtClean="0">
                <a:solidFill>
                  <a:srgbClr val="000000"/>
                </a:solidFill>
              </a:rPr>
              <a:t> مفهوم اولیه دموکراسی حکومت مستقیم توده مردم بود که در اواخر سده هجدهم طی انقلاب امریکا متفکرانی چون هامیلتون دموکراسی نمایندگی(غیر مستقیم) را مطرح کردند.</a:t>
            </a:r>
          </a:p>
          <a:p>
            <a:pPr algn="r" rtl="1">
              <a:lnSpc>
                <a:spcPct val="160000"/>
              </a:lnSpc>
              <a:buFont typeface="Wingdings" pitchFamily="2" charset="2"/>
              <a:buChar char="q"/>
            </a:pPr>
            <a:r>
              <a:rPr lang="fa-IR" dirty="0" smtClean="0">
                <a:solidFill>
                  <a:srgbClr val="000000"/>
                </a:solidFill>
              </a:rPr>
              <a:t>در اواسط قرن نوزده بار دیگر مسئله دموکراسی توده ها خطر حاکمیت عوام را متبادر کرد که متفکرانی چون استوارت میل به تضمین حکومت خوب به جای دموکراسی پرداختند.</a:t>
            </a:r>
          </a:p>
          <a:p>
            <a:pPr algn="r" rtl="1">
              <a:lnSpc>
                <a:spcPct val="160000"/>
              </a:lnSpc>
              <a:buFont typeface="Wingdings" pitchFamily="2" charset="2"/>
              <a:buChar char="q"/>
            </a:pPr>
            <a:r>
              <a:rPr lang="fa-IR" dirty="0" smtClean="0">
                <a:solidFill>
                  <a:srgbClr val="000000"/>
                </a:solidFill>
              </a:rPr>
              <a:t>با نهادینه شدن دموکراسی و سازمان های سیاسی آن به ویژه بعد از جنگ جهانی دوم، اصول دموکراسی مقبولیت عام یافت و گستره وسیعی از مردم را دربر گرفت.</a:t>
            </a:r>
            <a:endParaRPr lang="en-US" dirty="0">
              <a:solidFill>
                <a:srgbClr val="000000"/>
              </a:solidFill>
            </a:endParaRPr>
          </a:p>
        </p:txBody>
      </p:sp>
    </p:spTree>
  </p:cSld>
  <p:clrMapOvr>
    <a:masterClrMapping/>
  </p:clrMapOvr>
  <p:transition spd="slow">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89706"/>
          </a:xfrm>
        </p:spPr>
        <p:txBody>
          <a:bodyPr>
            <a:noAutofit/>
          </a:bodyPr>
          <a:lstStyle/>
          <a:p>
            <a:r>
              <a:rPr lang="fa-IR" sz="800" dirty="0" smtClean="0"/>
              <a:t>.</a:t>
            </a:r>
            <a:endParaRPr lang="en-US" sz="800" dirty="0"/>
          </a:p>
        </p:txBody>
      </p:sp>
      <p:sp>
        <p:nvSpPr>
          <p:cNvPr id="3" name="Content Placeholder 2"/>
          <p:cNvSpPr>
            <a:spLocks noGrp="1"/>
          </p:cNvSpPr>
          <p:nvPr>
            <p:ph idx="1"/>
          </p:nvPr>
        </p:nvSpPr>
        <p:spPr>
          <a:xfrm>
            <a:off x="304800" y="304800"/>
            <a:ext cx="8610600" cy="6553200"/>
          </a:xfrm>
        </p:spPr>
        <p:txBody>
          <a:bodyPr>
            <a:normAutofit fontScale="70000" lnSpcReduction="20000"/>
          </a:bodyPr>
          <a:lstStyle/>
          <a:p>
            <a:pPr algn="r" rtl="1">
              <a:lnSpc>
                <a:spcPct val="170000"/>
              </a:lnSpc>
              <a:buFont typeface="Wingdings" pitchFamily="2" charset="2"/>
              <a:buChar char="q"/>
            </a:pPr>
            <a:r>
              <a:rPr lang="fa-IR" dirty="0" smtClean="0">
                <a:solidFill>
                  <a:srgbClr val="000000"/>
                </a:solidFill>
              </a:rPr>
              <a:t>استقرار دموکراسی سیاسی در جوامع مدرن، عمدتا در سطحی نسبتا پیشرفته از توسعه سرمایه داری به وقوع پیوست و گذار به دموکراسی همانند نوسازی سرمایه داری بخش از پیشرفت بود.</a:t>
            </a:r>
          </a:p>
          <a:p>
            <a:pPr algn="r" rtl="1">
              <a:lnSpc>
                <a:spcPct val="170000"/>
              </a:lnSpc>
              <a:buFont typeface="Wingdings" pitchFamily="2" charset="2"/>
              <a:buChar char="q"/>
            </a:pPr>
            <a:r>
              <a:rPr lang="fa-IR" dirty="0" smtClean="0">
                <a:solidFill>
                  <a:srgbClr val="000000"/>
                </a:solidFill>
              </a:rPr>
              <a:t>گشترش دموکراسی در سده بیستم عمدتا در جوامعی تمرکز یافت که تحت سلطه تولید سرمایه داری بود </a:t>
            </a:r>
          </a:p>
          <a:p>
            <a:pPr algn="r" rtl="1">
              <a:lnSpc>
                <a:spcPct val="170000"/>
              </a:lnSpc>
              <a:buFont typeface="Wingdings" pitchFamily="2" charset="2"/>
              <a:buChar char="q"/>
            </a:pPr>
            <a:r>
              <a:rPr lang="fa-IR" dirty="0" smtClean="0">
                <a:solidFill>
                  <a:srgbClr val="000000"/>
                </a:solidFill>
              </a:rPr>
              <a:t>در مقایل روند گذار به دموکراسی در جهان کمونیسم محدودتر بود، و شکل شورایی شوروی و دیکتاتوری سیاسی و سلطه دولتی هرچند نام خود را موکراسی سوسیالیستی گذاشت اما از فهم دموکراسی واقعی فاصله زیادی داشت.</a:t>
            </a:r>
          </a:p>
          <a:p>
            <a:pPr algn="r" rtl="1">
              <a:lnSpc>
                <a:spcPct val="170000"/>
              </a:lnSpc>
              <a:buFont typeface="Wingdings" pitchFamily="2" charset="2"/>
              <a:buChar char="q"/>
            </a:pPr>
            <a:r>
              <a:rPr lang="fa-IR" dirty="0" smtClean="0">
                <a:solidFill>
                  <a:srgbClr val="000000"/>
                </a:solidFill>
              </a:rPr>
              <a:t>گذار به دمکراسی تا پس از جنگ جهانی دوم به معنای قبول دمکراسی لیبرال مبتنی بر نمایندگی تلقی می شد و استقرار دموکراسی با گسترش نقش و قدرت دولت بود و در این فرایند دولت رفاه کم کم قدرت گرفت. </a:t>
            </a:r>
            <a:endParaRPr lang="en-US" dirty="0"/>
          </a:p>
        </p:txBody>
      </p:sp>
    </p:spTree>
  </p:cSld>
  <p:clrMapOvr>
    <a:masterClrMapping/>
  </p:clrMapOvr>
  <p:transition spd="slow">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0"/>
            <a:ext cx="8229600" cy="267494"/>
          </a:xfrm>
        </p:spPr>
        <p:txBody>
          <a:bodyPr>
            <a:noAutofit/>
          </a:bodyPr>
          <a:lstStyle/>
          <a:p>
            <a:r>
              <a:rPr lang="fa-IR" sz="800" dirty="0" smtClean="0"/>
              <a:t>.</a:t>
            </a:r>
            <a:endParaRPr lang="en-US" sz="800" dirty="0"/>
          </a:p>
        </p:txBody>
      </p:sp>
      <p:sp>
        <p:nvSpPr>
          <p:cNvPr id="3" name="Content Placeholder 2"/>
          <p:cNvSpPr>
            <a:spLocks noGrp="1"/>
          </p:cNvSpPr>
          <p:nvPr>
            <p:ph idx="1"/>
          </p:nvPr>
        </p:nvSpPr>
        <p:spPr>
          <a:xfrm>
            <a:off x="304800" y="609600"/>
            <a:ext cx="8534400" cy="5997608"/>
          </a:xfrm>
        </p:spPr>
        <p:txBody>
          <a:bodyPr>
            <a:normAutofit fontScale="77500" lnSpcReduction="20000"/>
          </a:bodyPr>
          <a:lstStyle/>
          <a:p>
            <a:pPr algn="r" rtl="1">
              <a:lnSpc>
                <a:spcPct val="160000"/>
              </a:lnSpc>
              <a:buFont typeface="Wingdings" pitchFamily="2" charset="2"/>
              <a:buChar char="q"/>
            </a:pPr>
            <a:r>
              <a:rPr lang="fa-IR" dirty="0" smtClean="0">
                <a:solidFill>
                  <a:srgbClr val="000000"/>
                </a:solidFill>
              </a:rPr>
              <a:t>تقویت نوعی تمایل عام جهانی برای گذار به دموکراسی در دهه 1970 و 1980، به علاوه فشارهای فزاینده برای تحقق یکپارچگی اقتصاد جهانی برا اساس سرمایه داری، چارچوبی مشخص را برای گذار به دموکراسی جوامع ما بعد توتالیتر در اروپای شرقی فراهم آورد. هرچند در مقایل آن موانعی چون سلطه کمونیسم و احزاب کمونیستی، روی گردانی از سیاست و بدبینی به سیاستمداران نیز در مقابل آن مانع ایجاد می کرد و به حکومت پوپولیستی نزدیک می کرد.</a:t>
            </a:r>
          </a:p>
          <a:p>
            <a:pPr algn="r" rtl="1">
              <a:lnSpc>
                <a:spcPct val="160000"/>
              </a:lnSpc>
              <a:buFont typeface="Wingdings" pitchFamily="2" charset="2"/>
              <a:buChar char="q"/>
            </a:pPr>
            <a:r>
              <a:rPr lang="fa-IR" dirty="0" smtClean="0">
                <a:solidFill>
                  <a:srgbClr val="000000"/>
                </a:solidFill>
              </a:rPr>
              <a:t>رشد دموکراسی با توسعه سزمایه داری همراه شد و کشورهای آمریکای لاتین و آسیای جنوب شرقی در روند نوسازی مبتنی بر سرمایه داری به جرگه دموکراسی پیوستند.</a:t>
            </a:r>
            <a:endParaRPr lang="en-US" dirty="0">
              <a:solidFill>
                <a:srgbClr val="000000"/>
              </a:solidFill>
            </a:endParaRPr>
          </a:p>
        </p:txBody>
      </p:sp>
    </p:spTree>
  </p:cSld>
  <p:clrMapOvr>
    <a:masterClrMapping/>
  </p:clrMapOvr>
  <p:transition spd="slow">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027906"/>
          </a:xfrm>
        </p:spPr>
        <p:txBody>
          <a:bodyPr/>
          <a:lstStyle/>
          <a:p>
            <a:pPr algn="r"/>
            <a:r>
              <a:rPr lang="fa-IR" dirty="0" smtClean="0">
                <a:solidFill>
                  <a:srgbClr val="000000"/>
                </a:solidFill>
              </a:rPr>
              <a:t>الگوهای دموکراسی:</a:t>
            </a:r>
            <a:endParaRPr lang="en-US" dirty="0">
              <a:solidFill>
                <a:srgbClr val="000000"/>
              </a:solidFill>
            </a:endParaRPr>
          </a:p>
        </p:txBody>
      </p:sp>
      <p:sp>
        <p:nvSpPr>
          <p:cNvPr id="3" name="Content Placeholder 2"/>
          <p:cNvSpPr>
            <a:spLocks noGrp="1"/>
          </p:cNvSpPr>
          <p:nvPr>
            <p:ph idx="1"/>
          </p:nvPr>
        </p:nvSpPr>
        <p:spPr>
          <a:xfrm>
            <a:off x="381000" y="1219200"/>
            <a:ext cx="8382000" cy="5638800"/>
          </a:xfrm>
        </p:spPr>
        <p:txBody>
          <a:bodyPr>
            <a:normAutofit fontScale="77500" lnSpcReduction="20000"/>
          </a:bodyPr>
          <a:lstStyle/>
          <a:p>
            <a:pPr algn="r">
              <a:lnSpc>
                <a:spcPct val="160000"/>
              </a:lnSpc>
              <a:buNone/>
            </a:pPr>
            <a:r>
              <a:rPr lang="fa-IR" b="1" dirty="0" smtClean="0">
                <a:solidFill>
                  <a:schemeClr val="accent1">
                    <a:lumMod val="50000"/>
                  </a:schemeClr>
                </a:solidFill>
                <a:effectLst>
                  <a:outerShdw blurRad="38100" dist="38100" dir="2700000" algn="tl">
                    <a:srgbClr val="000000">
                      <a:alpha val="43137"/>
                    </a:srgbClr>
                  </a:outerShdw>
                </a:effectLst>
              </a:rPr>
              <a:t>1- دموکراسی کلاسیک آتن:</a:t>
            </a:r>
          </a:p>
          <a:p>
            <a:pPr algn="r">
              <a:lnSpc>
                <a:spcPct val="160000"/>
              </a:lnSpc>
              <a:buNone/>
            </a:pPr>
            <a:r>
              <a:rPr lang="fa-IR" dirty="0" smtClean="0">
                <a:solidFill>
                  <a:srgbClr val="000000"/>
                </a:solidFill>
              </a:rPr>
              <a:t>در دولت شهرهای یونان، اصل حکومت بر پایه مشارکت مستقیم بود، ویژگی های این دموکراسی عبارت بود از : شهروندان در امور قضایی و قانون گذاری مستقیم مشارکت دارند، قدرت حکومت در دست مجمع شهروندان است، محدوده قدرت حکومت، تمامی امور عمومی شهر را شامل می شود، انتخاب نامزدها برای تصدی مناسب از طریق انتخاب مستقیم، قرعه ، چرخش صورت می گیرد، شهروندان عادی با صاحب منصبان متمایز نیستند، به جز مناصب نظامی هیچ فردی نمی تواند دو باره عهده دار منصبی شود، برای همه مناصب دوره تصدی کوتاه مدت است، به افراد در ازای خدمات دولتی حقوقی پرداخت می شود.</a:t>
            </a:r>
            <a:endParaRPr lang="en-US" dirty="0">
              <a:solidFill>
                <a:srgbClr val="000000"/>
              </a:solidFill>
            </a:endParaRPr>
          </a:p>
        </p:txBody>
      </p:sp>
    </p:spTree>
  </p:cSld>
  <p:clrMapOvr>
    <a:masterClrMapping/>
  </p:clrMapOvr>
  <p:transition spd="slow">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9306"/>
          </a:xfrm>
        </p:spPr>
        <p:txBody>
          <a:bodyPr>
            <a:normAutofit/>
          </a:bodyPr>
          <a:lstStyle/>
          <a:p>
            <a:pPr algn="r"/>
            <a:r>
              <a:rPr lang="fa-IR" sz="2800" dirty="0" smtClean="0">
                <a:solidFill>
                  <a:srgbClr val="333300"/>
                </a:solidFill>
                <a:effectLst/>
                <a:latin typeface="Tahoma" pitchFamily="34" charset="0"/>
                <a:ea typeface="Tahoma" pitchFamily="34" charset="0"/>
                <a:cs typeface="Tahoma" pitchFamily="34" charset="0"/>
              </a:rPr>
              <a:t>2- تکامل دموکراسی حمایتی </a:t>
            </a:r>
            <a:endParaRPr lang="en-US" sz="2800" dirty="0">
              <a:solidFill>
                <a:srgbClr val="333300"/>
              </a:solidFill>
              <a:effectLst/>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533400" y="609600"/>
            <a:ext cx="9220200" cy="6248400"/>
          </a:xfrm>
        </p:spPr>
        <p:txBody>
          <a:bodyPr>
            <a:noAutofit/>
          </a:bodyPr>
          <a:lstStyle/>
          <a:p>
            <a:pPr algn="r">
              <a:lnSpc>
                <a:spcPct val="170000"/>
              </a:lnSpc>
              <a:buNone/>
            </a:pPr>
            <a:r>
              <a:rPr lang="fa-IR" sz="2000" dirty="0" smtClean="0">
                <a:solidFill>
                  <a:srgbClr val="333300"/>
                </a:solidFill>
              </a:rPr>
              <a:t>با قدرت یافتن تدریحی دولت، سنت های اندیشه سیاسی چون جمهوری خواهی کلاسیک ماکیاولی و سنت لیبرالی هابزی و لاک، تلاش هایی برای محدود کردن قدرت دولت پدید آمد و نظریه دموکراسی حمایتی با محدودیت بخشیدن به نهادهای دموکراتیک، در صدد برآمدن تا حکومت شوندگان را از استبداد دولت مصون بدارد.</a:t>
            </a:r>
          </a:p>
          <a:p>
            <a:pPr algn="r">
              <a:lnSpc>
                <a:spcPct val="170000"/>
              </a:lnSpc>
              <a:buNone/>
            </a:pPr>
            <a:r>
              <a:rPr lang="fa-IR" sz="2000" dirty="0" smtClean="0">
                <a:solidFill>
                  <a:srgbClr val="333300"/>
                </a:solidFill>
                <a:effectLst>
                  <a:outerShdw blurRad="38100" dist="38100" dir="2700000" algn="tl">
                    <a:srgbClr val="000000">
                      <a:alpha val="43137"/>
                    </a:srgbClr>
                  </a:outerShdw>
                </a:effectLst>
              </a:rPr>
              <a:t>ویژگی های اصلی این دموکراسی عبارتند از: </a:t>
            </a:r>
            <a:r>
              <a:rPr lang="fa-IR" sz="2000" dirty="0" smtClean="0">
                <a:solidFill>
                  <a:srgbClr val="333300"/>
                </a:solidFill>
              </a:rPr>
              <a:t>حاکمیت متعلق به مردم است اما به نمایندگانی که کارکردهای دولت انجام می دهند واگذار می شود، پاسخگویی حکومتگران از طریق انتخابات منظم، رای گیری مخفی، رقابت میان دسته ای انجام می شود، حکومت محدود غیره شخصی است و در میان قوای سه گانه تقسیم می شود، طرفداری از حاکمیت قانون به جهت تضمین آزادی برابری در مقابل قانون برخورداری از حقوق و آزادی های مدنی و آزادی بیان بسیار مشهود است، دولت از جامعه مدنی جداست، کانون های قدرت و گروهای ذی نفع وجود دارد.</a:t>
            </a:r>
            <a:br>
              <a:rPr lang="fa-IR" sz="2000" dirty="0" smtClean="0">
                <a:solidFill>
                  <a:srgbClr val="333300"/>
                </a:solidFill>
              </a:rPr>
            </a:br>
            <a:endParaRPr lang="en-US" sz="2000" dirty="0">
              <a:solidFill>
                <a:srgbClr val="333300"/>
              </a:solidFill>
            </a:endParaRPr>
          </a:p>
        </p:txBody>
      </p:sp>
    </p:spTree>
  </p:cSld>
  <p:clrMapOvr>
    <a:masterClrMapping/>
  </p:clrMapOvr>
  <p:transition spd="slow">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pPr algn="r"/>
            <a:r>
              <a:rPr lang="fa-IR" sz="3200" dirty="0" smtClean="0">
                <a:latin typeface="Tahoma" pitchFamily="34" charset="0"/>
                <a:ea typeface="Tahoma" pitchFamily="34" charset="0"/>
                <a:cs typeface="Tahoma" pitchFamily="34" charset="0"/>
              </a:rPr>
              <a:t>3- دموکراسی تکاملی:</a:t>
            </a:r>
            <a:endParaRPr lang="en-US" sz="3200" dirty="0">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0" y="1066800"/>
            <a:ext cx="8686800" cy="5791200"/>
          </a:xfrm>
        </p:spPr>
        <p:txBody>
          <a:bodyPr>
            <a:normAutofit fontScale="70000" lnSpcReduction="20000"/>
          </a:bodyPr>
          <a:lstStyle/>
          <a:p>
            <a:pPr algn="r">
              <a:lnSpc>
                <a:spcPct val="160000"/>
              </a:lnSpc>
              <a:buNone/>
            </a:pPr>
            <a:r>
              <a:rPr lang="fa-IR" b="1" dirty="0" smtClean="0">
                <a:solidFill>
                  <a:srgbClr val="000000"/>
                </a:solidFill>
              </a:rPr>
              <a:t>الف) الگوی رادیکال از دموکراسی تکاملی:</a:t>
            </a:r>
          </a:p>
          <a:p>
            <a:pPr algn="r">
              <a:lnSpc>
                <a:spcPct val="160000"/>
              </a:lnSpc>
              <a:buNone/>
            </a:pPr>
            <a:r>
              <a:rPr lang="fa-IR" dirty="0" smtClean="0">
                <a:solidFill>
                  <a:srgbClr val="000000"/>
                </a:solidFill>
              </a:rPr>
              <a:t>در روایت هابز و لاک حاکمیت از مردم به دولت انتقال می یابد در حالیکه روزو معتقد است که حاکمیت نه تنها از مردم ناشی می شود بلکه باید ورای آنها باقی بماند به طوریکه شهروندان از برابری سیاسی و اقتصادی و آزادی یکسان بخوردار شوند.</a:t>
            </a:r>
          </a:p>
          <a:p>
            <a:pPr algn="r">
              <a:lnSpc>
                <a:spcPct val="160000"/>
              </a:lnSpc>
              <a:buNone/>
            </a:pPr>
            <a:r>
              <a:rPr lang="fa-IR" b="1" dirty="0" smtClean="0">
                <a:solidFill>
                  <a:srgbClr val="000000"/>
                </a:solidFill>
              </a:rPr>
              <a:t>ویژگی های این دموکراسی: </a:t>
            </a:r>
            <a:r>
              <a:rPr lang="fa-IR" dirty="0" smtClean="0">
                <a:solidFill>
                  <a:srgbClr val="000000"/>
                </a:solidFill>
              </a:rPr>
              <a:t>وظایف قوه مقننه و مجریه تقسیم می شود، قوه مقننه متشکل از مشارکت مستقیم شهروندان در گروه های عمومی است، در صورت عدم توافق آراء رای اکثریت ملاک است، مناصب اجرایی در دست فرمانروایان است، مناصب اجرایی به صورت مستقیم یا به قید قرعه انتخاب می شوند، اجتماعات کوچک و توزیع دارایی در میان اکثریت مردم  از شرایط عمومی این دموکراسی است.</a:t>
            </a:r>
            <a:endParaRPr lang="en-US" dirty="0">
              <a:solidFill>
                <a:srgbClr val="000000"/>
              </a:solidFill>
            </a:endParaRPr>
          </a:p>
        </p:txBody>
      </p:sp>
    </p:spTree>
  </p:cSld>
  <p:clrMapOvr>
    <a:masterClrMapping/>
  </p:clrMapOvr>
  <p:transition spd="slow">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13506"/>
          </a:xfrm>
        </p:spPr>
        <p:txBody>
          <a:bodyPr>
            <a:normAutofit fontScale="90000"/>
          </a:bodyPr>
          <a:lstStyle/>
          <a:p>
            <a:r>
              <a:rPr lang="fa-IR" sz="800" dirty="0" smtClean="0">
                <a:effectLst/>
              </a:rPr>
              <a:t>.</a:t>
            </a:r>
            <a:endParaRPr lang="en-US" sz="800" dirty="0">
              <a:effectLst/>
            </a:endParaRPr>
          </a:p>
        </p:txBody>
      </p:sp>
      <p:sp>
        <p:nvSpPr>
          <p:cNvPr id="3" name="Content Placeholder 2"/>
          <p:cNvSpPr>
            <a:spLocks noGrp="1"/>
          </p:cNvSpPr>
          <p:nvPr>
            <p:ph idx="1"/>
          </p:nvPr>
        </p:nvSpPr>
        <p:spPr>
          <a:xfrm>
            <a:off x="0" y="457200"/>
            <a:ext cx="8686800" cy="6400800"/>
          </a:xfrm>
        </p:spPr>
        <p:txBody>
          <a:bodyPr>
            <a:normAutofit fontScale="77500" lnSpcReduction="20000"/>
          </a:bodyPr>
          <a:lstStyle/>
          <a:p>
            <a:pPr algn="r">
              <a:lnSpc>
                <a:spcPct val="150000"/>
              </a:lnSpc>
              <a:buNone/>
            </a:pPr>
            <a:r>
              <a:rPr lang="fa-IR" sz="3100" b="1" dirty="0" smtClean="0">
                <a:solidFill>
                  <a:srgbClr val="000000"/>
                </a:solidFill>
              </a:rPr>
              <a:t>ب) الگوی دموکراسی تکاملی:</a:t>
            </a:r>
          </a:p>
          <a:p>
            <a:pPr algn="r">
              <a:lnSpc>
                <a:spcPct val="150000"/>
              </a:lnSpc>
              <a:buNone/>
            </a:pPr>
            <a:r>
              <a:rPr lang="fa-IR" dirty="0" smtClean="0">
                <a:solidFill>
                  <a:srgbClr val="000000"/>
                </a:solidFill>
              </a:rPr>
              <a:t>جان استوارت میل به دموکراسی بود که خطرات ناشی از حکومتی فراگیر و مداخله گر را از میان ببرد و را حراست از حقوق فردی و حداکثر رساندن سودمندی آن را در حداقل مداخله دولت می دانست که موجب اسنحاد شهروندانی متعهد و آگاه می شود.</a:t>
            </a:r>
          </a:p>
          <a:p>
            <a:pPr algn="r">
              <a:lnSpc>
                <a:spcPct val="150000"/>
              </a:lnSpc>
              <a:buNone/>
            </a:pPr>
            <a:r>
              <a:rPr lang="fa-IR" b="1" dirty="0" smtClean="0">
                <a:solidFill>
                  <a:srgbClr val="000000"/>
                </a:solidFill>
              </a:rPr>
              <a:t>ویژگی های این نوع دموکراسی: </a:t>
            </a:r>
            <a:r>
              <a:rPr lang="fa-IR" dirty="0" smtClean="0">
                <a:solidFill>
                  <a:srgbClr val="000000"/>
                </a:solidFill>
              </a:rPr>
              <a:t>حاکمیت مردمی با حق رای همگانی، اعمال محدویت بر قدرت دولت و تفکیک آن از طریق کنترل قانونی، تفکیک مجمع پارلمانی از بوروکراسی دولتی، مداخله شهروندان در حکومت از طریق رای دادن،جامعه مدنی مستقل با حداقل دخالت دولت و اقتصاد بازار رقابتی و مالکیت خصوصی از جمله ویژگی هاست.</a:t>
            </a:r>
          </a:p>
        </p:txBody>
      </p:sp>
    </p:spTree>
  </p:cSld>
  <p:clrMapOvr>
    <a:masterClrMapping/>
  </p:clrMapOvr>
  <p:transition spd="slow">
    <p:dissolv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Custom 7">
      <a:dk1>
        <a:srgbClr val="FB9A5F"/>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1220</TotalTime>
  <Words>2308</Words>
  <Application>Microsoft Office PowerPoint</Application>
  <PresentationFormat>On-screen Show (4:3)</PresentationFormat>
  <Paragraphs>63</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Verve</vt:lpstr>
      <vt:lpstr>  خلاصه فصل دهم کتاب دولت              و دموکراسی</vt:lpstr>
      <vt:lpstr>موضوع فصل :  دموکراسی در آغاز قرن بیست و یکم</vt:lpstr>
      <vt:lpstr>در آمدی بر دموکراسی</vt:lpstr>
      <vt:lpstr>.</vt:lpstr>
      <vt:lpstr>.</vt:lpstr>
      <vt:lpstr>الگوهای دموکراسی:</vt:lpstr>
      <vt:lpstr>2- تکامل دموکراسی حمایتی </vt:lpstr>
      <vt:lpstr>3- دموکراسی تکاملی:</vt:lpstr>
      <vt:lpstr>.</vt:lpstr>
      <vt:lpstr>4- دموکراسی سوسیالیستی</vt:lpstr>
      <vt:lpstr>5- نخبه گرایی رقابتی و دیدگاه تکنوکراتیک</vt:lpstr>
      <vt:lpstr>7- دموکراسی حقوقی</vt:lpstr>
      <vt:lpstr>8- دموکراسی مشارکتی: گذار از دموکراسی نمایندگی ( لیبرال دموکراتیک)</vt:lpstr>
      <vt:lpstr>9- دموکراسی نیمه مستقیم</vt:lpstr>
      <vt:lpstr>10- خود مختاری مستقیم</vt:lpstr>
      <vt:lpstr>                      دموکراسی در عمل:         جهانی شدن دموکراسی          </vt:lpstr>
      <vt:lpstr>امواج دموکراسی:</vt:lpstr>
      <vt:lpstr>گفتمان های دموکراسی</vt:lpstr>
      <vt:lpst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خلاصه فصل دهم کتاب دولت              و دموکراسی</dc:title>
  <dc:creator>asus</dc:creator>
  <cp:lastModifiedBy>asus</cp:lastModifiedBy>
  <cp:revision>9</cp:revision>
  <dcterms:created xsi:type="dcterms:W3CDTF">2016-04-03T16:27:28Z</dcterms:created>
  <dcterms:modified xsi:type="dcterms:W3CDTF">2016-04-06T07:47:29Z</dcterms:modified>
</cp:coreProperties>
</file>