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D62BE8-6D4B-4C40-9AEF-4AFAA3786A5F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8DC6292-E157-4CE7-836C-55E945F784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2590800"/>
          </a:xfrm>
        </p:spPr>
        <p:txBody>
          <a:bodyPr anchor="t"/>
          <a:lstStyle/>
          <a:p>
            <a:pPr algn="ct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بسم الله الرحمن الرحیم</a:t>
            </a:r>
            <a:br>
              <a:rPr lang="fa-IR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fa-IR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خلاصه فصل سوم 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چالش های خارجی و تاخت و تازها، سازمان دهی و تمرکز قدرت سیاسی را در داخل</a:t>
            </a: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 برای حاکمان</a:t>
            </a: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 امری ضروری کرده بود.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دولت چارچوبی از نظم و ثبات را فرام می کرد که برای تداوم عملکرد بنگاه های اقتصادی امری ضروری بود.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با گسترش تجاری شدن موقعیت سیاسی- اقتصادی اشرافیت زمیندار رو به فرسایش نهاد.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جذب واحدهای ضعیف و کوچک در داخل ساختار وسیع تر و قدرتمند تر.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400" b="1" dirty="0" smtClean="0">
                <a:solidFill>
                  <a:schemeClr val="tx2">
                    <a:lumMod val="10000"/>
                  </a:schemeClr>
                </a:solidFill>
              </a:rPr>
              <a:t>مشروعیت رژیم نه به توده ها بلکه  به مقامات دولتی و ثبا ت سیاسی به ادارات دولتی بود.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n-US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دولت مطلقه: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2743200"/>
          </a:xfrm>
        </p:spPr>
        <p:txBody>
          <a:bodyPr anchor="ctr">
            <a:normAutofit/>
          </a:bodyPr>
          <a:lstStyle/>
          <a:p>
            <a:pPr algn="ctr"/>
            <a:r>
              <a:rPr lang="fa-IR" sz="48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انواع دولت های مدرن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پدیده دولت-ملت دست آورد کنگره وستفالی و عهدنامه سال 1648 میلادی دولت های اروپایی بود که به حاکمیت ملت ها در چارچوب جغرافیا ثبات بخشید.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عناصر دولت مدرن عبارتند از : وجود قلمرو مشخص، ساختار غیره شخصی قدرت، مشروعیت مبتنی بر خواست مردم.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زبان محلی جای زبان لاتین را گرفت و بر مفهوم ملت و حس ملیت تاکید شد ، از سویی با رشد منافع عمومی ، مرزهای دولت جدید با خطوط قومی و جغرافیا هماهنگ شد، همچنین پیروزی در جنگ ها و موفقیت در عرصه اقتصاد در نظر مردم در کنار رنسانس ، اصلاحات و کشف قاره آمریکا به شکل گیری دولت – ملت کمک کرد.</a:t>
            </a: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حکومت دولت - ملت: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این نظام جدید دولت ها از واحد هایی دارای هماهنگی و حاکمیت هایی موزاییکی تشکیل شده است که نظم میان آنها ناشی از پی گیری منافع خویش است.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دولت ها خود منشاء اقتدار هستند و صرفا و انحصارا منافع خویش را تعقیب می کنند.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ویژگی های دولت های این قرن عبارتند از : وحدت قلمرو ارضی دولت، ارز واحد، نظام مالی واحد، زبان واحد ملی و نظام واحد حقوقی.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از دیگر ویژگی های دولت های این قرن: مدنیت، کثرت مراکز، امکان طرح آرای مختلف و چالش پذیر بودن دولت، مرکزیت نهادهای نمایندگی، جدال بین حوزه های حقوق اساسی.</a:t>
            </a:r>
            <a:endParaRPr lang="fa-IR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دولت در قرن نوزدهم: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ایده های انقلابی حاکمیت مردمی، جمهوری خواهی دموکراتیک و جدایی کامل کلیسا و دولت به آمریکا منتقل شدند و بنیاد قانون اساسی ایالات متحده را پی ریختند. در فرانسه نیز تغییر شکل دولت از انقلاب این کشور تاثیر گرفت.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دولت لیبرالی به شدت به ملیت وابسته بود و در آن ناسیونالیسم منافع عینی و مادی بسیاری به همراه آورد که بر اساس ترکیب سیاست و اقتصاد ودر عصر مرکانتیلیسم ، حکومت ، سرمایداری را برطبق منافع پیش برد.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خواست دولت ارتباط نزدیک سرمایداری و ناسیونالیسم است.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b="1" dirty="0" smtClean="0">
                <a:solidFill>
                  <a:schemeClr val="tx2">
                    <a:lumMod val="10000"/>
                  </a:schemeClr>
                </a:solidFill>
              </a:rPr>
              <a:t>حقوق و آزادی های فردی نهادهای مهم لیبرالی هستند و دموکراسی به مثابه قانون اساسی دولت مردمی  به دولت لیبرال اضافه شد و قدرت را محدود کرد</a:t>
            </a: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دولت لیبرال دموکراتیک: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48400"/>
          </a:xfrm>
        </p:spPr>
        <p:txBody>
          <a:bodyPr anchor="ctr"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انواع دولت ها پیش از دولت مدرن:</a:t>
            </a:r>
            <a:br>
              <a:rPr lang="fa-IR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حکومت های نخستین(جوامع کشاورزی)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دولت شهر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امپراتوری رم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قرون وسطی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 دولت فئودالی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6-حکومت ملوک الطوایفی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 دولت مطلقه</a:t>
            </a:r>
            <a:br>
              <a:rPr lang="fa-IR" sz="3100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100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715000"/>
          </a:xfrm>
        </p:spPr>
        <p:txBody>
          <a:bodyPr anchor="t"/>
          <a:lstStyle/>
          <a:p>
            <a:pPr algn="r">
              <a:lnSpc>
                <a:spcPct val="150000"/>
              </a:lnSpc>
            </a:pPr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انواع دولت های مدرن:</a:t>
            </a:r>
            <a:br>
              <a:rPr lang="fa-IR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1- دولت – ملت</a:t>
            </a:r>
            <a:b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2- دولت در قرن نوزدهم</a:t>
            </a:r>
            <a:b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3- دولت لیبرال دموکراتیک (حرکت به سمت دموکراسی)</a:t>
            </a:r>
            <a:b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>
                <a:schemeClr val="accent2">
                  <a:lumMod val="10000"/>
                </a:schemeClr>
              </a:buClr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تقسیم کار میان رئیس و مرئوس در خانواده رخ می داد</a:t>
            </a:r>
          </a:p>
          <a:p>
            <a:pPr algn="r" rtl="1">
              <a:lnSpc>
                <a:spcPct val="150000"/>
              </a:lnSpc>
              <a:buClr>
                <a:schemeClr val="accent2">
                  <a:lumMod val="10000"/>
                </a:schemeClr>
              </a:buClr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بزرگترین گروه های اجتماعی خواه قبیل یا روستا ، کمی فرا تر از روابط غیره مستقیم خانوادگی می رود.</a:t>
            </a:r>
          </a:p>
          <a:p>
            <a:pPr algn="r" rtl="1">
              <a:lnSpc>
                <a:spcPct val="150000"/>
              </a:lnSpc>
              <a:buClr>
                <a:schemeClr val="accent2">
                  <a:lumMod val="10000"/>
                </a:schemeClr>
              </a:buClr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پیدایش کشاورزی آغازی برای تغییر اوضاع بود.</a:t>
            </a:r>
          </a:p>
          <a:p>
            <a:pPr algn="r" rtl="1">
              <a:lnSpc>
                <a:spcPct val="150000"/>
              </a:lnSpc>
              <a:buClr>
                <a:schemeClr val="accent2">
                  <a:lumMod val="10000"/>
                </a:schemeClr>
              </a:buClr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جنگ های داخلی و هجوم بیگانه تقویت حکومت را الزامی می کرد.</a:t>
            </a:r>
          </a:p>
          <a:p>
            <a:pPr algn="r" rtl="1">
              <a:lnSpc>
                <a:spcPct val="150000"/>
              </a:lnSpc>
              <a:buClr>
                <a:schemeClr val="accent2">
                  <a:lumMod val="10000"/>
                </a:schemeClr>
              </a:buClr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برقراری سطحی از رفاه و آرامش ، به اثبات اقتدار بر منطقه وسیع نیاز داشت.</a:t>
            </a:r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r">
              <a:lnSpc>
                <a:spcPct val="150000"/>
              </a:lnSpc>
            </a:pPr>
            <a:r>
              <a:rPr lang="fa-IR" sz="4000" dirty="0" smtClean="0">
                <a:solidFill>
                  <a:schemeClr val="tx2">
                    <a:lumMod val="10000"/>
                  </a:schemeClr>
                </a:solidFill>
              </a:rPr>
              <a:t>شاخص های حکومت های نخستین:</a:t>
            </a:r>
            <a:br>
              <a:rPr lang="fa-IR" sz="4000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en-US" sz="4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3000" dirty="0" smtClean="0">
                <a:solidFill>
                  <a:schemeClr val="tx2">
                    <a:lumMod val="10000"/>
                  </a:schemeClr>
                </a:solidFill>
              </a:rPr>
              <a:t>این نوع حکومت نتیجه اتحاد و گردهم آیی خانواده ها و قبایل در درون دژها پدید آمدند.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3000" dirty="0" smtClean="0">
                <a:solidFill>
                  <a:schemeClr val="tx2">
                    <a:lumMod val="10000"/>
                  </a:schemeClr>
                </a:solidFill>
              </a:rPr>
              <a:t>فلمرو مشخص و جمعیت معین به همراه اندیشه شهرومند و حکومت قانون و یژگی های مشترک این حکومت با دولت مدرن بود.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3000" dirty="0" smtClean="0">
                <a:solidFill>
                  <a:schemeClr val="tx2">
                    <a:lumMod val="10000"/>
                  </a:schemeClr>
                </a:solidFill>
              </a:rPr>
              <a:t>کوچک و محدود بود و در صدد تامین بهزیستی شهروندان و توسعه فضیلت انسان بود.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3000" dirty="0" smtClean="0">
                <a:solidFill>
                  <a:schemeClr val="tx2">
                    <a:lumMod val="10000"/>
                  </a:schemeClr>
                </a:solidFill>
              </a:rPr>
              <a:t>قدرت عمومی به دست مجامع بزرگ مردمی اعمال می شد و وظایف قانون گذاری و اجرایی از هم تفکیک نمی شد.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دولت – شهر: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 در سال 202 قبل از میلاد ، رم قویترین دولت مدیترانه ای شد.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 در مدت چهار قرن به تدریج تشابهات بین رم و حکومت مونارشی بوروکرایتک شرق افزایش یافت.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 به تدریج گردانندگان امپراتوری شهرهای رونق یافته تحت الحمایه خود را تا مرز ورشکستگی پیش راند و سرانجام با رفتن به حالت تدافعی در سال 410 بعد از میلاد رم به ویزگوت ها مغلومب شد.</a:t>
            </a:r>
          </a:p>
          <a:p>
            <a:pPr algn="r" rtl="1">
              <a:lnSpc>
                <a:spcPct val="150000"/>
              </a:lnSpc>
              <a:buClrTx/>
              <a:buNone/>
            </a:pPr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امپراتوری رم: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3340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 امپراتوری رم غربی هرگز احیا نشد و امپراتوری رم شرقی با فتح قسمت های عظیم غرب در قرن ششم به تدریج در مقابل مهاجمان به زانو درآمد.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بریتانیا در قرن پنجم از امپراتوری رم جدا شد و پادشاهی یکپارچه انگلستان را تشکیل داد و عرب ها در قرن هفتم شمال آفریقا و در قرن هشتم اسپانیا را فتح کردند.</a:t>
            </a:r>
          </a:p>
          <a:p>
            <a:pPr algn="r" rtl="1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</a:rPr>
              <a:t>تا اواخر قرن یازدهم مسیحیت لاتینی در مرزهای خود کم و بیش در امنیت بود و تا ششصد سال بعد بدون یک امپراتوری مقتر به سر برد</a:t>
            </a:r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دولت قرون وسطی: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248400"/>
          </a:xfrm>
        </p:spPr>
        <p:txBody>
          <a:bodyPr>
            <a:noAutofit/>
          </a:bodyPr>
          <a:lstStyle/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 کلیسا چراغ مذهب و آموزش را روشن نگاه داشت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پادشاهان مونارشیک قوی کم کم در انگلستان ، فرانسه و کمی عد اسپانیا قدیم پیشرفت کردند.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نظام سیاسی متشکل از قدرت های متداخل و خود مختار پراکنده در قرون هشتم تا چهاردهم میلادی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شبکه ای از وابستگی ها متقابل و همراه با حکومت های بخش بخش شده.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هم پادشاه و هم اشراف زمیندار در راس قدرت قرار دارند.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رابطه مستقیم بین دولت و مردم وجود نداشت و مردم از حقوق و وظابف قانونی شناخته شده برخوردار نبودند.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dirty="0" smtClean="0">
                <a:solidFill>
                  <a:schemeClr val="tx2">
                    <a:lumMod val="10000"/>
                  </a:schemeClr>
                </a:solidFill>
                <a:cs typeface="+mj-cs"/>
              </a:rPr>
              <a:t>پادشاه یک عضو از جامعه فئودالی در این دولت بود و تابع جماعت و قانون جمعی بود  و در نهایت به بنای دولت به عنوان انجمنی از افراد کمک کرد.</a:t>
            </a:r>
            <a:endParaRPr lang="en-US" sz="2800" dirty="0">
              <a:solidFill>
                <a:schemeClr val="tx2">
                  <a:lumMod val="10000"/>
                </a:schemeClr>
              </a:solidFill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دولت فئودالی: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10200"/>
          </a:xfrm>
        </p:spPr>
        <p:txBody>
          <a:bodyPr>
            <a:noAutofit/>
          </a:bodyPr>
          <a:lstStyle/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این نوع حکومت از قرن سیزدهم در اروپا بنیاد گرفت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با ورود شهر ها به عرصه سیاست ، تعادل حاکمیت فئودال ها به سود حاکم برهم خورد.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دو مرکزقدرت شامل اصناف و پارلمان بود.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این حکومت به تضعیف مناسبات ارباب- رعیتی بین عناصر فئودال و حاکمان گرایش داشت و این از طریق ورود فئودال ها در نظام نهادینه شده و نمایندگی سرزمینی انجام می شد.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شهرها خود مجموعه ای از نمایندگان انتخابی به منظور وضع قوانین داشتند و نظام ادارات را در خود مستقر کردند.</a:t>
            </a:r>
          </a:p>
          <a:p>
            <a:pPr algn="r" rtl="1">
              <a:buClrTx/>
              <a:buFont typeface="Wingdings" pitchFamily="2" charset="2"/>
              <a:buChar char="ü"/>
            </a:pPr>
            <a:r>
              <a:rPr lang="fa-IR" sz="2800" b="1" dirty="0" smtClean="0">
                <a:solidFill>
                  <a:schemeClr val="tx2">
                    <a:lumMod val="10000"/>
                  </a:schemeClr>
                </a:solidFill>
              </a:rPr>
              <a:t>حاکم اقتدار خود را در مقام یک شخص عمومی اعمال می کرد.</a:t>
            </a:r>
            <a:endParaRPr lang="en-US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anchor="ctr"/>
          <a:lstStyle/>
          <a:p>
            <a:pPr algn="r"/>
            <a:r>
              <a:rPr lang="fa-IR" dirty="0" smtClean="0">
                <a:solidFill>
                  <a:schemeClr val="tx2">
                    <a:lumMod val="10000"/>
                  </a:schemeClr>
                </a:solidFill>
              </a:rPr>
              <a:t>شاخص های حکومت ملوک الطوایفی: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2">
      <a:dk1>
        <a:srgbClr val="92D050"/>
      </a:dk1>
      <a:lt1>
        <a:srgbClr val="E4E8AF"/>
      </a:lt1>
      <a:dk2>
        <a:srgbClr val="E4E8AF"/>
      </a:dk2>
      <a:lt2>
        <a:srgbClr val="FCE8AF"/>
      </a:lt2>
      <a:accent1>
        <a:srgbClr val="F6C120"/>
      </a:accent1>
      <a:accent2>
        <a:srgbClr val="FDF0C9"/>
      </a:accent2>
      <a:accent3>
        <a:srgbClr val="D2DA7A"/>
      </a:accent3>
      <a:accent4>
        <a:srgbClr val="FADA7A"/>
      </a:accent4>
      <a:accent5>
        <a:srgbClr val="F6C120"/>
      </a:accent5>
      <a:accent6>
        <a:srgbClr val="FCE8AF"/>
      </a:accent6>
      <a:hlink>
        <a:srgbClr val="92D050"/>
      </a:hlink>
      <a:folHlink>
        <a:srgbClr val="FFC00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402</TotalTime>
  <Words>1048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بسم الله الرحمن الرحیم  خلاصه فصل سوم </vt:lpstr>
      <vt:lpstr>انواع دولت ها پیش از دولت مدرن: 1- حکومت های نخستین(جوامع کشاورزی) 2- دولت شهر 3- امپراتوری رم 4- قرون وسطی 5- دولت فئودالی 6-حکومت ملوک الطوایفی 7- دولت مطلقه </vt:lpstr>
      <vt:lpstr>انواع دولت های مدرن: 1- دولت – ملت 2- دولت در قرن نوزدهم 3- دولت لیبرال دموکراتیک (حرکت به سمت دموکراسی) </vt:lpstr>
      <vt:lpstr>شاخص های حکومت های نخستین: </vt:lpstr>
      <vt:lpstr>شاخص های دولت – شهر:</vt:lpstr>
      <vt:lpstr>شاخص های امپراتوری رم:</vt:lpstr>
      <vt:lpstr>دولت قرون وسطی:</vt:lpstr>
      <vt:lpstr>شاخص های دولت فئودالی:</vt:lpstr>
      <vt:lpstr>شاخص های حکومت ملوک الطوایفی:</vt:lpstr>
      <vt:lpstr>شاخص های دولت مطلقه:</vt:lpstr>
      <vt:lpstr>انواع دولت های مدرن </vt:lpstr>
      <vt:lpstr>شاخص های حکومت دولت - ملت:</vt:lpstr>
      <vt:lpstr>شاخص های دولت در قرن نوزدهم:</vt:lpstr>
      <vt:lpstr>شاخص های دولت لیبرال دموکراتیک: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  خلاصه فصل سوم </dc:title>
  <dc:creator>asus</dc:creator>
  <cp:lastModifiedBy>asus</cp:lastModifiedBy>
  <cp:revision>9</cp:revision>
  <dcterms:created xsi:type="dcterms:W3CDTF">2016-02-15T18:38:56Z</dcterms:created>
  <dcterms:modified xsi:type="dcterms:W3CDTF">2016-02-16T07:51:59Z</dcterms:modified>
</cp:coreProperties>
</file>