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2" r:id="rId7"/>
    <p:sldId id="263" r:id="rId8"/>
    <p:sldId id="264" r:id="rId9"/>
    <p:sldId id="266"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2" d="100"/>
          <a:sy n="62" d="100"/>
        </p:scale>
        <p:origin x="-54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4/26/2003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4/26/2003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4/26/2003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4/26/2003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4/26/2003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4/26/2003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4/26/2003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4/26/2003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4/26/2003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4/26/2003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4/26/2003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4/26/2003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fa-IR" dirty="0" smtClean="0"/>
              <a:t>دکتر محمد توحید فام</a:t>
            </a:r>
            <a:endParaRPr lang="fa-IR" dirty="0"/>
          </a:p>
        </p:txBody>
      </p:sp>
      <p:sp>
        <p:nvSpPr>
          <p:cNvPr id="2" name="Title 1"/>
          <p:cNvSpPr>
            <a:spLocks noGrp="1"/>
          </p:cNvSpPr>
          <p:nvPr>
            <p:ph type="ctrTitle"/>
          </p:nvPr>
        </p:nvSpPr>
        <p:spPr/>
        <p:txBody>
          <a:bodyPr>
            <a:normAutofit fontScale="90000"/>
          </a:bodyPr>
          <a:lstStyle/>
          <a:p>
            <a:r>
              <a:rPr lang="fa-IR" dirty="0" smtClean="0"/>
              <a:t>دولت و دموکراسی</a:t>
            </a:r>
            <a:br>
              <a:rPr lang="fa-IR" dirty="0" smtClean="0"/>
            </a:br>
            <a:r>
              <a:rPr lang="fa-IR" sz="2400" dirty="0" smtClean="0"/>
              <a:t>در عصر جهانی شدن </a:t>
            </a:r>
            <a:br>
              <a:rPr lang="fa-IR" sz="2400" dirty="0" smtClean="0"/>
            </a:br>
            <a:r>
              <a:rPr lang="fa-IR" sz="2400" dirty="0" smtClean="0"/>
              <a:t>فصل پنجم</a:t>
            </a:r>
            <a:endParaRPr lang="fa-IR"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ساختار و عمکردهای دولت رفاه</a:t>
            </a:r>
            <a:endParaRPr lang="fa-IR" dirty="0"/>
          </a:p>
        </p:txBody>
      </p:sp>
      <p:sp>
        <p:nvSpPr>
          <p:cNvPr id="2" name="Content Placeholder 1"/>
          <p:cNvSpPr>
            <a:spLocks noGrp="1"/>
          </p:cNvSpPr>
          <p:nvPr>
            <p:ph sz="quarter" idx="1"/>
          </p:nvPr>
        </p:nvSpPr>
        <p:spPr/>
        <p:txBody>
          <a:bodyPr>
            <a:normAutofit/>
          </a:bodyPr>
          <a:lstStyle/>
          <a:p>
            <a:pPr algn="just"/>
            <a:r>
              <a:rPr lang="fa-IR" dirty="0" smtClean="0"/>
              <a:t>1- ملی کردن </a:t>
            </a:r>
            <a:r>
              <a:rPr lang="fa-IR" dirty="0" smtClean="0"/>
              <a:t>صنایع اساسی و مادر </a:t>
            </a:r>
            <a:r>
              <a:rPr lang="fa-IR" dirty="0" smtClean="0"/>
              <a:t>2- تاسیس </a:t>
            </a:r>
            <a:r>
              <a:rPr lang="fa-IR" dirty="0" smtClean="0"/>
              <a:t>سازمان برنامه ریزی </a:t>
            </a:r>
            <a:r>
              <a:rPr lang="fa-IR" dirty="0" smtClean="0"/>
              <a:t>3- ایجاد </a:t>
            </a:r>
            <a:r>
              <a:rPr lang="fa-IR" dirty="0" smtClean="0"/>
              <a:t>ساختارهای که مشارکت کارگران را در سطوح ملی و بخشی تسهیل </a:t>
            </a:r>
            <a:r>
              <a:rPr lang="fa-IR" dirty="0" smtClean="0"/>
              <a:t>کند. 4- سرمایه </a:t>
            </a:r>
            <a:r>
              <a:rPr lang="fa-IR" dirty="0" smtClean="0"/>
              <a:t>گذاری در فعالیت های باز سازی و زیر ساخت های اقتصادی </a:t>
            </a:r>
            <a:r>
              <a:rPr lang="fa-IR" dirty="0" smtClean="0"/>
              <a:t>5-  </a:t>
            </a:r>
            <a:r>
              <a:rPr lang="fa-IR" dirty="0" smtClean="0"/>
              <a:t>وضع قوانین برای خارج کردن بازار از بی طرفی و تحمیل وجدان جمعی بدان.</a:t>
            </a:r>
          </a:p>
          <a:p>
            <a:pPr algn="just"/>
            <a:r>
              <a:rPr lang="fa-IR" dirty="0" smtClean="0"/>
              <a:t>با توجه به اهداف اقتصاد مختلط شاید بتوان پنج هدف اساسی را برای دولت های که اقتصاد مختلط دارند نام برد: اشتغال کامل ، استفاده از ظرفیت کامل تولیدی ، ثبات قیمت ،افزایش دستمزدها همگام با افزایش بهره وری نیروی کار ، تعادل تراز پرداختها</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t>فصل پنجم : ظهور دولت بزرگ رفاهی </a:t>
            </a:r>
            <a:endParaRPr lang="fa-IR" dirty="0"/>
          </a:p>
        </p:txBody>
      </p:sp>
      <p:sp>
        <p:nvSpPr>
          <p:cNvPr id="3" name="Content Placeholder 2"/>
          <p:cNvSpPr>
            <a:spLocks noGrp="1"/>
          </p:cNvSpPr>
          <p:nvPr>
            <p:ph sz="quarter" idx="1"/>
          </p:nvPr>
        </p:nvSpPr>
        <p:spPr/>
        <p:txBody>
          <a:bodyPr>
            <a:normAutofit fontScale="92500" lnSpcReduction="10000"/>
          </a:bodyPr>
          <a:lstStyle/>
          <a:p>
            <a:pPr algn="just"/>
            <a:r>
              <a:rPr lang="fa-IR" dirty="0" smtClean="0"/>
              <a:t>پس از جنگ جهانی دوم و پیدایش بحرانهای سیاسی – اجتماعی در دولتهای پیروز ، اندیشه دولت رفاهی برای تامین نیازهای فوری مردم به وجود آمد.</a:t>
            </a:r>
          </a:p>
          <a:p>
            <a:pPr algn="just"/>
            <a:r>
              <a:rPr lang="fa-IR" dirty="0" smtClean="0"/>
              <a:t>در این دولت با گسترش حیطه اختیارات دولتی ، برخی اهداف سوسیالیستی و عدالت مدارانه در راس اهداف دولت رفاه قرار گرفت و تا اندازه ای حیطه آزادی فرد، متناسب با افزایش اختیارات دولتی کاهش یافت و دموکراسی با حالتی سازمان یافته از شکل لیبرالیسم اولیه خارج شد.</a:t>
            </a:r>
          </a:p>
          <a:p>
            <a:pPr algn="just"/>
            <a:r>
              <a:rPr lang="fa-IR" dirty="0" smtClean="0"/>
              <a:t>تاکید لیبرالیسم متقدم در هر نقطه از جهان مدرن ، مخصوصا در انگلیس و آمریکا ، بیشتر بر جنبه های آزادی مثبت بود تا منفی </a:t>
            </a:r>
            <a:r>
              <a:rPr lang="fa-IR" dirty="0" smtClean="0"/>
              <a:t>، مثلا </a:t>
            </a:r>
            <a:r>
              <a:rPr lang="fa-IR" dirty="0" smtClean="0"/>
              <a:t>به جای آنکه بر رهایی از مداخله دولت تاکید ورزد، بیشتر به فرصت برای ایجاد و تکمیل  اهدافی که خود ایجاد کرده </a:t>
            </a:r>
            <a:r>
              <a:rPr lang="fa-IR" dirty="0" smtClean="0"/>
              <a:t>بود، </a:t>
            </a:r>
            <a:r>
              <a:rPr lang="fa-IR" dirty="0" smtClean="0"/>
              <a:t>تاکید می کرد</a:t>
            </a:r>
            <a:r>
              <a:rPr lang="fa-IR" dirty="0" smtClean="0"/>
              <a:t>. با </a:t>
            </a:r>
            <a:r>
              <a:rPr lang="fa-IR" dirty="0" smtClean="0"/>
              <a:t>تغییر در اهداف لیبرالیسم ، روشهای جدید روی کار آمد. در این میان ارزش محوری فرد آزاد شده تغییری نیافت. ولی مفهوم این ارزش و ابزار رسیدن به آن تغییر کرد.</a:t>
            </a:r>
            <a:endParaRPr lang="fa-I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ظهور دولت بزرگ رفاهی</a:t>
            </a:r>
            <a:endParaRPr lang="fa-IR" dirty="0"/>
          </a:p>
        </p:txBody>
      </p:sp>
      <p:sp>
        <p:nvSpPr>
          <p:cNvPr id="2" name="Content Placeholder 1"/>
          <p:cNvSpPr>
            <a:spLocks noGrp="1"/>
          </p:cNvSpPr>
          <p:nvPr>
            <p:ph sz="quarter" idx="1"/>
          </p:nvPr>
        </p:nvSpPr>
        <p:spPr/>
        <p:txBody>
          <a:bodyPr>
            <a:normAutofit fontScale="92500" lnSpcReduction="20000"/>
          </a:bodyPr>
          <a:lstStyle/>
          <a:p>
            <a:pPr algn="just"/>
            <a:r>
              <a:rPr lang="fa-IR" dirty="0" smtClean="0"/>
              <a:t>یکی از مهمترین نتایج این تجدید نظر طلبی </a:t>
            </a:r>
            <a:r>
              <a:rPr lang="fa-IR" dirty="0" smtClean="0"/>
              <a:t>، موفقیت </a:t>
            </a:r>
            <a:r>
              <a:rPr lang="fa-IR" dirty="0" smtClean="0"/>
              <a:t>لیبرالیسم در حفظ میزان قابل توجهی از آزادی اقتصادی و سیاسی و تغییر لیبرالیسم از تقاضای فرقه ای برای عدم مداخله دولت ، به برنامه سازمان یافته اقتصادی و سیاسی بود.</a:t>
            </a:r>
          </a:p>
          <a:p>
            <a:pPr algn="just"/>
            <a:r>
              <a:rPr lang="fa-IR" dirty="0" smtClean="0"/>
              <a:t>نظریه دولت لیبرال همراه با فرضیه های فرد گرایانه اش، الگویی برای انسانها ، نهادها و جامعه عرضه کرد تا واقعیت قدرت سازمانی ، ارزش و منافع جامعه ، تاریخ ملی و سرنوشت مشترک را تقلیل دهد این الگو با گذشت زمان ، به ویژه بعد از رشد نهادهای تجاری و صنعتی جدید یعنی تراست ها و کارتل ها بسیار بی اعتبار شد.</a:t>
            </a:r>
          </a:p>
          <a:p>
            <a:pPr algn="just"/>
            <a:r>
              <a:rPr lang="fa-IR" dirty="0" smtClean="0"/>
              <a:t>مهمترین عاملی که به تجدیدنظر در لیبرالیسم انجامید ، این بود که لیبرالها درک کردند که تحمیلات و تضییقات و وجود موانع بر سر راه آزادی بیشتر از آنکه ناشی از مقامات باشد از خود جامعه  </a:t>
            </a:r>
            <a:r>
              <a:rPr lang="fa-IR" dirty="0" smtClean="0"/>
              <a:t>نشئات </a:t>
            </a:r>
            <a:r>
              <a:rPr lang="fa-IR" dirty="0" smtClean="0"/>
              <a:t>می گیرد بنابراین اصلاح و تجدید نظر در ساختار اجتماعی – اقتصادی را ضروری تشخیص </a:t>
            </a:r>
            <a:r>
              <a:rPr lang="fa-IR" dirty="0" smtClean="0"/>
              <a:t>ندادند.</a:t>
            </a:r>
            <a:endParaRPr lang="fa-I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r"/>
            <a:r>
              <a:rPr lang="fa-IR" sz="2800" dirty="0" smtClean="0"/>
              <a:t>   آیا دولت رفاهی تجدید نظر یافته در خور توجه لیبرالیسم است؟</a:t>
            </a:r>
            <a:endParaRPr lang="fa-IR" sz="2800" dirty="0"/>
          </a:p>
        </p:txBody>
      </p:sp>
      <p:sp>
        <p:nvSpPr>
          <p:cNvPr id="2" name="Content Placeholder 1"/>
          <p:cNvSpPr>
            <a:spLocks noGrp="1"/>
          </p:cNvSpPr>
          <p:nvPr>
            <p:ph sz="quarter" idx="1"/>
          </p:nvPr>
        </p:nvSpPr>
        <p:spPr/>
        <p:txBody>
          <a:bodyPr>
            <a:normAutofit fontScale="92500" lnSpcReduction="10000"/>
          </a:bodyPr>
          <a:lstStyle/>
          <a:p>
            <a:pPr algn="just"/>
            <a:r>
              <a:rPr lang="fa-IR" dirty="0" smtClean="0"/>
              <a:t>لیبرالیسم تجدید نظر یافته خواهان ابزارهای جهشی و کمک دولت به افراد و گروههای غیر مرفه است. این دولت بسیاری از برنامه های نهضت های دموکراتیک و سوسیالیست را پذیرفته است.</a:t>
            </a:r>
          </a:p>
          <a:p>
            <a:pPr algn="just"/>
            <a:r>
              <a:rPr lang="fa-IR" dirty="0" smtClean="0"/>
              <a:t>در ارتباط با این سوال که لیبرالیسم تجدید نظر یافته هنوز لیبرال است یا خیر، سه پاسخ می توان داد که عبارتند از :</a:t>
            </a:r>
          </a:p>
          <a:p>
            <a:pPr algn="just"/>
            <a:r>
              <a:rPr lang="fa-IR" dirty="0" smtClean="0"/>
              <a:t>نخست آنکه لیبرالیسم جدید از اختیار و استقلال فردی که  در راس لیبرالیسم است حمایت می کند، هرچند ابزارهای رسیدن به آن غایت عوض شده باشد ولی غایت همچنان باقی است.</a:t>
            </a:r>
          </a:p>
          <a:p>
            <a:pPr algn="just"/>
            <a:r>
              <a:rPr lang="fa-IR" dirty="0" smtClean="0"/>
              <a:t>دوم آنکه تغییرات به وجود آمده در روش و سیاست های ناشی از توسعه و مدرنیزاسیون لیبرالیسم ، نه تنها زور و اجبار مستبدانه  را تقلیل داد بلکه موجب گسترش قلمرو ، توزیع برابر و تقویت لیبرالیسم و نهایتا موجب بهره مندی افراد شده است.</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r"/>
            <a:r>
              <a:rPr lang="fa-IR" sz="2800" dirty="0" smtClean="0"/>
              <a:t>  آیا دولت رفاهی تجدید نظر یافته در خور توجه لیبرالیسم است؟</a:t>
            </a:r>
            <a:endParaRPr lang="fa-IR" sz="2800" dirty="0"/>
          </a:p>
        </p:txBody>
      </p:sp>
      <p:sp>
        <p:nvSpPr>
          <p:cNvPr id="2" name="Content Placeholder 1"/>
          <p:cNvSpPr>
            <a:spLocks noGrp="1"/>
          </p:cNvSpPr>
          <p:nvPr>
            <p:ph sz="quarter" idx="1"/>
          </p:nvPr>
        </p:nvSpPr>
        <p:spPr/>
        <p:txBody>
          <a:bodyPr>
            <a:normAutofit lnSpcReduction="10000"/>
          </a:bodyPr>
          <a:lstStyle/>
          <a:p>
            <a:pPr algn="just"/>
            <a:r>
              <a:rPr lang="fa-IR" dirty="0" smtClean="0"/>
              <a:t>سوم انکه حقوق پیش بینی شده در قانون اساسی و قوانین عادی نه تنها در رژیم هایی که آزادی ، دموکراسی و دولت بروکراتیک را در هم آمیخته اند، باقی مانده بلکه در بعضی زمینه ها نیز بسیار رشد کرده است. رژیم مختلط ابزاری برای گروه و طبقه خاص ای نیست بلکه نمایندگی تمام آحاد جامعه را بر عهده دارد . و پاسخ گوی همگان است. پلورالیسم ، عدم تمرکز و روابط بین دولت و جامعه پاسخگوی این نیازهاست. آنها احتمالا این امکان را به انسان می دهند که در نظام تامین رفاه به وسیله دولت یک انتخاب حاشیه ای در توزیع ارزش های انسانی و یکی از انواع چند گانه آزادی را که تا کنون در تاریخ بوده است ، به وجود آورند</a:t>
            </a:r>
          </a:p>
          <a:p>
            <a:pPr algn="just"/>
            <a:r>
              <a:rPr lang="fa-IR" dirty="0" smtClean="0"/>
              <a:t>لیبرالیسم جدید بی شکل تر از لیبرالیسم کلاسیک است زیرا آبا و اجداد ی چون جان لاک و آدام اسمیت ندارد</a:t>
            </a:r>
            <a:endParaRPr lang="fa-I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کینز و دولت رفاه</a:t>
            </a:r>
            <a:endParaRPr lang="fa-IR" dirty="0"/>
          </a:p>
        </p:txBody>
      </p:sp>
      <p:sp>
        <p:nvSpPr>
          <p:cNvPr id="2" name="Content Placeholder 1"/>
          <p:cNvSpPr>
            <a:spLocks noGrp="1"/>
          </p:cNvSpPr>
          <p:nvPr>
            <p:ph sz="quarter" idx="1"/>
          </p:nvPr>
        </p:nvSpPr>
        <p:spPr/>
        <p:txBody>
          <a:bodyPr>
            <a:normAutofit lnSpcReduction="10000"/>
          </a:bodyPr>
          <a:lstStyle/>
          <a:p>
            <a:pPr algn="just"/>
            <a:r>
              <a:rPr lang="fa-IR" dirty="0" smtClean="0"/>
              <a:t>به طور کلی لیبرالیسم جدید را باید مجموعه ای از گرایش های جدید در تفکر سیلسی و اقتصادی غرب دانست که در واکنش به پیدایش ساختار دولت رفاه پس از بحران بزرگ بین دو جنگ جهانی و به ویژه پس از جنگ جهانی دوم به وجود آمد.</a:t>
            </a:r>
          </a:p>
          <a:p>
            <a:pPr algn="just"/>
            <a:r>
              <a:rPr lang="fa-IR" dirty="0" smtClean="0"/>
              <a:t>لیبرالیسم جدید همچنین پدیدار شدن سیاستهای اقتصادی و اجتماعی برخی از کشورهای غربی بر ضد ساختار دولت </a:t>
            </a:r>
            <a:r>
              <a:rPr lang="fa-IR" dirty="0" smtClean="0"/>
              <a:t>رفاه، دخالتهای </a:t>
            </a:r>
            <a:r>
              <a:rPr lang="fa-IR" dirty="0" smtClean="0"/>
              <a:t>دولت در اقتصاد ، سوسیالیسم احزاب کارگری و گرایش کینزی در سرمایه داری غرب را سبب شد.</a:t>
            </a:r>
          </a:p>
          <a:p>
            <a:pPr algn="just"/>
            <a:r>
              <a:rPr lang="fa-IR" dirty="0" smtClean="0"/>
              <a:t>این نوع لیبرالیسم با توجه به تجربه دولت رفاهی برای واکنش به بحران سرمایه داری ، اندیشه ای نوین و مستقل بود، اما از لحاظ تاریخ اندیشه در بطن و متن جنبش فکری لیبرالیسم کلاسیک جای </a:t>
            </a:r>
            <a:r>
              <a:rPr lang="fa-IR" dirty="0" smtClean="0"/>
              <a:t>داشت.</a:t>
            </a:r>
            <a:endParaRPr lang="fa-I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r"/>
            <a:r>
              <a:rPr lang="fa-IR" sz="3600" dirty="0" smtClean="0"/>
              <a:t>نظریه های اقتصادی – سیاسی کینز</a:t>
            </a:r>
            <a:endParaRPr lang="fa-IR" sz="3600" dirty="0"/>
          </a:p>
        </p:txBody>
      </p:sp>
      <p:sp>
        <p:nvSpPr>
          <p:cNvPr id="2" name="Content Placeholder 1"/>
          <p:cNvSpPr>
            <a:spLocks noGrp="1"/>
          </p:cNvSpPr>
          <p:nvPr>
            <p:ph sz="quarter" idx="1"/>
          </p:nvPr>
        </p:nvSpPr>
        <p:spPr/>
        <p:txBody>
          <a:bodyPr>
            <a:normAutofit lnSpcReduction="10000"/>
          </a:bodyPr>
          <a:lstStyle/>
          <a:p>
            <a:pPr algn="just"/>
            <a:r>
              <a:rPr lang="fa-IR" dirty="0" smtClean="0"/>
              <a:t>لرد جان مینارد کینز اقتصادان انگلیسی توجه خود را به مشکل بیکاری معطوف و عوامل آن را بررسی کرد . وی شدیدا به نظریه های اقتصادی کلان قرن بیستم حمله برد .</a:t>
            </a:r>
          </a:p>
          <a:p>
            <a:pPr algn="just"/>
            <a:r>
              <a:rPr lang="fa-IR" dirty="0" smtClean="0"/>
              <a:t>در ساده ترین شکل ، نظریه کلاسیک مسئله بیکاری را به انعطاف پذیری دستمزدها وابسته می </a:t>
            </a:r>
            <a:r>
              <a:rPr lang="fa-IR" dirty="0" smtClean="0"/>
              <a:t>دانست، </a:t>
            </a:r>
            <a:r>
              <a:rPr lang="fa-IR" dirty="0" smtClean="0"/>
              <a:t>با این توجیه که با کاهش دستمزد کار فرمایان بنگاههای تولیدی فرصت می یابند تا با سرمایه گذاری جدید دست بزنند و نهایتا از میزان بیکاری بکاهند.</a:t>
            </a:r>
          </a:p>
          <a:p>
            <a:pPr algn="just"/>
            <a:r>
              <a:rPr lang="fa-IR" dirty="0" smtClean="0"/>
              <a:t>کینز ضمن انتقاد از نظریه فوق یاد آور می شود که با کاهش دستمزد ها قدرت خرید مردم پایین می آید و در سطح کلان تقاضای کل نیز کاهش می یابد که درنتیجه باعث کاهش تولید شده و میزان اخراج و تعدیل نیروی کار نیز افزایش می یابد بنابراین میزان بیکاری بالا می رود.</a:t>
            </a:r>
            <a:endParaRPr lang="fa-I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نظریه های اقتصادی – سیاسی کینز</a:t>
            </a:r>
            <a:endParaRPr lang="fa-IR" dirty="0"/>
          </a:p>
        </p:txBody>
      </p:sp>
      <p:sp>
        <p:nvSpPr>
          <p:cNvPr id="2" name="Content Placeholder 1"/>
          <p:cNvSpPr>
            <a:spLocks noGrp="1"/>
          </p:cNvSpPr>
          <p:nvPr>
            <p:ph sz="quarter" idx="1"/>
          </p:nvPr>
        </p:nvSpPr>
        <p:spPr/>
        <p:txBody>
          <a:bodyPr>
            <a:normAutofit lnSpcReduction="10000"/>
          </a:bodyPr>
          <a:lstStyle/>
          <a:p>
            <a:pPr algn="just"/>
            <a:r>
              <a:rPr lang="fa-IR" dirty="0" smtClean="0"/>
              <a:t>کینز معتقد بود نرخ بهره نقش اساسی و کلیدی در سطح کلان ایفا می کند و مهمترین ابزار دولتها برای حل مشکل بیکاری است.</a:t>
            </a:r>
          </a:p>
          <a:p>
            <a:pPr algn="just"/>
            <a:r>
              <a:rPr lang="fa-IR" dirty="0" smtClean="0"/>
              <a:t>وی بر این باور بود که اقتصاد سرمایه داری در نقطه ای خاص که رسیدن به آن اجتناب ناپذیر است با بحران مواجه خواهد شد و تنها راه حل دخالت دولت در امور اقتصادی است. البته راه حل اقتصاد مختلط که اکثر کشورهای اروپایی آن را دنبال می کنند را نیز یکی از راه حل بحران سرمایه داری می داند.</a:t>
            </a:r>
          </a:p>
          <a:p>
            <a:pPr algn="just"/>
            <a:r>
              <a:rPr lang="fa-IR" dirty="0" smtClean="0"/>
              <a:t>کینز رسیدن به تعادل را در صورت وجود بحران بر عهده دولت می داند به نظر وی هم در صورت افزایش شدید تقاضای کل و هم در شرایط اشتغال کامل احتمال تورم وجود دارد. از این رو اتحادیه های کارگری را هم در ایجاد تورم و هم در جلوگیری از آن دخیل می داند.</a:t>
            </a:r>
          </a:p>
          <a:p>
            <a:pPr algn="just"/>
            <a:endParaRPr lang="fa-IR" dirty="0" smtClean="0"/>
          </a:p>
          <a:p>
            <a:pPr>
              <a:buNone/>
            </a:pPr>
            <a:endParaRPr lang="fa-IR" dirty="0" smtClean="0"/>
          </a:p>
          <a:p>
            <a:pPr>
              <a:buNone/>
            </a:pPr>
            <a:endParaRPr lang="fa-IR"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نظریه های اقتصادی – سیاسی کینز</a:t>
            </a:r>
            <a:endParaRPr lang="fa-IR" dirty="0"/>
          </a:p>
        </p:txBody>
      </p:sp>
      <p:sp>
        <p:nvSpPr>
          <p:cNvPr id="3" name="Content Placeholder 2"/>
          <p:cNvSpPr>
            <a:spLocks noGrp="1"/>
          </p:cNvSpPr>
          <p:nvPr>
            <p:ph sz="quarter" idx="1"/>
          </p:nvPr>
        </p:nvSpPr>
        <p:spPr/>
        <p:txBody>
          <a:bodyPr/>
          <a:lstStyle/>
          <a:p>
            <a:pPr algn="just"/>
            <a:r>
              <a:rPr lang="fa-IR" dirty="0" smtClean="0"/>
              <a:t>کینز یک اقتصاد دان دولت رفاه است در واقع نظریات وی بر یک اصل روانشناسی مصرف استوار است.</a:t>
            </a:r>
          </a:p>
          <a:p>
            <a:pPr algn="just"/>
            <a:r>
              <a:rPr lang="fa-IR" dirty="0" smtClean="0"/>
              <a:t>کینز سه عامل روان شناسی ترجیح نقدینگی ، ترغیب به سرمایه گذاری و گرایش به مصرف را در ایجاد سطح تقاضا دخیل می داند</a:t>
            </a:r>
            <a:r>
              <a:rPr lang="fa-IR" dirty="0" smtClean="0"/>
              <a:t>.</a:t>
            </a:r>
          </a:p>
          <a:p>
            <a:pPr algn="just"/>
            <a:r>
              <a:rPr lang="fa-IR" dirty="0" smtClean="0"/>
              <a:t>پایان جنگ جهانی دوم با نوعی توافق سیاسی – </a:t>
            </a:r>
            <a:r>
              <a:rPr lang="fa-IR" smtClean="0"/>
              <a:t>اجتماعی </a:t>
            </a:r>
            <a:r>
              <a:rPr lang="fa-IR" smtClean="0"/>
              <a:t>کشورهایی اروپایی </a:t>
            </a:r>
            <a:r>
              <a:rPr lang="fa-IR" dirty="0" smtClean="0"/>
              <a:t>و تجدید شکلی نوین از جامعه اقتصادی به امید ایجاد اصلاحات ساختاری همراه </a:t>
            </a:r>
            <a:r>
              <a:rPr lang="fa-IR" dirty="0" smtClean="0"/>
              <a:t>بود</a:t>
            </a:r>
            <a:r>
              <a:rPr lang="fa-IR" dirty="0" smtClean="0"/>
              <a:t> خواسته های عمده ، که در این تغییر ساختار به آنها توجه شد از این قرار بودند : </a:t>
            </a:r>
            <a:endParaRPr lang="fa-I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189</TotalTime>
  <Words>1278</Words>
  <Application>Microsoft Office PowerPoint</Application>
  <PresentationFormat>On-screen Show (4:3)</PresentationFormat>
  <Paragraphs>38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Equity</vt:lpstr>
      <vt:lpstr>دولت و دموکراسی در عصر جهانی شدن  فصل پنجم</vt:lpstr>
      <vt:lpstr>فصل پنجم : ظهور دولت بزرگ رفاهی </vt:lpstr>
      <vt:lpstr>ظهور دولت بزرگ رفاهی</vt:lpstr>
      <vt:lpstr>   آیا دولت رفاهی تجدید نظر یافته در خور توجه لیبرالیسم است؟</vt:lpstr>
      <vt:lpstr>  آیا دولت رفاهی تجدید نظر یافته در خور توجه لیبرالیسم است؟</vt:lpstr>
      <vt:lpstr>کینز و دولت رفاه</vt:lpstr>
      <vt:lpstr>نظریه های اقتصادی – سیاسی کینز</vt:lpstr>
      <vt:lpstr>نظریه های اقتصادی – سیاسی کینز</vt:lpstr>
      <vt:lpstr>نظریه های اقتصادی – سیاسی کینز</vt:lpstr>
      <vt:lpstr>ساختار و عمکردهای دولت رفاه</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دولت و دموکراسی</dc:title>
  <dc:creator/>
  <cp:lastModifiedBy>moamad</cp:lastModifiedBy>
  <cp:revision>24</cp:revision>
  <dcterms:created xsi:type="dcterms:W3CDTF">2006-08-16T00:00:00Z</dcterms:created>
  <dcterms:modified xsi:type="dcterms:W3CDTF">2003-04-27T05:05:47Z</dcterms:modified>
</cp:coreProperties>
</file>