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5"/>
  </p:notesMasterIdLst>
  <p:sldIdLst>
    <p:sldId id="256" r:id="rId2"/>
    <p:sldId id="257" r:id="rId3"/>
    <p:sldId id="258" r:id="rId4"/>
    <p:sldId id="259" r:id="rId5"/>
    <p:sldId id="260" r:id="rId6"/>
    <p:sldId id="261" r:id="rId7"/>
    <p:sldId id="262" r:id="rId8"/>
    <p:sldId id="267" r:id="rId9"/>
    <p:sldId id="266" r:id="rId10"/>
    <p:sldId id="268" r:id="rId11"/>
    <p:sldId id="265" r:id="rId12"/>
    <p:sldId id="264" r:id="rId13"/>
    <p:sldId id="263" r:id="rId14"/>
    <p:sldId id="289" r:id="rId15"/>
    <p:sldId id="269" r:id="rId16"/>
    <p:sldId id="275" r:id="rId17"/>
    <p:sldId id="274" r:id="rId18"/>
    <p:sldId id="273" r:id="rId19"/>
    <p:sldId id="272" r:id="rId20"/>
    <p:sldId id="271" r:id="rId21"/>
    <p:sldId id="276" r:id="rId22"/>
    <p:sldId id="277" r:id="rId23"/>
    <p:sldId id="278" r:id="rId24"/>
    <p:sldId id="279" r:id="rId25"/>
    <p:sldId id="283" r:id="rId26"/>
    <p:sldId id="282" r:id="rId27"/>
    <p:sldId id="281" r:id="rId28"/>
    <p:sldId id="280" r:id="rId29"/>
    <p:sldId id="285" r:id="rId30"/>
    <p:sldId id="286" r:id="rId31"/>
    <p:sldId id="288" r:id="rId32"/>
    <p:sldId id="284"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2B4C2-3801-4D8D-8B9C-092EB62C21EA}" type="datetimeFigureOut">
              <a:rPr lang="en-US" smtClean="0"/>
              <a:t>2/17/2016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6AD60-6696-44D4-87DB-B69796BE84F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96AD60-6696-44D4-87DB-B69796BE84FA}" type="slidenum">
              <a:rPr lang="en-US" smtClean="0"/>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40BE5B-95F2-4CD3-9E34-914098B95D6B}" type="datetimeFigureOut">
              <a:rPr lang="en-US" smtClean="0"/>
              <a:t>2/17/2016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B704A4D-1F84-4297-8818-1AAEF01FD0C9}"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40BE5B-95F2-4CD3-9E34-914098B95D6B}"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704A4D-1F84-4297-8818-1AAEF01FD0C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B704A4D-1F84-4297-8818-1AAEF01FD0C9}"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40BE5B-95F2-4CD3-9E34-914098B95D6B}"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A40BE5B-95F2-4CD3-9E34-914098B95D6B}"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B704A4D-1F84-4297-8818-1AAEF01FD0C9}"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A40BE5B-95F2-4CD3-9E34-914098B95D6B}" type="datetimeFigureOut">
              <a:rPr lang="en-US" smtClean="0"/>
              <a:t>2/17/2016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B704A4D-1F84-4297-8818-1AAEF01FD0C9}"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A40BE5B-95F2-4CD3-9E34-914098B95D6B}"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704A4D-1F84-4297-8818-1AAEF01FD0C9}"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A40BE5B-95F2-4CD3-9E34-914098B95D6B}" type="datetimeFigureOut">
              <a:rPr lang="en-US" smtClean="0"/>
              <a:t>2/17/2016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B704A4D-1F84-4297-8818-1AAEF01FD0C9}"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A40BE5B-95F2-4CD3-9E34-914098B95D6B}" type="datetimeFigureOut">
              <a:rPr lang="en-US" smtClean="0"/>
              <a:t>2/17/2016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B704A4D-1F84-4297-8818-1AAEF01FD0C9}" type="slidenum">
              <a:rPr lang="en-US" smtClean="0"/>
              <a:t>‹#›</a:t>
            </a:fld>
            <a:endParaRPr lang="en-US"/>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A40BE5B-95F2-4CD3-9E34-914098B95D6B}" type="datetimeFigureOut">
              <a:rPr lang="en-US" smtClean="0"/>
              <a:t>2/17/2016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B704A4D-1F84-4297-8818-1AAEF01FD0C9}" type="slidenum">
              <a:rPr lang="en-US" smtClean="0"/>
              <a:t>‹#›</a:t>
            </a:fld>
            <a:endParaRPr lang="en-US"/>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B704A4D-1F84-4297-8818-1AAEF01FD0C9}"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A40BE5B-95F2-4CD3-9E34-914098B95D6B}" type="datetimeFigureOut">
              <a:rPr lang="en-US" smtClean="0"/>
              <a:t>2/17/2016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B704A4D-1F84-4297-8818-1AAEF01FD0C9}"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A40BE5B-95F2-4CD3-9E34-914098B95D6B}" type="datetimeFigureOut">
              <a:rPr lang="en-US" smtClean="0"/>
              <a:t>2/17/2016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A40BE5B-95F2-4CD3-9E34-914098B95D6B}" type="datetimeFigureOut">
              <a:rPr lang="en-US" smtClean="0"/>
              <a:t>2/17/2016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B704A4D-1F84-4297-8818-1AAEF01FD0C9}"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cover/>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427984" y="5124450"/>
            <a:ext cx="3649216" cy="533400"/>
          </a:xfrm>
        </p:spPr>
        <p:txBody>
          <a:bodyPr/>
          <a:lstStyle/>
          <a:p>
            <a:endParaRPr lang="en-US" dirty="0"/>
          </a:p>
        </p:txBody>
      </p:sp>
      <p:sp>
        <p:nvSpPr>
          <p:cNvPr id="6" name="Title 5"/>
          <p:cNvSpPr>
            <a:spLocks noGrp="1"/>
          </p:cNvSpPr>
          <p:nvPr>
            <p:ph type="ctrTitle"/>
          </p:nvPr>
        </p:nvSpPr>
        <p:spPr>
          <a:xfrm>
            <a:off x="1219200" y="980728"/>
            <a:ext cx="6858000" cy="3896072"/>
          </a:xfrm>
        </p:spPr>
        <p:txBody>
          <a:bodyPr>
            <a:normAutofit/>
          </a:bodyPr>
          <a:lstStyle/>
          <a:p>
            <a:r>
              <a:rPr lang="fa-IR" sz="5400" dirty="0" smtClean="0">
                <a:solidFill>
                  <a:srgbClr val="00B050"/>
                </a:solidFill>
                <a:cs typeface="B Homa" pitchFamily="2" charset="-78"/>
              </a:rPr>
              <a:t>بسم الله الرحمن الرحیم</a:t>
            </a:r>
            <a:endParaRPr lang="en-US" sz="5400" dirty="0">
              <a:solidFill>
                <a:srgbClr val="00B050"/>
              </a:solidFill>
              <a:cs typeface="B Homa" pitchFamily="2" charset="-78"/>
            </a:endParaRPr>
          </a:p>
        </p:txBody>
      </p:sp>
    </p:spTree>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روش </a:t>
            </a:r>
            <a:r>
              <a:rPr lang="ar-SA" dirty="0" smtClean="0"/>
              <a:t>هرمنوتیک</a:t>
            </a:r>
            <a:r>
              <a:rPr lang="fa-IR" dirty="0" smtClean="0"/>
              <a:t> گادامر</a:t>
            </a:r>
            <a:endParaRPr lang="en-US" dirty="0"/>
          </a:p>
        </p:txBody>
      </p:sp>
      <p:sp>
        <p:nvSpPr>
          <p:cNvPr id="3" name="Content Placeholder 2"/>
          <p:cNvSpPr>
            <a:spLocks noGrp="1"/>
          </p:cNvSpPr>
          <p:nvPr>
            <p:ph sz="quarter" idx="1"/>
          </p:nvPr>
        </p:nvSpPr>
        <p:spPr/>
        <p:txBody>
          <a:bodyPr>
            <a:normAutofit fontScale="92500" lnSpcReduction="10000"/>
          </a:bodyPr>
          <a:lstStyle/>
          <a:p>
            <a:pPr algn="just" rtl="1"/>
            <a:r>
              <a:rPr lang="fa-IR" dirty="0" smtClean="0"/>
              <a:t>از </a:t>
            </a:r>
            <a:r>
              <a:rPr lang="fa-IR" dirty="0" smtClean="0"/>
              <a:t>جمله نقادان  گادامر ، هابرماس است که معتقد است که تاکید گادامر بر نقش همیشگی زبان در فهم و شناخت ، عوامل سیاسی –اجتماعی دیگر مانند روابط قدرت را نادیده می گیرد.بنابر این زبان و سنت همیشه راستگو و درست نما نبوده ،و تفسیری درست در اختیار ما قرار نمی دهندبلکه تصویری تحریف شده ارایه می کنند.</a:t>
            </a:r>
            <a:endParaRPr lang="en-US" dirty="0" smtClean="0"/>
          </a:p>
          <a:p>
            <a:pPr algn="just" rtl="1"/>
            <a:r>
              <a:rPr lang="fa-IR" dirty="0" smtClean="0"/>
              <a:t>بنابر این باید هرمنوتیک انتقادی داشته باشیم بر خلاف هرمنوتیک گادامر که عیر انتقادی است چون تسلیم زبان و سنت است.</a:t>
            </a:r>
            <a:endParaRPr lang="en-US" dirty="0" smtClean="0"/>
          </a:p>
          <a:p>
            <a:pPr algn="just" rtl="1"/>
            <a:r>
              <a:rPr lang="fa-IR" dirty="0" smtClean="0"/>
              <a:t>اگر بخواهیم هرمنوتیک عمیق باشد باید به سطح زیرین فریبنده زبان و سنت نفوذ کرده ،عمق را ببنیم که عبارت از سلطه ، سرکوب و زور،یک طیف حلقه هرمنوتیک باید به این عوامل باشد تا از حال غیر پراکسیس خارج شود.</a:t>
            </a:r>
            <a:endParaRPr lang="en-US" dirty="0" smtClean="0"/>
          </a:p>
          <a:p>
            <a:pPr algn="just" rtl="1"/>
            <a:r>
              <a:rPr lang="fa-IR" dirty="0" smtClean="0"/>
              <a:t>اختلاف اساسی : به نظر گادامر رابطه مفسر یا خواننده با متن نوعی شناسایی یا دانشتن است.در حالی که در دومی ماهیت فهم توصیف می شود.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pPr algn="just" rtl="1"/>
            <a:r>
              <a:rPr lang="fa-IR" dirty="0" smtClean="0"/>
              <a:t>هرمنوتیک با تمام ابعاد و زوایایش در صدد گشایش راهی برای فهم مفاهیم علوم انسانی است که تامل و باز اندیشی در مفاهیم را ممکن سازد. زبان و مفاهیم محورهای اصلی هرمنوتیک محسوب </a:t>
            </a:r>
            <a:r>
              <a:rPr lang="fa-IR" dirty="0" smtClean="0"/>
              <a:t>می شوند و </a:t>
            </a:r>
            <a:r>
              <a:rPr lang="fa-IR" dirty="0" smtClean="0"/>
              <a:t>این انسان را با گذشته تاریخی اش پیوند می دهند. پس یکی از راه های  فهم تحول مفاهیم بازگشت به لایه های تاریخی شکل گیری مفاهیم است.و این پل زمانی را باید در نوردید تفسیر یکی از راه های فهم معانی حقیقی مفاهیم است هرچند این مساله به معنی انکار وحدت مفاهیم نیست.</a:t>
            </a:r>
            <a:endParaRPr lang="en-US" dirty="0" smtClean="0"/>
          </a:p>
          <a:p>
            <a:pPr algn="just" rtl="1"/>
            <a:r>
              <a:rPr lang="fa-IR" dirty="0" smtClean="0"/>
              <a:t>مفهوم دولت به رغم تحولات خاصی که در طول تاریخ پشت سر نهاده دارای وحدتی خاص و همواره معرف تشکیلات سیاسی انسان هابوده است.علاوه بر دیدگاه گادامر با اتکا بر نظر هابرماس نیز به عمق مفهوم دولت فرو رفت و مظاهر قدرت را دقیقا شناسایی کرد و تحول مفهوم دولت را با تحول مفهوم عمیق تر قدرت سنجید.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t>1-2- هرمنوتیک </a:t>
            </a:r>
            <a:r>
              <a:rPr lang="fa-IR" b="1" dirty="0" smtClean="0"/>
              <a:t>پدیدار شناسانه : پدیدار شناسی </a:t>
            </a:r>
            <a:r>
              <a:rPr lang="fa-IR" b="1" dirty="0" smtClean="0"/>
              <a:t>نوین</a:t>
            </a:r>
            <a:endParaRPr lang="en-US" dirty="0"/>
          </a:p>
        </p:txBody>
      </p:sp>
      <p:sp>
        <p:nvSpPr>
          <p:cNvPr id="3" name="Content Placeholder 2"/>
          <p:cNvSpPr>
            <a:spLocks noGrp="1"/>
          </p:cNvSpPr>
          <p:nvPr>
            <p:ph sz="quarter" idx="1"/>
          </p:nvPr>
        </p:nvSpPr>
        <p:spPr/>
        <p:txBody>
          <a:bodyPr>
            <a:normAutofit fontScale="92500" lnSpcReduction="20000"/>
          </a:bodyPr>
          <a:lstStyle/>
          <a:p>
            <a:pPr algn="just" rtl="1"/>
            <a:r>
              <a:rPr lang="fa-IR" b="1" dirty="0" smtClean="0"/>
              <a:t>-</a:t>
            </a:r>
            <a:endParaRPr lang="en-US" dirty="0" smtClean="0"/>
          </a:p>
          <a:p>
            <a:pPr algn="just" rtl="1"/>
            <a:r>
              <a:rPr lang="fa-IR" dirty="0" smtClean="0"/>
              <a:t>پدیدارشناسی تاویلی به جای آن که مثل همگان ،آن چه را می بیند واقعی بداند، همه اشیاء را صرفا پدیدار می انگارد.</a:t>
            </a:r>
            <a:endParaRPr lang="en-US" dirty="0" smtClean="0"/>
          </a:p>
          <a:p>
            <a:pPr algn="just" rtl="1"/>
            <a:r>
              <a:rPr lang="fa-IR" dirty="0" smtClean="0"/>
              <a:t>هوسرل(بانی مکتب پدیده شناسی) :اشیاء تنها از طریق معنی و مفهومی که به آن ها می دهیم برای ما واقعیت دارند. </a:t>
            </a:r>
            <a:endParaRPr lang="en-US" dirty="0" smtClean="0"/>
          </a:p>
          <a:p>
            <a:pPr algn="just" rtl="1"/>
            <a:r>
              <a:rPr lang="fa-IR" dirty="0" smtClean="0"/>
              <a:t>در این جا پزوهشگر با دو مفهوم بود و نمود یا پدیده رو به رو خواهد بود.که با استفاده از قوه ذهن،« بود » آن را به  کناری زند تا «نمود» یا «پدیده» آشکار گردد.</a:t>
            </a:r>
            <a:endParaRPr lang="en-US" dirty="0" smtClean="0"/>
          </a:p>
          <a:p>
            <a:pPr algn="just" rtl="1"/>
            <a:r>
              <a:rPr lang="fa-IR" dirty="0" smtClean="0"/>
              <a:t>پدیدار شناسی نوین را می توان ادامه مباحث هرمنوتیکی . رویکردی جدید برای مباحث تحول مفاهیم دانست. این روش ، تلاشی دیگر برای دریافت معانی درونی مفاهیم و شکافتن پدیده ها به منظور پی بردن به تحول آن ها در بستر وجودیشان است.در بحث تحول مفهوم دولت نیز این روش را می توان به کار بست.</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t>1-3- روش </a:t>
            </a:r>
            <a:r>
              <a:rPr lang="fa-IR" dirty="0" smtClean="0"/>
              <a:t>زبان شناختی و </a:t>
            </a:r>
            <a:r>
              <a:rPr lang="fa-IR" dirty="0" smtClean="0"/>
              <a:t>گفتمان</a:t>
            </a:r>
            <a:endParaRPr lang="en-US" dirty="0"/>
          </a:p>
        </p:txBody>
      </p:sp>
      <p:sp>
        <p:nvSpPr>
          <p:cNvPr id="3" name="Content Placeholder 2"/>
          <p:cNvSpPr>
            <a:spLocks noGrp="1"/>
          </p:cNvSpPr>
          <p:nvPr>
            <p:ph sz="quarter" idx="1"/>
          </p:nvPr>
        </p:nvSpPr>
        <p:spPr/>
        <p:txBody>
          <a:bodyPr>
            <a:normAutofit/>
          </a:bodyPr>
          <a:lstStyle/>
          <a:p>
            <a:pPr algn="just" rtl="1"/>
            <a:r>
              <a:rPr lang="fa-IR" dirty="0" smtClean="0"/>
              <a:t>لغت </a:t>
            </a:r>
            <a:r>
              <a:rPr lang="fa-IR" dirty="0" smtClean="0"/>
              <a:t>گفتمان به معنی حرکت در جهات مختلف است به عبارتی دیگر، کلمات و مفاهیم که اجزای تشکیل دهنده زبان هستند دائما در حال تحول اندو در زمان ها و مکان های گوناگون براساس شرایط و مقتضیات اجتماعی ، اقتصادی و سیاسی تغییر می کنند.</a:t>
            </a:r>
            <a:endParaRPr lang="en-US" dirty="0" smtClean="0"/>
          </a:p>
          <a:p>
            <a:pPr algn="just" rtl="1"/>
            <a:r>
              <a:rPr lang="fa-IR" dirty="0" smtClean="0"/>
              <a:t>این که چه کسی در چه زمانی ، چه مفهومی را به ذهن القا می کند، یک بحث گفتمانی است. لذا مفاهیم و معانی نه از درون زبان ، بلکه از درون عمل های تشکیلات و ارتباطات اجتماعی – سیاسی (یعنی قدرت )ناشی می شوند.دغدغه گفتمان ها ان است که ساختارها چگونه عمل می کنند و چگونه متحول می شوند.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t>1-3- روش </a:t>
            </a:r>
            <a:r>
              <a:rPr lang="fa-IR" dirty="0" smtClean="0"/>
              <a:t>زبان شناختی و </a:t>
            </a:r>
            <a:r>
              <a:rPr lang="fa-IR" dirty="0" smtClean="0"/>
              <a:t>گفتمان</a:t>
            </a:r>
            <a:endParaRPr lang="en-US" dirty="0"/>
          </a:p>
        </p:txBody>
      </p:sp>
      <p:sp>
        <p:nvSpPr>
          <p:cNvPr id="3" name="Content Placeholder 2"/>
          <p:cNvSpPr>
            <a:spLocks noGrp="1"/>
          </p:cNvSpPr>
          <p:nvPr>
            <p:ph sz="quarter" idx="1"/>
          </p:nvPr>
        </p:nvSpPr>
        <p:spPr/>
        <p:txBody>
          <a:bodyPr>
            <a:normAutofit/>
          </a:bodyPr>
          <a:lstStyle/>
          <a:p>
            <a:pPr algn="just" rtl="1"/>
            <a:r>
              <a:rPr lang="fa-IR" dirty="0" smtClean="0"/>
              <a:t>تحلیل </a:t>
            </a:r>
            <a:r>
              <a:rPr lang="fa-IR" dirty="0" smtClean="0"/>
              <a:t>گفتمان به تحلیل متن محدود نمی شود، بلکه از یک طرف روابط بین متن و گفتار و از طرف دیگر بافت های تاریخی ،فرهنگی ،اجتماعی و ادراکی  ان ها را نیز در بر می گیرد. واژه ها ،بند ها و دیگر عبارات متنی ممکن است در بردارنده مفاهیم یا گزاره های باشندکه از طریق آگاهی یا اطلاعات قبلی می توان بدان ها پی برد.</a:t>
            </a:r>
            <a:endParaRPr lang="en-US" dirty="0" smtClean="0"/>
          </a:p>
          <a:p>
            <a:pPr algn="just" rtl="1"/>
            <a:r>
              <a:rPr lang="fa-IR" dirty="0" smtClean="0"/>
              <a:t>منظور فوکو از گفتمان ، توده بی شکل عبارات و گزاره هایی است که با دیرینه شناسی ،نظم و قاعده پراکندگی را در آن کشف می کند.واحد تحلیل فوکو گزاره است.یعنی مجموعه ای از علایم که درون یک گفتمان دارای معناست.به اعتقاد فوکو ماهیت گزاره و حکم نسبی است و برحسب استفاده ای که از ان می شود و شیوه به کارگیری آن نوسان پیدا می کند.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(ادامه) 1-3- </a:t>
            </a:r>
            <a:r>
              <a:rPr lang="fa-IR" dirty="0" smtClean="0"/>
              <a:t>روش زبان شناختی و گفتمان</a:t>
            </a:r>
            <a:endParaRPr lang="en-US" dirty="0"/>
          </a:p>
        </p:txBody>
      </p:sp>
      <p:sp>
        <p:nvSpPr>
          <p:cNvPr id="3" name="Content Placeholder 2"/>
          <p:cNvSpPr>
            <a:spLocks noGrp="1"/>
          </p:cNvSpPr>
          <p:nvPr>
            <p:ph sz="quarter" idx="1"/>
          </p:nvPr>
        </p:nvSpPr>
        <p:spPr/>
        <p:txBody>
          <a:bodyPr>
            <a:normAutofit lnSpcReduction="10000"/>
          </a:bodyPr>
          <a:lstStyle/>
          <a:p>
            <a:pPr algn="just" rtl="1"/>
            <a:r>
              <a:rPr lang="fa-IR" dirty="0" smtClean="0"/>
              <a:t>خلاصه آن که گفتمان از درون شرایط و نهادهای مختلف بر می خیزد و محصول عوامل تصادفی مختلف است و همانند یک سیستم باز به عناصری که در گفتمان های دیگر است ، متشبث می شود و ان ها رابه هم پیوند داده ف به شبکه ای از معانی که متعلق به خودش است تغییر حالت می دهد. فوکو ،گفتمان را دارای زمینه های اجتماعی و ریشه آن را همیشه در قدرت می داند.</a:t>
            </a:r>
            <a:endParaRPr lang="en-US" dirty="0" smtClean="0"/>
          </a:p>
          <a:p>
            <a:pPr algn="just" rtl="1"/>
            <a:r>
              <a:rPr lang="fa-IR" dirty="0" smtClean="0"/>
              <a:t>نهایت آن که زبان و جهان هردو در تعامل با یکدیگرند. هرگاه یک تغییر کند ،دیگری نیز متحول می شود و از آن جا که زبان ابزار علمی و فرهنگی جامعه است برای درک فرآیند های جامعه باید آن را شناخت.</a:t>
            </a:r>
            <a:endParaRPr lang="en-US" dirty="0" smtClean="0"/>
          </a:p>
          <a:p>
            <a:pPr algn="just" rtl="1"/>
            <a:r>
              <a:rPr lang="fa-IR" dirty="0" smtClean="0"/>
              <a:t>با روش زبان شناختی و گفتمان می توان برای فهم تحول مفاهیم اساسی سیاسی ، از جمله دولت باشد.</a:t>
            </a:r>
            <a:endParaRPr lang="en-US" dirty="0" smtClean="0"/>
          </a:p>
          <a:p>
            <a:endParaRPr lang="en-US" dirty="0"/>
          </a:p>
        </p:txBody>
      </p:sp>
    </p:spTree>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4-1- نشانه </a:t>
            </a:r>
            <a:r>
              <a:rPr lang="fa-IR" dirty="0" smtClean="0"/>
              <a:t>شناسی</a:t>
            </a:r>
            <a:endParaRPr lang="en-US" dirty="0"/>
          </a:p>
        </p:txBody>
      </p:sp>
      <p:sp>
        <p:nvSpPr>
          <p:cNvPr id="3" name="Content Placeholder 2"/>
          <p:cNvSpPr>
            <a:spLocks noGrp="1"/>
          </p:cNvSpPr>
          <p:nvPr>
            <p:ph sz="quarter" idx="1"/>
          </p:nvPr>
        </p:nvSpPr>
        <p:spPr/>
        <p:txBody>
          <a:bodyPr>
            <a:normAutofit/>
          </a:bodyPr>
          <a:lstStyle/>
          <a:p>
            <a:pPr algn="just" rtl="1"/>
            <a:r>
              <a:rPr lang="fa-IR" dirty="0" smtClean="0"/>
              <a:t>به </a:t>
            </a:r>
            <a:r>
              <a:rPr lang="fa-IR" dirty="0" smtClean="0"/>
              <a:t>اعتقاد سوسور زبان به مثابه نظامی کلی و جامع ،در هر لحظه صرف نظر از این که لحظه ای قبل چه اتفاقی تغییرزایی حادث شده است ، کامل است. </a:t>
            </a:r>
            <a:endParaRPr lang="en-US" dirty="0" smtClean="0"/>
          </a:p>
          <a:p>
            <a:pPr algn="just" rtl="1"/>
            <a:r>
              <a:rPr lang="fa-IR" dirty="0" smtClean="0"/>
              <a:t>کانون توجه و ثقل اصلی سخنان سوسور در این مباحث عمدتا نشانه (</a:t>
            </a:r>
            <a:r>
              <a:rPr lang="en-US" dirty="0" smtClean="0"/>
              <a:t>sign</a:t>
            </a:r>
            <a:r>
              <a:rPr lang="fa-IR" dirty="0" smtClean="0"/>
              <a:t>)</a:t>
            </a:r>
            <a:r>
              <a:rPr lang="en-US" dirty="0" smtClean="0"/>
              <a:t>  </a:t>
            </a:r>
            <a:r>
              <a:rPr lang="fa-IR" dirty="0" smtClean="0"/>
              <a:t>است که آن ها را واحدهای زبانی و بر آمده از رابطه ای بین یک تصویر شنیداری یا دال و یک مفهوم یا مدلول تلقی می کرد.</a:t>
            </a:r>
            <a:endParaRPr lang="en-US" dirty="0" smtClean="0"/>
          </a:p>
          <a:p>
            <a:pPr algn="just" rtl="1"/>
            <a:r>
              <a:rPr lang="fa-IR" dirty="0" smtClean="0"/>
              <a:t>به اعتقاد سوسور، دال که عنصر صوتی است با مدلول که مفهوم آن است تطبیق می یابد. یک مدلول واحد و ثابت را برای یک دال نمی توان فرض کرد. هر دالی در بستر گفتمان های متفاوت به مدلول های متفاوت رجوع می کند.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4-1- نشانه شناسی</a:t>
            </a:r>
            <a:endParaRPr lang="en-US" dirty="0"/>
          </a:p>
        </p:txBody>
      </p:sp>
      <p:sp>
        <p:nvSpPr>
          <p:cNvPr id="3" name="Content Placeholder 2"/>
          <p:cNvSpPr>
            <a:spLocks noGrp="1"/>
          </p:cNvSpPr>
          <p:nvPr>
            <p:ph sz="quarter" idx="1"/>
          </p:nvPr>
        </p:nvSpPr>
        <p:spPr/>
        <p:txBody>
          <a:bodyPr/>
          <a:lstStyle/>
          <a:p>
            <a:pPr algn="just" rtl="1"/>
            <a:r>
              <a:rPr lang="fa-IR" dirty="0" smtClean="0"/>
              <a:t>در موضوع مورد بحث ،دولت نوعی دال است که ناگریز به مدلول ها یا مفاهیم خود وابسته است و زبان انتقال دهنده این مفاهیم در زمان های متفاوت است.قدر و منزلتی که دولت در زندگی انسانی کسب می کند ،ره آورد منزلتی است که در درون ساختار زبان یافته است.در فرآیند زندگی انسان ،مدلول ها و مفاهیم دولت تنزل کرده ، مفاهیمی جدید جای گزین آن می شوند.</a:t>
            </a:r>
            <a:endParaRPr lang="en-US" dirty="0" smtClean="0"/>
          </a:p>
          <a:p>
            <a:pPr algn="just" rtl="1"/>
            <a:r>
              <a:rPr lang="fa-IR" dirty="0" smtClean="0"/>
              <a:t>اعتقاد سوسور این است که چون نمی توان یک مدلول واحد و ثابت در نظر گرفت .به نظر وی مفاهیم همواره در حال تحول اند و دولت با توجه به تغییرات زبانی ، در وضعیت های مختلف مفاهیمی نوین را در برمی گیرد.</a:t>
            </a:r>
            <a:endParaRPr lang="en-US" dirty="0" smtClean="0"/>
          </a:p>
          <a:p>
            <a:endParaRPr lang="en-US" dirty="0"/>
          </a:p>
        </p:txBody>
      </p:sp>
    </p:spTree>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5-1- دیرینه شناشی</a:t>
            </a:r>
            <a:endParaRPr lang="en-US" dirty="0"/>
          </a:p>
        </p:txBody>
      </p:sp>
      <p:sp>
        <p:nvSpPr>
          <p:cNvPr id="3" name="Content Placeholder 2"/>
          <p:cNvSpPr>
            <a:spLocks noGrp="1"/>
          </p:cNvSpPr>
          <p:nvPr>
            <p:ph sz="quarter" idx="1"/>
          </p:nvPr>
        </p:nvSpPr>
        <p:spPr/>
        <p:txBody>
          <a:bodyPr>
            <a:normAutofit fontScale="92500" lnSpcReduction="10000"/>
          </a:bodyPr>
          <a:lstStyle/>
          <a:p>
            <a:pPr algn="just" rtl="1"/>
            <a:r>
              <a:rPr lang="fa-IR" dirty="0" smtClean="0"/>
              <a:t>میشل </a:t>
            </a:r>
            <a:r>
              <a:rPr lang="fa-IR" dirty="0" smtClean="0"/>
              <a:t>فوکو (بنیان گذار) معتقد است این روش بر این اساس بنا شده که در سخن حجابی است که اگر دریده شود می توان به عمق آن گوهری رسید که در بطن سخن ذخیره شده است.</a:t>
            </a:r>
            <a:endParaRPr lang="en-US" dirty="0" smtClean="0"/>
          </a:p>
          <a:p>
            <a:pPr algn="just" rtl="1"/>
            <a:r>
              <a:rPr lang="fa-IR" dirty="0" smtClean="0"/>
              <a:t>دیرینه شناسی تلاشی برای توصیف یک محل خاص به یاری صورت خارجی ، محیط ها و محل های حول وحوش آن است. وی همچنین برای از میان بردن حاکمیت دال و بازگرداندن سخن به منش واقعی اش که همچون رویداد است ، چهار ضرورت روش شناسانه را پیشنهاد می کند:</a:t>
            </a:r>
            <a:endParaRPr lang="en-US" dirty="0" smtClean="0"/>
          </a:p>
          <a:p>
            <a:pPr algn="just" rtl="1"/>
            <a:r>
              <a:rPr lang="fa-IR" dirty="0" smtClean="0"/>
              <a:t>اصل باژگونی،اصل تداوم، اصل خاص بودن و اصل خارجیت .</a:t>
            </a:r>
            <a:endParaRPr lang="en-US" dirty="0" smtClean="0"/>
          </a:p>
          <a:p>
            <a:pPr algn="just" rtl="1"/>
            <a:r>
              <a:rPr lang="fa-IR" dirty="0" smtClean="0"/>
              <a:t>به اعتقاد فوکو آن چه دیرینه شناسی می کوشد تا از آن تعریفی به دست دهد اندیشه ها ،بازنمود ها،درون مایه ها،و دل مشغولی هایی نیست که در گفتمان پنهان یا آشکارند، بلکه خود آن گفتمان هاست ،گفتمان هایی که در مقام کاربست تابع قاعده هایی خاص هستند</a:t>
            </a:r>
            <a:r>
              <a:rPr lang="fa-IR" dirty="0" smtClean="0"/>
              <a:t>.</a:t>
            </a:r>
            <a:endParaRPr lang="en-US" dirty="0" smtClean="0"/>
          </a:p>
        </p:txBody>
      </p:sp>
    </p:spTree>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rtl="1"/>
            <a:r>
              <a:rPr lang="fa-IR" dirty="0" smtClean="0"/>
              <a:t>فوکو با این روش از بیرون به قضایا می نگرد و استدلال می کند که کردارهای گفتمانی از دیدگاهی بیرونی و بی طرفانه ، خود موجد فضایی بی معنا از تغییر شکل های قاعده مند هستندکه در آن ،احکام فاعل های شناسایی ،موضوعات ،مفاهیم و جز آن ها به وسیله کسانی که درگیر هستند ،معنادار انگاشته می شوند.</a:t>
            </a:r>
            <a:endParaRPr lang="en-US" dirty="0" smtClean="0"/>
          </a:p>
          <a:p>
            <a:pPr algn="just" rtl="1"/>
            <a:r>
              <a:rPr lang="fa-IR" dirty="0" smtClean="0"/>
              <a:t>دیرینه شناسی فوکو گامی دیگر در راه شناخت تحول مفاهیم است به گونه ای که دریدن حجاب مفاهیم و دست یابی به گوهر عمیق آن می تواند چگونگی تحول مفاهیم را بنمایاند. فوکو این کار را نقب زدن به قلب اندیشه ها و مفاهیم می پندارد،اما برای این نقب زدن ،در نظر گرفتن شرایط بیرونی ضروری است. زیرا مفاهیم به موجب فضای بیرون شان معنادار می شوند. </a:t>
            </a:r>
            <a:endParaRPr lang="en-US" dirty="0" smtClean="0"/>
          </a:p>
          <a:p>
            <a:pPr algn="just" rtl="1"/>
            <a:r>
              <a:rPr lang="fa-IR" dirty="0" smtClean="0"/>
              <a:t>دیرینه شناسی راهی دیگر برای درک تحول مفاهیم است که در آن به وضعیت ها و شرایط بیرونی توجه می شود. درموضوع مورد بحث ، مفهوم دولت را باتوجه به اوضاع و احوال بیرونی شکل گیری دولت می توان توضیح داد. </a:t>
            </a:r>
            <a:endParaRPr lang="en-US" dirty="0" smtClean="0"/>
          </a:p>
        </p:txBody>
      </p:sp>
    </p:spTree>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a-IR" dirty="0" smtClean="0">
                <a:solidFill>
                  <a:srgbClr val="00B050"/>
                </a:solidFill>
                <a:cs typeface="B Homa" pitchFamily="2" charset="-78"/>
              </a:rPr>
              <a:t>بسم الله الرحمن الرحیم</a:t>
            </a:r>
            <a:endParaRPr lang="en-US" dirty="0"/>
          </a:p>
        </p:txBody>
      </p:sp>
      <p:sp>
        <p:nvSpPr>
          <p:cNvPr id="5" name="Content Placeholder 4"/>
          <p:cNvSpPr>
            <a:spLocks noGrp="1"/>
          </p:cNvSpPr>
          <p:nvPr>
            <p:ph sz="quarter" idx="1"/>
          </p:nvPr>
        </p:nvSpPr>
        <p:spPr/>
        <p:txBody>
          <a:bodyPr>
            <a:normAutofit lnSpcReduction="10000"/>
          </a:bodyPr>
          <a:lstStyle/>
          <a:p>
            <a:pPr algn="ctr" rtl="1"/>
            <a:r>
              <a:rPr lang="fa-IR" sz="4000" dirty="0" smtClean="0">
                <a:solidFill>
                  <a:srgbClr val="0070C0"/>
                </a:solidFill>
                <a:cs typeface="+mj-cs"/>
              </a:rPr>
              <a:t>نام کتاب : دولت و دمکراسی در عصر جهانی شدن </a:t>
            </a:r>
            <a:endParaRPr lang="en-US" sz="4000" dirty="0" smtClean="0">
              <a:solidFill>
                <a:srgbClr val="0070C0"/>
              </a:solidFill>
              <a:cs typeface="+mj-cs"/>
            </a:endParaRPr>
          </a:p>
          <a:p>
            <a:pPr algn="ctr" rtl="1"/>
            <a:r>
              <a:rPr lang="fa-IR" sz="4000" dirty="0" smtClean="0">
                <a:solidFill>
                  <a:srgbClr val="0070C0"/>
                </a:solidFill>
                <a:cs typeface="+mj-cs"/>
              </a:rPr>
              <a:t>سیری در اندیشه های سیاسی معاصر غرب (نظریه های دولت و دموکراسی)</a:t>
            </a:r>
            <a:endParaRPr lang="en-US" sz="4000" dirty="0" smtClean="0">
              <a:solidFill>
                <a:srgbClr val="0070C0"/>
              </a:solidFill>
              <a:cs typeface="+mj-cs"/>
            </a:endParaRPr>
          </a:p>
          <a:p>
            <a:pPr algn="ctr" rtl="1"/>
            <a:r>
              <a:rPr lang="fa-IR" sz="4000" dirty="0" smtClean="0">
                <a:solidFill>
                  <a:srgbClr val="0070C0"/>
                </a:solidFill>
                <a:cs typeface="+mj-cs"/>
              </a:rPr>
              <a:t>دکتر محمد توحید فام</a:t>
            </a:r>
            <a:endParaRPr lang="en-US" sz="4000" dirty="0" smtClean="0">
              <a:solidFill>
                <a:srgbClr val="0070C0"/>
              </a:solidFill>
              <a:cs typeface="+mj-cs"/>
            </a:endParaRPr>
          </a:p>
          <a:p>
            <a:pPr algn="ctr" rtl="1"/>
            <a:r>
              <a:rPr lang="fa-IR" sz="4000" dirty="0" smtClean="0">
                <a:solidFill>
                  <a:srgbClr val="0070C0"/>
                </a:solidFill>
                <a:cs typeface="+mj-cs"/>
              </a:rPr>
              <a:t>انتشارات روزنه </a:t>
            </a:r>
            <a:endParaRPr lang="fa-IR" sz="4000" dirty="0" smtClean="0">
              <a:solidFill>
                <a:srgbClr val="0070C0"/>
              </a:solidFill>
              <a:cs typeface="+mj-cs"/>
            </a:endParaRPr>
          </a:p>
          <a:p>
            <a:pPr algn="ctr" rtl="1"/>
            <a:r>
              <a:rPr lang="fa-IR" sz="4000" dirty="0" smtClean="0">
                <a:solidFill>
                  <a:srgbClr val="0070C0"/>
                </a:solidFill>
                <a:cs typeface="+mj-cs"/>
              </a:rPr>
              <a:t>1382 </a:t>
            </a:r>
            <a:endParaRPr lang="en-US" sz="4000" dirty="0">
              <a:solidFill>
                <a:srgbClr val="0070C0"/>
              </a:solidFill>
              <a:cs typeface="+mj-cs"/>
            </a:endParaRPr>
          </a:p>
        </p:txBody>
      </p:sp>
    </p:spTree>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6-1- </a:t>
            </a:r>
            <a:r>
              <a:rPr lang="fa-IR" dirty="0" smtClean="0"/>
              <a:t>تبار شناسی</a:t>
            </a:r>
            <a:endParaRPr lang="en-US" dirty="0"/>
          </a:p>
        </p:txBody>
      </p:sp>
      <p:sp>
        <p:nvSpPr>
          <p:cNvPr id="3" name="Content Placeholder 2"/>
          <p:cNvSpPr>
            <a:spLocks noGrp="1"/>
          </p:cNvSpPr>
          <p:nvPr>
            <p:ph sz="quarter" idx="1"/>
          </p:nvPr>
        </p:nvSpPr>
        <p:spPr/>
        <p:txBody>
          <a:bodyPr>
            <a:normAutofit/>
          </a:bodyPr>
          <a:lstStyle/>
          <a:p>
            <a:pPr algn="just" rtl="1"/>
            <a:r>
              <a:rPr lang="fa-IR" dirty="0" smtClean="0"/>
              <a:t>فوکو </a:t>
            </a:r>
            <a:r>
              <a:rPr lang="fa-IR" dirty="0" smtClean="0"/>
              <a:t>تبارشناسی را روش تشخیص و درک معنای کردارهای اجتماعی از درون معرفی می کند.از نظر تبارشناسی ،گذشته نمردهو محکوم نیست که دست نیافتنی با شد.تبارشناسی درست در مقابل روش تاریخ سنتی قرار دارد.تاریخ تاریخ حال است که به منظور کشف و یافتن الهام و بینش یا تفکری برای امروز ،به گذشته می نگرد.</a:t>
            </a:r>
            <a:endParaRPr lang="en-US" dirty="0" smtClean="0"/>
          </a:p>
          <a:p>
            <a:pPr algn="just" rtl="1"/>
            <a:r>
              <a:rPr lang="fa-IR" dirty="0" smtClean="0"/>
              <a:t>تبارشناسی در پی یافتن گسست ها در حوزه هایی است که دیگران در آن ها چیزی جز روند تکامل مستمر نیافته اند.</a:t>
            </a:r>
            <a:endParaRPr lang="en-US" dirty="0" smtClean="0"/>
          </a:p>
          <a:p>
            <a:pPr algn="just" rtl="1"/>
            <a:r>
              <a:rPr lang="fa-IR" dirty="0" smtClean="0"/>
              <a:t>تاریخ ،داستان ترقی عقل کلی نیست ،بلکه عرصه عملکرد مراسم قدرت است و از این روست که بشریت از نوع خاصی از سلطه به نوعی دیگر می رسد. </a:t>
            </a:r>
            <a:endParaRPr lang="en-US" dirty="0" smtClean="0"/>
          </a:p>
          <a:p>
            <a:pPr algn="just" rtl="1"/>
            <a:endParaRPr lang="en-US" dirty="0" smtClean="0"/>
          </a:p>
          <a:p>
            <a:pPr algn="just"/>
            <a:endParaRPr lang="en-US" dirty="0"/>
          </a:p>
        </p:txBody>
      </p:sp>
    </p:spTree>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r>
              <a:rPr lang="fa-IR" dirty="0" smtClean="0"/>
              <a:t>از دیدگاه تبارشناسی امور ثابت و پایدار وجود ندارند و تبارشناسی از پذیرش هر نگرشی که تاریخ را پیکره ای واحد تعریف کند سرباز می زند.زیرا همه چیز را در حال تغییر و تحول دائمی می بیند و معتقد است هر واژه ای تاریخ تکوین و مسیری خاص دارد و کار تبارشناس آن است که این مسیر را از ابتدا دنبال کند.</a:t>
            </a:r>
            <a:endParaRPr lang="en-US" dirty="0" smtClean="0"/>
          </a:p>
          <a:p>
            <a:pPr algn="just" rtl="1"/>
            <a:r>
              <a:rPr lang="fa-IR" dirty="0" smtClean="0"/>
              <a:t>براساس این رویکرد درک صحیح مفاهیم در وضعیت حال ،باید به گذشته برگشت و تغییرات آن را در بستر زندگی انسان جست وجو کرد تا نهایتا به دریافتی صحیح تر از وضعیت جدید دست یافت.نگاه تبارشناسانه می تواند تحولات به وجود آمده در مفهوم دولت را بنمایاند واز این رو رویکرد اصلی این پژوهش رویکردی تاریخی است.</a:t>
            </a:r>
            <a:endParaRPr lang="en-US" dirty="0"/>
          </a:p>
        </p:txBody>
      </p:sp>
    </p:spTree>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7 </a:t>
            </a:r>
            <a:r>
              <a:rPr lang="fa-IR" dirty="0" smtClean="0"/>
              <a:t>-1– </a:t>
            </a:r>
            <a:r>
              <a:rPr lang="fa-IR" dirty="0" smtClean="0"/>
              <a:t>شالوده شکنی یا ساخت شکنی (</a:t>
            </a:r>
            <a:r>
              <a:rPr lang="en-US" dirty="0" smtClean="0"/>
              <a:t>Deconstruction</a:t>
            </a:r>
            <a:r>
              <a:rPr lang="fa-IR" dirty="0" smtClean="0"/>
              <a:t>)</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lgn="just" rtl="1"/>
            <a:r>
              <a:rPr lang="fa-IR" dirty="0" smtClean="0"/>
              <a:t>به </a:t>
            </a:r>
            <a:r>
              <a:rPr lang="fa-IR" dirty="0" smtClean="0"/>
              <a:t>اعتقاد دریدا ،وقتی متنی رامی خوانیم در جریان خواندن متن شالوده شکنی می شود،یعنی بنیان وساخت « کلام محوری»و متافیزیکی ان شکسته می شود. فراشد دنبال کردن معنا به هیچ وجه حضور معنا نیست و در جریانِ خواندن ، معناهای بی شماری افریده می شوند که خود انکار معنای نهایی است.</a:t>
            </a:r>
            <a:endParaRPr lang="en-US" dirty="0" smtClean="0"/>
          </a:p>
          <a:p>
            <a:pPr algn="just" rtl="1"/>
            <a:r>
              <a:rPr lang="fa-IR" dirty="0" smtClean="0"/>
              <a:t>شالوده شکنی از ویرانی به دور و به تحلیل متن نزدیک است . معنای این کنش نه ویران کردن متن ،بلکه ویران کردن دلالت معنایی و رویه کلام محوری متن است.</a:t>
            </a:r>
            <a:endParaRPr lang="en-US" dirty="0" smtClean="0"/>
          </a:p>
          <a:p>
            <a:pPr algn="just"/>
            <a:endParaRPr lang="en-US" dirty="0"/>
          </a:p>
        </p:txBody>
      </p:sp>
    </p:spTree>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rtl="1"/>
            <a:r>
              <a:rPr lang="fa-IR" dirty="0" smtClean="0"/>
              <a:t>براساس شالوده شکنی دریدا، مفاهیم در متن زندگی سیاسی – اجتماعی و ذهنی انسان شکل می گیرند ودائما در حال تحول اند. زمانی که به تحول یک مفهوم مثل دولت می پردازیم ،نمی خواهیم اثبات کنیم که دولت به طور کلی متحول شده است  بلکه صرفا در صدد یم بگوییم معنای آن دگرگون شده است و این درک جز از طریق شکستن مفهوم دولت در متن تاریخ زندگی انسان میسر نیست . شالوده شکنی ما را با تاریخ این تحول ،چگونگی آن و بار معنایی جدید ان اشنا می کند.</a:t>
            </a:r>
            <a:endParaRPr lang="en-US" dirty="0" smtClean="0"/>
          </a:p>
          <a:p>
            <a:pPr algn="just" rtl="1"/>
            <a:r>
              <a:rPr lang="fa-IR" dirty="0" smtClean="0"/>
              <a:t>حال با توجه به رویکرد علوم تفسیری در تحول مفاهیم، فرض نخست ما تا اندازه ای روشن می شود،تحولِ مفاهیم امری اجتناب ناپذیر است.منظور از تحول در این جا ،تحول در کاربرد واژه هایی است که بار معنایی یافته اند وبه صورت اصطلاحات خاص علم سیاست ،به ویژه اندیشه سیاسی در آمده اند.</a:t>
            </a:r>
            <a:endParaRPr lang="en-US" dirty="0" smtClean="0"/>
          </a:p>
          <a:p>
            <a:endParaRPr lang="en-US" dirty="0"/>
          </a:p>
        </p:txBody>
      </p:sp>
    </p:spTree>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2- رویکرد </a:t>
            </a:r>
            <a:r>
              <a:rPr lang="fa-IR" dirty="0" smtClean="0"/>
              <a:t>اندیشه </a:t>
            </a:r>
            <a:r>
              <a:rPr lang="fa-IR" dirty="0" smtClean="0"/>
              <a:t>سیاسی</a:t>
            </a:r>
            <a:endParaRPr lang="en-US" dirty="0"/>
          </a:p>
        </p:txBody>
      </p:sp>
      <p:sp>
        <p:nvSpPr>
          <p:cNvPr id="3" name="Content Placeholder 2"/>
          <p:cNvSpPr>
            <a:spLocks noGrp="1"/>
          </p:cNvSpPr>
          <p:nvPr>
            <p:ph sz="quarter" idx="1"/>
          </p:nvPr>
        </p:nvSpPr>
        <p:spPr/>
        <p:txBody>
          <a:bodyPr/>
          <a:lstStyle/>
          <a:p>
            <a:pPr algn="just" rtl="1"/>
            <a:r>
              <a:rPr lang="fa-IR" dirty="0" smtClean="0"/>
              <a:t>فرض </a:t>
            </a:r>
            <a:r>
              <a:rPr lang="fa-IR" dirty="0" smtClean="0"/>
              <a:t>دوم آن است که بین راه های تحول در مفاهیم علم سیاست و مفهوم دولت ،که یکی از مفاهیم انئیشه سیاسی است نوعی تشابه وجود دارد.طبعا چیستی و چرایی تحول مفهوم دولت از چیستی و چرایی تحول در اندیشه های سیاسی جدا نیست .این خود تاکیدی دیگر بر علل گزینش رهیافت اندیشه سیاسی به منظور تجزیه و تحلیل این تحول به شمار می آید.</a:t>
            </a:r>
            <a:endParaRPr lang="en-US" dirty="0" smtClean="0"/>
          </a:p>
          <a:p>
            <a:pPr algn="just" rtl="1"/>
            <a:r>
              <a:rPr lang="fa-IR" dirty="0" smtClean="0"/>
              <a:t>اندیشه سیاسی که یکی از بحث انگیزترین مباحث حوزه علم سیاست است از مباحث اندیشه ای و ذهنی به شمار می رود که اتفاقا همین ذهنی بودن و وجود عنصر تفکر در آن ،یکی از دلایل عمده گرایش و کشش به سوی آن </a:t>
            </a:r>
            <a:r>
              <a:rPr lang="fa-IR" dirty="0" smtClean="0"/>
              <a:t>است.</a:t>
            </a:r>
            <a:endParaRPr lang="en-US" dirty="0"/>
          </a:p>
        </p:txBody>
      </p:sp>
    </p:spTree>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rtl="1"/>
            <a:r>
              <a:rPr lang="fa-IR" dirty="0" smtClean="0"/>
              <a:t>اندیشه سیاسی با واقعیت سیاسی در هر عصری تماس نزدیک دارد، بنابر این اندیشه سیاسی هر عصرچیزی جز تحلیل گفتار سیاسی آن نخواهد بود.</a:t>
            </a:r>
            <a:endParaRPr lang="en-US" dirty="0" smtClean="0"/>
          </a:p>
          <a:p>
            <a:pPr algn="just" rtl="1"/>
            <a:r>
              <a:rPr lang="fa-IR" dirty="0" smtClean="0"/>
              <a:t>به منظور ذکر دلایلی در باره توصیف چیستی و تحول مفاهیم اندیشه سیاسی به مسائلی باید رجوع کرد که اندیشه از درون آن ها به وجود می آید.پرسش هایی ازقبیل : چه کسی باید حکومت کند؟ کسانی که حکومت می کنند چه شرایطی باید داشته باشند؟ حد و مرز آزادی های فردی و عمومی کجاست؟ همواره این از پرسش ها ذهن اندیشه گران بزرگ تاریخ را به خود مشغول کرده است.</a:t>
            </a:r>
            <a:endParaRPr lang="en-US" dirty="0" smtClean="0"/>
          </a:p>
          <a:p>
            <a:pPr algn="just" rtl="1"/>
            <a:r>
              <a:rPr lang="fa-IR" dirty="0" smtClean="0"/>
              <a:t>ذکر این نکته که پرسش ها بستر رویش اندیشه ها هستند ، این پرسش را مطرح می کند که آیا اندیشه گر سیاسی باید برای هریک از این پرسش ها ،پاسخی قطی بیابد و آیا در قلمرو اندیشه ، تفکراتی وجود دارد که به حل وفصل نهایی پرسش ها منجرشود؟</a:t>
            </a:r>
            <a:endParaRPr lang="en-US" dirty="0" smtClean="0"/>
          </a:p>
          <a:p>
            <a:pPr algn="just"/>
            <a:endParaRPr lang="en-US" dirty="0"/>
          </a:p>
        </p:txBody>
      </p:sp>
    </p:spTree>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r>
              <a:rPr lang="fa-IR" dirty="0" smtClean="0"/>
              <a:t>پاسخ گویی سریع به این گونه پرسش ها امکان پذیر نیست .</a:t>
            </a:r>
            <a:endParaRPr lang="en-US" dirty="0" smtClean="0"/>
          </a:p>
          <a:p>
            <a:pPr algn="just" rtl="1"/>
            <a:r>
              <a:rPr lang="fa-IR" dirty="0" smtClean="0"/>
              <a:t>در خصوص علت دسترسی نیافتن به نتایج مطمئن و عدم ایقان اندیشه سیاسی  ،حدلقل سه پاسخ داده شده است:</a:t>
            </a:r>
            <a:endParaRPr lang="en-US" dirty="0" smtClean="0"/>
          </a:p>
          <a:p>
            <a:pPr algn="just" rtl="1"/>
            <a:r>
              <a:rPr lang="fa-IR" dirty="0" smtClean="0"/>
              <a:t>نخست ، جدایی ناپذیر بودن زندگی عادی عصر حاضر از مباحث جدال برانگیز اندیشه سیاسی ، به نحوی که می توان گفت ، تنوع و پویایی زندگی بشر کنونی نتیجه همین جدال ها و ناهمگونی های فکری است.</a:t>
            </a:r>
            <a:endParaRPr lang="en-US" dirty="0" smtClean="0"/>
          </a:p>
          <a:p>
            <a:pPr algn="just" rtl="1"/>
            <a:r>
              <a:rPr lang="fa-IR" dirty="0" smtClean="0"/>
              <a:t>دوم ، ناممکن بودن ذکر دلایل مستدل و قوی به منظور اثبات حقانیت یک اندیشه .</a:t>
            </a:r>
            <a:endParaRPr lang="en-US" dirty="0" smtClean="0"/>
          </a:p>
          <a:p>
            <a:pPr algn="just" rtl="1"/>
            <a:r>
              <a:rPr lang="fa-IR" dirty="0" smtClean="0"/>
              <a:t>سوم،وجود نداشتن پاسخ قطعی برای هیچ یک از پرسش هایی که انسان ها مطرح کرده اند.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r>
              <a:rPr lang="fa-IR" dirty="0" smtClean="0"/>
              <a:t>عدم حل وفصل نهایی مسایل اساسی اندیشه یکی از دلایل مهم عدم قطعیت مفاهیم اندیشه سیاسی است.</a:t>
            </a:r>
            <a:endParaRPr lang="en-US" dirty="0" smtClean="0"/>
          </a:p>
          <a:p>
            <a:pPr algn="just" rtl="1"/>
            <a:r>
              <a:rPr lang="fa-IR" dirty="0" smtClean="0"/>
              <a:t>انسان اندیشه گر کسی است که ،به دُور از خود، توانایی اندیشیدن در باره جهان پیرامون و دیگر انسان های همنوع خود را داشته باشد.انسانی که بتواند پرسش کند و همواره از اندیشه ها و پرسش هایی که در اطرافش مطرح می شود آگاهی داشته باشد.</a:t>
            </a:r>
            <a:endParaRPr lang="en-US" dirty="0" smtClean="0"/>
          </a:p>
          <a:p>
            <a:pPr algn="just" rtl="1"/>
            <a:r>
              <a:rPr lang="fa-IR" dirty="0" smtClean="0"/>
              <a:t>انسان عصر جدید بیش از آن که در صدد کرامت بخشیدن به تاریخ باشد،به تسلط و غلبه بر آن امید بسته است. براین اساس اندیشه گران سیاسی در پی اصولی از روابط انسانی بوده اند که بر اثر جریان تاریخ نابود و ناپدید نشود.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rtl="1"/>
            <a:r>
              <a:rPr lang="fa-IR" dirty="0" smtClean="0"/>
              <a:t>به کار بردن واژه تاریخ در کنار عبارت اندیشه های سیاسی ، به معنای اصالت امور تاریخی و عرضه دیدگاهی تاریخی نیست ،بلکه منظور توجه فلسفی به تاریخ است .در اینجا ماهیت و طیعت اندیشه ، نه به اعتبار تاریخیت آن بلکه بر مبنای اندیشه هایی بررسی می شود که دوران های تاریخی متفاوت رااز هم متمایز می کنند.</a:t>
            </a:r>
            <a:endParaRPr lang="en-US" dirty="0" smtClean="0"/>
          </a:p>
          <a:p>
            <a:pPr algn="just" rtl="1"/>
            <a:r>
              <a:rPr lang="fa-IR" dirty="0" smtClean="0"/>
              <a:t>طرح این مساله موجب اجتناب از دوشیوه فلسفی است:</a:t>
            </a:r>
            <a:endParaRPr lang="en-US" dirty="0" smtClean="0"/>
          </a:p>
          <a:p>
            <a:pPr algn="just" rtl="1"/>
            <a:r>
              <a:rPr lang="fa-IR" dirty="0" smtClean="0"/>
              <a:t>نخست شیوه تاریخی که اندیشه را امری بالعرض و متاثر و منبعث از امور تاریخی می داند .</a:t>
            </a:r>
            <a:endParaRPr lang="en-US" dirty="0" smtClean="0"/>
          </a:p>
          <a:p>
            <a:pPr algn="just" rtl="1"/>
            <a:r>
              <a:rPr lang="fa-IR" dirty="0" smtClean="0"/>
              <a:t>دیگری شیوه ضد تاریخی که اندیشه را نه تنها جدا از تاریخ می داند ،که هرگونه ارتباط بین اندیشه و طبیعت و ماهیت تاریخ و زمانه اندیشه گر را انکار می کند.</a:t>
            </a:r>
            <a:endParaRPr lang="en-US" dirty="0"/>
          </a:p>
        </p:txBody>
      </p:sp>
    </p:spTree>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r>
              <a:rPr lang="fa-IR" dirty="0" smtClean="0"/>
              <a:t>از آن جا که تاریخ اندیشه سیاسی به تحلیل گفتار سیاسی می پردازد ،به توصیف صرف دوره های تاریخی اندیشه اکتفا نکرده ،به نسبت اندیشه با دوران تاریخی هم توجه دارد.</a:t>
            </a:r>
            <a:endParaRPr lang="en-US" dirty="0" smtClean="0"/>
          </a:p>
          <a:p>
            <a:pPr algn="just" rtl="1"/>
            <a:r>
              <a:rPr lang="fa-IR" dirty="0" smtClean="0"/>
              <a:t>اندیشه های سیاسی یا به دوره های قدیم یا به دوره های جدید مربوط است .</a:t>
            </a:r>
            <a:endParaRPr lang="en-US" dirty="0" smtClean="0"/>
          </a:p>
          <a:p>
            <a:pPr algn="just" rtl="1"/>
            <a:r>
              <a:rPr lang="fa-IR" dirty="0" smtClean="0"/>
              <a:t>دسته نخست از اندیشه های سیاسی را به خاطر تاثیر پذیری بیش از حد آن از فلسفه سیاسی،فلسفه سیاسی قدیم می نامند.</a:t>
            </a:r>
            <a:endParaRPr lang="en-US" dirty="0" smtClean="0"/>
          </a:p>
          <a:p>
            <a:pPr algn="just" rtl="1"/>
            <a:r>
              <a:rPr lang="fa-IR" dirty="0" smtClean="0"/>
              <a:t>دسته دوم را که به دوره جدید تاریخ بشری مربوط است ،اندیشه سیاسی جدید (به معنای دقیق کلمه) می نامند.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بخش اول : تحول مفهوم دولت :از نظر تا عمل </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lgn="r" rtl="1"/>
            <a:r>
              <a:rPr lang="fa-IR" sz="2800" dirty="0" smtClean="0"/>
              <a:t>به </a:t>
            </a:r>
            <a:r>
              <a:rPr lang="fa-IR" sz="2800" dirty="0" smtClean="0"/>
              <a:t>منظور ترسیم دور نمای تاریخی ، تحول دولت در دو محور نظر و عمل از آغاز تا قرن نوزدهم بررسی شده است.</a:t>
            </a:r>
            <a:endParaRPr lang="en-US" sz="2800" dirty="0" smtClean="0"/>
          </a:p>
          <a:p>
            <a:pPr algn="r" rtl="1"/>
            <a:r>
              <a:rPr lang="fa-IR" sz="2800" dirty="0" smtClean="0"/>
              <a:t>فصل یک – گفتار در روش : </a:t>
            </a:r>
            <a:r>
              <a:rPr lang="fa-IR" sz="2800" dirty="0" smtClean="0"/>
              <a:t>                                           رویکرد </a:t>
            </a:r>
            <a:r>
              <a:rPr lang="fa-IR" sz="2800" dirty="0" smtClean="0"/>
              <a:t>های تحول مفاهیم</a:t>
            </a:r>
            <a:endParaRPr lang="en-US" sz="2800" dirty="0" smtClean="0"/>
          </a:p>
          <a:p>
            <a:pPr algn="r" rtl="1"/>
            <a:r>
              <a:rPr lang="fa-IR" sz="2800" dirty="0" smtClean="0"/>
              <a:t>فصل دو- دولت در نظر : </a:t>
            </a:r>
            <a:r>
              <a:rPr lang="fa-IR" sz="2800" dirty="0" smtClean="0"/>
              <a:t>                                                   تحول </a:t>
            </a:r>
            <a:r>
              <a:rPr lang="fa-IR" sz="2800" dirty="0" smtClean="0"/>
              <a:t>دولت از نظریه ارگانیکی تا نظریه مکانیکی</a:t>
            </a:r>
            <a:endParaRPr lang="en-US" sz="2800" dirty="0" smtClean="0"/>
          </a:p>
          <a:p>
            <a:pPr algn="r" rtl="1"/>
            <a:r>
              <a:rPr lang="fa-IR" sz="2800" dirty="0" smtClean="0"/>
              <a:t>فصل سه – دولت در عمل </a:t>
            </a:r>
            <a:r>
              <a:rPr lang="fa-IR" sz="2800" dirty="0" smtClean="0"/>
              <a:t>:                                                 </a:t>
            </a:r>
            <a:r>
              <a:rPr lang="fa-IR" sz="2800" dirty="0" smtClean="0"/>
              <a:t>تحول دولت پیش از ظهور دولت های مدرن تا عصر ظهور دولت مدرن</a:t>
            </a:r>
            <a:endParaRPr lang="en-US" sz="2800" dirty="0" smtClean="0"/>
          </a:p>
          <a:p>
            <a:pPr algn="r" rtl="1"/>
            <a:endParaRPr lang="en-US" sz="2800" dirty="0"/>
          </a:p>
        </p:txBody>
      </p:sp>
    </p:spTree>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rtl="1"/>
            <a:r>
              <a:rPr lang="fa-IR" dirty="0" smtClean="0"/>
              <a:t>برای فهم تحول مفاهیم در حوزه اندیشه سیاسی ،سه رویکرد وجود دارد:</a:t>
            </a:r>
            <a:endParaRPr lang="en-US" dirty="0" smtClean="0"/>
          </a:p>
          <a:p>
            <a:pPr algn="just" rtl="1"/>
            <a:r>
              <a:rPr lang="fa-IR" dirty="0" smtClean="0"/>
              <a:t> 1- نگاه به اندیشه های پیشین</a:t>
            </a:r>
            <a:endParaRPr lang="en-US" dirty="0" smtClean="0"/>
          </a:p>
          <a:p>
            <a:pPr algn="just" rtl="1"/>
            <a:r>
              <a:rPr lang="fa-IR" dirty="0" smtClean="0"/>
              <a:t>چنین نگرشی مطالعه فی نفسه اندیشه را امری مطلوب دانسته و معتقد است که اندیشه هر اندیشه گری به اندیشه نیاکان اندیشه گر او پیوند خورده است.</a:t>
            </a:r>
            <a:endParaRPr lang="en-US" dirty="0" smtClean="0"/>
          </a:p>
          <a:p>
            <a:pPr algn="just" rtl="1"/>
            <a:r>
              <a:rPr lang="fa-IR" dirty="0" smtClean="0"/>
              <a:t>2- مطالعه روان شناسانه افراد</a:t>
            </a:r>
            <a:endParaRPr lang="en-US" dirty="0" smtClean="0"/>
          </a:p>
          <a:p>
            <a:pPr algn="just" rtl="1"/>
            <a:r>
              <a:rPr lang="fa-IR" dirty="0" smtClean="0"/>
              <a:t>گروهی معتقدند ،فهم اندیشه سیاسی تنها در گروه فهم خصوصیات و ویژگی های روانی افراد است. در نتیجه به تبع ویژگی های شخصی است که اندیشه فرد قوام می یابد.</a:t>
            </a:r>
            <a:endParaRPr lang="en-US" dirty="0" smtClean="0"/>
          </a:p>
          <a:p>
            <a:pPr algn="just" rtl="1"/>
            <a:r>
              <a:rPr lang="fa-IR" dirty="0" smtClean="0"/>
              <a:t>3- نگاه به واقعیات جامعه و مشکلات سیاسی</a:t>
            </a:r>
            <a:endParaRPr lang="en-US" dirty="0" smtClean="0"/>
          </a:p>
          <a:p>
            <a:pPr algn="just" rtl="1"/>
            <a:r>
              <a:rPr lang="fa-IR" dirty="0" smtClean="0"/>
              <a:t>گروهی دیگر در تحلیل اندیشه ها،بیش از ان که برای اندیشه های پیشین و خصوصیات افراد اهمیتی قائل شوند،به تاثیر واقعیات و مشکلات هر عصر در پیدایی اندیشه ها توجه می کنند.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rtl="1"/>
            <a:r>
              <a:rPr lang="fa-IR" dirty="0" smtClean="0"/>
              <a:t>اندیشه سیاسی همواره بر واقعیت های سیاسی متکی است و از این روست که مطالعه این اندیشه می تواند زمامداران و مسولین امور سیاسی واحد های سیاسی را در اخذ تصمیمات سیاسی و نیل به مقامات عالیه رهنمون سازد.</a:t>
            </a:r>
            <a:endParaRPr lang="en-US" dirty="0" smtClean="0"/>
          </a:p>
          <a:p>
            <a:pPr algn="just" rtl="1"/>
            <a:r>
              <a:rPr lang="fa-IR" dirty="0" smtClean="0"/>
              <a:t>با توجه به این دیدگاه وجه ممیزه اندیشه سیاسی با نظریه سیاسی ، فلسفه سیاسی یا ایدئولوژی سیاسی این است که اندیشه سیاسی بیشتر جنبه علمی دارد و از خلال تجربه بیرون می اید.</a:t>
            </a:r>
            <a:endParaRPr lang="en-US" dirty="0" smtClean="0"/>
          </a:p>
          <a:p>
            <a:pPr algn="just" rtl="1"/>
            <a:r>
              <a:rPr lang="fa-IR" dirty="0" smtClean="0"/>
              <a:t>هدف اساسی در رویکرد اندیشه سیاسی ،ترسیم کردن تحول مفهوم دولت به اقتضای ماهیت سیاسی است ، زیرا دولت یکی از مفاهیم اساسی اندیشه سیاسی به شمار می آید.و نمی توان تحولات ان را خارج از تحولات اندیشه سیاسی به تصویر کشید. </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rtl="1"/>
            <a:r>
              <a:rPr lang="fa-IR" dirty="0" smtClean="0"/>
              <a:t>اندیشه سیاسی برای پاسخ گویی به نیاز های زندگی انسان شکل می گیرد و این مهم به رغم تغییر شرایط جامعه و واقعیات آن همچنان ادامه دارد منتهی مشکلات سیاسی هر عصر متفاوت از عصری دیگر است. انسان ها از گذشته های دور مفهوم دولت را برای پاسخ گویی به یکی از اساسی ترین مشکلاتشان خلق کرده اند.پس بنابر این شیوه پاسخ گویی انسان ها به مشکلاتشان در دوره های مختلف متفاوت است و به همین علت اندیشه های سیاسی (و دولت که مهم ترین مفهوم اندیشه سیاسی ) است تحول می یابند.</a:t>
            </a:r>
            <a:endParaRPr lang="en-US" dirty="0" smtClean="0"/>
          </a:p>
          <a:p>
            <a:pPr algn="just" rtl="1"/>
            <a:r>
              <a:rPr lang="fa-IR" dirty="0" smtClean="0"/>
              <a:t>بدین ترتیب روزی شاهد روی کار آمدن دولت حداکثر و روزی دیگر شاهد دولت حداقل یا دولت مجازی و شاید بی دولتی باشیم.</a:t>
            </a:r>
            <a:endParaRPr lang="en-US" dirty="0" smtClean="0"/>
          </a:p>
          <a:p>
            <a:pPr algn="just" rtl="1"/>
            <a:r>
              <a:rPr lang="fa-IR" dirty="0" smtClean="0"/>
              <a:t> </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ctr">
              <a:buNone/>
            </a:pPr>
            <a:r>
              <a:rPr lang="fa-IR" sz="7200" dirty="0" smtClean="0">
                <a:solidFill>
                  <a:srgbClr val="00B050"/>
                </a:solidFill>
                <a:cs typeface="B Aseman" pitchFamily="2" charset="-78"/>
              </a:rPr>
              <a:t>وصلی الله علی محمد وال محمد</a:t>
            </a:r>
            <a:endParaRPr lang="en-US" sz="7200" dirty="0">
              <a:solidFill>
                <a:srgbClr val="00B050"/>
              </a:solidFill>
              <a:cs typeface="B Aseman" pitchFamily="2" charset="-78"/>
            </a:endParaRPr>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فصل یک – گفتار در روش : رویکرد های تحول مفاهیم</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pPr algn="r" rtl="1"/>
            <a:r>
              <a:rPr lang="fa-IR" dirty="0" smtClean="0"/>
              <a:t>مفاهیم </a:t>
            </a:r>
            <a:r>
              <a:rPr lang="fa-IR" dirty="0" smtClean="0"/>
              <a:t>ابزار تحلیل سیاسی هستند .مفاهیم ابزاری هستند که ما با آن می اندیشیم ، نقد می کنیم ، توضیح می دهیم و تحلیل می کنیم .فرض نخست در این کتاب این است که به اقتضای تحول پیوسته و دایمی مفاهیم ، به ویژه مفاهیم سیاسی ،مفهوم دولت نیز همواره دچار تحول بوده است .</a:t>
            </a:r>
            <a:endParaRPr lang="en-US" dirty="0" smtClean="0"/>
          </a:p>
          <a:p>
            <a:pPr algn="r" rtl="1"/>
            <a:r>
              <a:rPr lang="fa-IR" dirty="0" smtClean="0"/>
              <a:t>مفاهیم در واقع تابع بهره گیری ما از واژگان اند و مادامی که کلمات و کاربردهای آن ها در زبان ثابت باشد مفاهیم ان ها هم ثابت می ماند و چنانچه کاربرد ان ها تغییر کند ، مفاهیم آن ها نیز تحول می یابد.</a:t>
            </a:r>
            <a:endParaRPr lang="en-US" dirty="0" smtClean="0"/>
          </a:p>
          <a:p>
            <a:pPr algn="r" rtl="1"/>
            <a:r>
              <a:rPr lang="fa-IR" dirty="0" smtClean="0"/>
              <a:t>دولت همواره مشکلی اندیشه ای برای جوامع بوده است و مردم هر چند از فرآورده های دولت بهره مند شده اند ، اما از آن ضررهای بسیار هم دیده اند. اندیشه گران به منظور به حداقل رساندن ضررها و به حداکثر رساندن منافع ، اندیشه های مختلفی را در باره دولت ابراز کرده اند و به همین علت به تناسب هر عصر شاهد مفهوم و عملکردی نو از دولت هستیم.</a:t>
            </a:r>
            <a:endParaRPr lang="en-US" dirty="0" smtClean="0"/>
          </a:p>
          <a:p>
            <a:pPr algn="r" rtl="1"/>
            <a:r>
              <a:rPr lang="fa-IR" dirty="0" smtClean="0"/>
              <a:t>تحول مفاهیم از طریق دو رویکرد قابل توضیح </a:t>
            </a:r>
            <a:r>
              <a:rPr lang="fa-IR" dirty="0" smtClean="0"/>
              <a:t>است :</a:t>
            </a:r>
            <a:endParaRPr lang="en-US" dirty="0" smtClean="0"/>
          </a:p>
          <a:p>
            <a:pPr algn="r" rtl="1"/>
            <a:r>
              <a:rPr lang="fa-IR" dirty="0" smtClean="0"/>
              <a:t>نخست : رویکرد علوم تفسیری</a:t>
            </a:r>
            <a:endParaRPr lang="en-US" dirty="0" smtClean="0"/>
          </a:p>
          <a:p>
            <a:pPr algn="r" rtl="1"/>
            <a:r>
              <a:rPr lang="fa-IR" dirty="0" smtClean="0"/>
              <a:t>دوم : رویکرد اندیشه سیاسی</a:t>
            </a:r>
            <a:endParaRPr lang="en-US" dirty="0" smtClean="0"/>
          </a:p>
          <a:p>
            <a:pPr algn="r"/>
            <a:endParaRPr lang="en-US" dirty="0"/>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نخست : رویکرد علوم تفسیری</a:t>
            </a:r>
            <a:endParaRPr lang="en-US" dirty="0"/>
          </a:p>
        </p:txBody>
      </p:sp>
      <p:sp>
        <p:nvSpPr>
          <p:cNvPr id="3" name="Content Placeholder 2"/>
          <p:cNvSpPr>
            <a:spLocks noGrp="1"/>
          </p:cNvSpPr>
          <p:nvPr>
            <p:ph sz="quarter" idx="1"/>
          </p:nvPr>
        </p:nvSpPr>
        <p:spPr/>
        <p:txBody>
          <a:bodyPr/>
          <a:lstStyle/>
          <a:p>
            <a:pPr algn="r" rtl="1"/>
            <a:r>
              <a:rPr lang="fa-IR" dirty="0" smtClean="0"/>
              <a:t> نخست : رویکرد علوم تفسیری</a:t>
            </a:r>
            <a:endParaRPr lang="en-US" dirty="0" smtClean="0"/>
          </a:p>
          <a:p>
            <a:pPr algn="r" rtl="1"/>
            <a:r>
              <a:rPr lang="fa-IR" dirty="0" smtClean="0"/>
              <a:t>در این رویکرد، مفاهیم به اقتضای شالوده ، نشانه ،تبار ،دیرینه ،پدیدار، و زبانی که دارند و نیز به سبب تداوم زندگی انسان و تحول مفاهیم اساسی زندگی او،همواره در حال تحول اند.</a:t>
            </a:r>
            <a:endParaRPr lang="en-US" dirty="0" smtClean="0"/>
          </a:p>
          <a:p>
            <a:pPr algn="r"/>
            <a:endParaRPr lang="en-US" dirty="0"/>
          </a:p>
        </p:txBody>
      </p:sp>
    </p:spTree>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1- هرمنوتیک</a:t>
            </a:r>
            <a:endParaRPr lang="en-US" dirty="0"/>
          </a:p>
        </p:txBody>
      </p:sp>
      <p:sp>
        <p:nvSpPr>
          <p:cNvPr id="3" name="Content Placeholder 2"/>
          <p:cNvSpPr>
            <a:spLocks noGrp="1"/>
          </p:cNvSpPr>
          <p:nvPr>
            <p:ph sz="quarter" idx="1"/>
          </p:nvPr>
        </p:nvSpPr>
        <p:spPr/>
        <p:txBody>
          <a:bodyPr/>
          <a:lstStyle/>
          <a:p>
            <a:pPr algn="just" rtl="1"/>
            <a:r>
              <a:rPr lang="fa-IR" dirty="0" smtClean="0"/>
              <a:t>هرمنو </a:t>
            </a:r>
            <a:r>
              <a:rPr lang="fa-IR" dirty="0" smtClean="0"/>
              <a:t>تیک از فعل یونانی به معنی تفسیر کردن مشتق شده است.</a:t>
            </a:r>
            <a:endParaRPr lang="en-US" dirty="0" smtClean="0"/>
          </a:p>
          <a:p>
            <a:pPr algn="just" rtl="1"/>
            <a:r>
              <a:rPr lang="fa-IR" dirty="0" smtClean="0"/>
              <a:t>در قرن نوزدهم شلایر ماخر هرمنوتیک را که در قرون گذشته برای تفسیر متون مذهبی به کار می رفت .متحول کرد. </a:t>
            </a:r>
            <a:endParaRPr lang="en-US" dirty="0" smtClean="0"/>
          </a:p>
          <a:p>
            <a:pPr algn="just" rtl="1"/>
            <a:r>
              <a:rPr lang="fa-IR" dirty="0" smtClean="0"/>
              <a:t>شلایرماخر دو نوع روش دستوری و </a:t>
            </a:r>
            <a:r>
              <a:rPr lang="fa-IR" dirty="0" smtClean="0"/>
              <a:t>فنی یا </a:t>
            </a:r>
            <a:r>
              <a:rPr lang="fa-IR" dirty="0" smtClean="0"/>
              <a:t>روان شناختی را عرضه </a:t>
            </a:r>
            <a:r>
              <a:rPr lang="fa-IR" dirty="0" smtClean="0"/>
              <a:t>کرد.</a:t>
            </a:r>
          </a:p>
          <a:p>
            <a:pPr algn="just" rtl="1"/>
            <a:r>
              <a:rPr lang="fa-IR" dirty="0" smtClean="0"/>
              <a:t> تفسیر </a:t>
            </a:r>
            <a:r>
              <a:rPr lang="fa-IR" dirty="0" smtClean="0"/>
              <a:t>دستوری متوجه مشخصات </a:t>
            </a:r>
            <a:r>
              <a:rPr lang="fa-IR" dirty="0" smtClean="0"/>
              <a:t>گفتارو انواع </a:t>
            </a:r>
            <a:r>
              <a:rPr lang="fa-IR" dirty="0" smtClean="0"/>
              <a:t>عبارت </a:t>
            </a:r>
            <a:r>
              <a:rPr lang="fa-IR" dirty="0" smtClean="0"/>
              <a:t>ها وصورت </a:t>
            </a:r>
            <a:r>
              <a:rPr lang="fa-IR" dirty="0" smtClean="0"/>
              <a:t>های زبانی و فرهنگی است که مولف </a:t>
            </a:r>
            <a:r>
              <a:rPr lang="fa-IR" dirty="0" smtClean="0"/>
              <a:t>درآن زیسته </a:t>
            </a:r>
            <a:r>
              <a:rPr lang="fa-IR" dirty="0" smtClean="0"/>
              <a:t>و تفکر او را مشروط ساخته است.</a:t>
            </a:r>
            <a:endParaRPr lang="en-US" dirty="0" smtClean="0"/>
          </a:p>
          <a:p>
            <a:pPr algn="just" rtl="1"/>
            <a:r>
              <a:rPr lang="fa-IR" dirty="0" smtClean="0"/>
              <a:t>تفسیر فنی یا روان شناختی به فردیت نهفته در پیام مولف و ذهنیت وی توجه دارد.</a:t>
            </a:r>
            <a:endParaRPr lang="en-US" dirty="0"/>
          </a:p>
        </p:txBody>
      </p:sp>
    </p:spTree>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pPr algn="just" rtl="1"/>
            <a:r>
              <a:rPr lang="fa-IR" dirty="0" smtClean="0"/>
              <a:t>دوعنصر مهم در تفسیر دستوری از این قرارند:</a:t>
            </a:r>
            <a:endParaRPr lang="en-US" dirty="0" smtClean="0"/>
          </a:p>
          <a:p>
            <a:pPr algn="just" rtl="1"/>
            <a:r>
              <a:rPr lang="fa-IR" dirty="0" smtClean="0"/>
              <a:t>1- هر آن چه تاویل دقیق یک سخن دانسته می شود.جز در گستره ای از زبان شناسی که میان مولف و مخاطبش مشترک است دانستنی نیست.(ارتباط مولف با مخاطب)</a:t>
            </a:r>
            <a:endParaRPr lang="en-US" dirty="0" smtClean="0"/>
          </a:p>
          <a:p>
            <a:pPr algn="just" rtl="1"/>
            <a:r>
              <a:rPr lang="fa-IR" dirty="0" smtClean="0"/>
              <a:t>2- معنای هر واژه یک قطعه بر اساس نسبت آن واژه با سایر واژگان آن قطعه درک می شود(ارتباط درونی نظام زبان را روشن می کند)</a:t>
            </a:r>
            <a:endParaRPr lang="en-US" dirty="0" smtClean="0"/>
          </a:p>
          <a:p>
            <a:pPr algn="just" rtl="1"/>
            <a:r>
              <a:rPr lang="fa-IR" dirty="0" smtClean="0"/>
              <a:t>تفسیر </a:t>
            </a:r>
            <a:r>
              <a:rPr lang="fa-IR" dirty="0" smtClean="0"/>
              <a:t>فنی نیز بر دو روش شهودی و قیاسی است که روش اول مفسر را هدایت می کند تا به جای مولف قرار گیرد م روش دوم مولف را جزئی از نوع کلی به شمار می آورد.وسپس تلاش می کند تا پس از قیاس مولف با مولفان دیگر به مشخصات متمایز او پی ببرد</a:t>
            </a:r>
            <a:r>
              <a:rPr lang="fa-IR" dirty="0" smtClean="0"/>
              <a:t>.</a:t>
            </a:r>
          </a:p>
          <a:p>
            <a:pPr algn="just" rtl="1"/>
            <a:r>
              <a:rPr lang="fa-IR" dirty="0" smtClean="0"/>
              <a:t>شلایر ماخر به عنصر نیت مولف توجه ای ندارد.</a:t>
            </a:r>
            <a:endParaRPr lang="en-US" dirty="0" smtClean="0"/>
          </a:p>
          <a:p>
            <a:pPr algn="just" rtl="1"/>
            <a:endParaRPr lang="en-US" dirty="0" smtClean="0"/>
          </a:p>
          <a:p>
            <a:pPr algn="just" rtl="1"/>
            <a:endParaRPr lang="en-US" dirty="0"/>
          </a:p>
        </p:txBody>
      </p:sp>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rtl="1"/>
            <a:r>
              <a:rPr lang="fa-IR" dirty="0" smtClean="0"/>
              <a:t>ویلهلم </a:t>
            </a:r>
            <a:r>
              <a:rPr lang="fa-IR" dirty="0" smtClean="0"/>
              <a:t>دیلتای رویکرد شلایر ماخر را بسط و گسترش داد و به رویکردی جدید در باره هرمنوتیک با روش تاریخی پرداخت.</a:t>
            </a:r>
            <a:endParaRPr lang="en-US" dirty="0" smtClean="0"/>
          </a:p>
          <a:p>
            <a:pPr algn="just" rtl="1"/>
            <a:r>
              <a:rPr lang="ar-SA" dirty="0" smtClean="0"/>
              <a:t>او </a:t>
            </a:r>
            <a:r>
              <a:rPr lang="ar-SA" dirty="0" smtClean="0"/>
              <a:t>معتقد بود که برای فهم بهتر متن، باید به نیت مؤلف پی برد و دانست که او متن مورد نظر خود را به چه منظور و با چه هدفی آفریده‌است. </a:t>
            </a:r>
            <a:endParaRPr lang="en-US" dirty="0" smtClean="0"/>
          </a:p>
          <a:p>
            <a:pPr algn="just" rtl="1"/>
            <a:r>
              <a:rPr lang="ar-SA" dirty="0" smtClean="0"/>
              <a:t>اووظیفه هرمنوتیک را تحلیل فلسفی و تحول فهم و تاویل در علوم انسانی می دانست .به نظر وی زندگی جریان پیوسته ای است که در آن گذشته با حال پیوند دارد وافقی در آینده انسان را به سمت خودش می کشد.او هدف تاویلگر را از میان بردن فاصله زمانی و تاریخی میان او و مولف معرفی نمود و شرط تحقق آن را پشت سر نهادن تمام پیش داوری های برآمده از زمان حاضر، و رسیدن به افق اندیشه های مولف و رهایی از قید وبند های تاریخی معاصر و تعصب ها و پیش داوری ها بیان کرد.</a:t>
            </a:r>
            <a:endParaRPr lang="en-US" dirty="0" smtClean="0"/>
          </a:p>
          <a:p>
            <a:pPr algn="just"/>
            <a:endParaRPr lang="en-US" dirty="0"/>
          </a:p>
        </p:txBody>
      </p:sp>
    </p:spTree>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روش </a:t>
            </a:r>
            <a:r>
              <a:rPr lang="ar-SA" dirty="0" smtClean="0"/>
              <a:t>هرمنوتیک</a:t>
            </a:r>
            <a:r>
              <a:rPr lang="fa-IR" dirty="0" smtClean="0"/>
              <a:t> گادامر</a:t>
            </a:r>
            <a:endParaRPr lang="en-US" dirty="0"/>
          </a:p>
        </p:txBody>
      </p:sp>
      <p:sp>
        <p:nvSpPr>
          <p:cNvPr id="3" name="Content Placeholder 2"/>
          <p:cNvSpPr>
            <a:spLocks noGrp="1"/>
          </p:cNvSpPr>
          <p:nvPr>
            <p:ph sz="quarter" idx="1"/>
          </p:nvPr>
        </p:nvSpPr>
        <p:spPr/>
        <p:txBody>
          <a:bodyPr>
            <a:normAutofit fontScale="55000" lnSpcReduction="20000"/>
          </a:bodyPr>
          <a:lstStyle/>
          <a:p>
            <a:pPr algn="just" rtl="1">
              <a:lnSpc>
                <a:spcPct val="170000"/>
              </a:lnSpc>
            </a:pPr>
            <a:r>
              <a:rPr lang="ar-SA" dirty="0" smtClean="0"/>
              <a:t>گادامر </a:t>
            </a:r>
            <a:r>
              <a:rPr lang="ar-SA" dirty="0" smtClean="0"/>
              <a:t>با استفاده از فلسفه حقیقت هایدگر و روش هرمنوتیک دیلتای ، نظریه هرمنوتیک راکمال بخشید.</a:t>
            </a:r>
            <a:endParaRPr lang="en-US" dirty="0" smtClean="0"/>
          </a:p>
          <a:p>
            <a:pPr algn="just" rtl="1">
              <a:lnSpc>
                <a:spcPct val="170000"/>
              </a:lnSpc>
            </a:pPr>
            <a:r>
              <a:rPr lang="ar-SA" dirty="0" smtClean="0"/>
              <a:t>گادامر یکی از اهداف هرمنوتیک را، رابطه بین فهم و کاربرد (</a:t>
            </a:r>
            <a:r>
              <a:rPr lang="en-US" dirty="0" smtClean="0"/>
              <a:t>praxis</a:t>
            </a:r>
            <a:r>
              <a:rPr lang="ar-SA" dirty="0" smtClean="0"/>
              <a:t>)</a:t>
            </a:r>
            <a:r>
              <a:rPr lang="fa-IR" dirty="0" smtClean="0"/>
              <a:t> می دانست.معتقد بود فهم و کاربرد را کاملا از یکدیگر نمی توانیم جدا کنیم.</a:t>
            </a:r>
            <a:endParaRPr lang="en-US" dirty="0" smtClean="0"/>
          </a:p>
          <a:p>
            <a:pPr algn="just" rtl="1">
              <a:lnSpc>
                <a:spcPct val="170000"/>
              </a:lnSpc>
            </a:pPr>
            <a:r>
              <a:rPr lang="fa-IR" dirty="0" smtClean="0"/>
              <a:t>به نظر او چون هر فهمی در وضعیتی خاص ریشه دارد پس هر فهمی نوعی تفسیر است و لذا هیچ تاویلی قطعی نیست فهم در اثر پیوند افق ها حاصل می شود یعنی اتحادی که میان دیدگاه خواننده و دیدگاه تاریخی متن به وجود می آید.کار هرمنوتیک اتصال افق ها و برقرار کردن نوعی شنود و گفت (</a:t>
            </a:r>
            <a:r>
              <a:rPr lang="en-US" dirty="0" smtClean="0"/>
              <a:t>Dialog</a:t>
            </a:r>
            <a:r>
              <a:rPr lang="fa-IR" dirty="0" smtClean="0"/>
              <a:t>)</a:t>
            </a:r>
            <a:r>
              <a:rPr lang="en-US" dirty="0" smtClean="0"/>
              <a:t> ,</a:t>
            </a:r>
            <a:r>
              <a:rPr lang="fa-IR" dirty="0" smtClean="0"/>
              <a:t> و هم سخنی میان انسان با جهان دیگر است و این چنین است که فهم درست و نادرست در مکتب گادامر وجود ندارد.</a:t>
            </a:r>
            <a:endParaRPr lang="en-US" dirty="0" smtClean="0"/>
          </a:p>
          <a:p>
            <a:pPr algn="just" rtl="1">
              <a:lnSpc>
                <a:spcPct val="170000"/>
              </a:lnSpc>
            </a:pPr>
            <a:r>
              <a:rPr lang="fa-IR" dirty="0" smtClean="0"/>
              <a:t>در نظر گادامر انسان موجودی است که دائما در حال تفسیر است . وی حیوانی مفسر یا تاویلگر است.</a:t>
            </a:r>
            <a:endParaRPr lang="en-US" dirty="0" smtClean="0"/>
          </a:p>
          <a:p>
            <a:pPr algn="just" rtl="1">
              <a:lnSpc>
                <a:spcPct val="170000"/>
              </a:lnSpc>
            </a:pPr>
            <a:r>
              <a:rPr lang="fa-IR" dirty="0" smtClean="0"/>
              <a:t>در طول تاریخ تفسیر هایی متفاوت از یک متن عرضه می شود اما وحدت معنا وجود دارد چون همه انسان ها یک وجه مشترک دارند یک قدر متقین دارند که نتیجه در جهان بودگی آنها ست.</a:t>
            </a:r>
            <a:endParaRPr lang="en-US" dirty="0" smtClean="0"/>
          </a:p>
          <a:p>
            <a:pPr algn="just" rtl="1">
              <a:lnSpc>
                <a:spcPct val="170000"/>
              </a:lnSpc>
            </a:pPr>
            <a:r>
              <a:rPr lang="fa-IR" dirty="0" smtClean="0"/>
              <a:t>نکته قابل توجه در تفکر گادامر ، مفهوم یگانگی عقل نظری یا تئوری و عقل عملی یا پراکسیس است.</a:t>
            </a:r>
            <a:endParaRPr lang="en-US" dirty="0" smtClean="0"/>
          </a:p>
          <a:p>
            <a:pPr algn="just">
              <a:lnSpc>
                <a:spcPct val="170000"/>
              </a:lnSpc>
            </a:pPr>
            <a:endParaRPr lang="en-US" dirty="0"/>
          </a:p>
        </p:txBody>
      </p:sp>
    </p:spTree>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100</TotalTime>
  <Words>4001</Words>
  <Application>Microsoft Office PowerPoint</Application>
  <PresentationFormat>On-screen Show (4:3)</PresentationFormat>
  <Paragraphs>129</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Civic</vt:lpstr>
      <vt:lpstr>بسم الله الرحمن الرحیم</vt:lpstr>
      <vt:lpstr>بسم الله الرحمن الرحیم</vt:lpstr>
      <vt:lpstr>بخش اول : تحول مفهوم دولت :از نظر تا عمل  </vt:lpstr>
      <vt:lpstr>فصل یک – گفتار در روش : رویکرد های تحول مفاهیم </vt:lpstr>
      <vt:lpstr>نخست : رویکرد علوم تفسیری</vt:lpstr>
      <vt:lpstr>1- هرمنوتیک</vt:lpstr>
      <vt:lpstr>Slide 7</vt:lpstr>
      <vt:lpstr>Slide 8</vt:lpstr>
      <vt:lpstr>روش هرمنوتیک گادامر</vt:lpstr>
      <vt:lpstr>روش هرمنوتیک گادامر</vt:lpstr>
      <vt:lpstr>Slide 11</vt:lpstr>
      <vt:lpstr>1-2- هرمنوتیک پدیدار شناسانه : پدیدار شناسی نوین</vt:lpstr>
      <vt:lpstr>1-3- روش زبان شناختی و گفتمان</vt:lpstr>
      <vt:lpstr>1-3- روش زبان شناختی و گفتمان</vt:lpstr>
      <vt:lpstr>(ادامه) 1-3- روش زبان شناختی و گفتمان</vt:lpstr>
      <vt:lpstr>4-1- نشانه شناسی</vt:lpstr>
      <vt:lpstr>4-1- نشانه شناسی</vt:lpstr>
      <vt:lpstr>5-1- دیرینه شناشی</vt:lpstr>
      <vt:lpstr>Slide 19</vt:lpstr>
      <vt:lpstr>6-1- تبار شناسی</vt:lpstr>
      <vt:lpstr>Slide 21</vt:lpstr>
      <vt:lpstr>7 -1– شالوده شکنی یا ساخت شکنی (Deconstruction) </vt:lpstr>
      <vt:lpstr>Slide 23</vt:lpstr>
      <vt:lpstr>2- رویکرد اندیشه سیاسی</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a.ehsani</dc:creator>
  <cp:lastModifiedBy>a.ehsani</cp:lastModifiedBy>
  <cp:revision>3</cp:revision>
  <dcterms:created xsi:type="dcterms:W3CDTF">2016-02-17T09:01:49Z</dcterms:created>
  <dcterms:modified xsi:type="dcterms:W3CDTF">2016-02-17T10:42:03Z</dcterms:modified>
</cp:coreProperties>
</file>