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64" r:id="rId1"/>
  </p:sldMasterIdLst>
  <p:notesMasterIdLst>
    <p:notesMasterId r:id="rId5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84" d="100"/>
          <a:sy n="84" d="100"/>
        </p:scale>
        <p:origin x="-1402" y="-6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4" d="100"/>
          <a:sy n="54" d="100"/>
        </p:scale>
        <p:origin x="-283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8AA7485F-DE2B-424C-93F1-9FCEA9062723}" type="datetimeFigureOut">
              <a:rPr lang="fa-IR" smtClean="0"/>
              <a:pPr/>
              <a:t>06/28/1437</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558449C9-4BE4-4C84-9C92-D1BF1D94C6CB}" type="slidenum">
              <a:rPr lang="fa-IR" smtClean="0"/>
              <a:pPr/>
              <a:t>‹#›</a:t>
            </a:fld>
            <a:endParaRPr lang="fa-IR"/>
          </a:p>
        </p:txBody>
      </p:sp>
    </p:spTree>
    <p:extLst>
      <p:ext uri="{BB962C8B-B14F-4D97-AF65-F5344CB8AC3E}">
        <p14:creationId xmlns:p14="http://schemas.microsoft.com/office/powerpoint/2010/main" xmlns="" val="4068736382"/>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558449C9-4BE4-4C84-9C92-D1BF1D94C6CB}" type="slidenum">
              <a:rPr lang="fa-IR" smtClean="0"/>
              <a:pPr/>
              <a:t>1</a:t>
            </a:fld>
            <a:endParaRPr lang="fa-IR"/>
          </a:p>
        </p:txBody>
      </p:sp>
    </p:spTree>
    <p:extLst>
      <p:ext uri="{BB962C8B-B14F-4D97-AF65-F5344CB8AC3E}">
        <p14:creationId xmlns:p14="http://schemas.microsoft.com/office/powerpoint/2010/main" xmlns="" val="31124423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8B9BAB2-5B86-41B0-94B0-9E64E7E9B896}" type="datetimeFigureOut">
              <a:rPr lang="fa-IR" smtClean="0"/>
              <a:pPr/>
              <a:t>06/28/1437</a:t>
            </a:fld>
            <a:endParaRPr lang="fa-I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fa-I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F14DA1B-72DA-4ACE-B10A-5A526473AB5D}"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8B9BAB2-5B86-41B0-94B0-9E64E7E9B896}" type="datetimeFigureOut">
              <a:rPr lang="fa-IR" smtClean="0"/>
              <a:pPr/>
              <a:t>06/28/1437</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AF14DA1B-72DA-4ACE-B10A-5A526473AB5D}"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8B9BAB2-5B86-41B0-94B0-9E64E7E9B896}" type="datetimeFigureOut">
              <a:rPr lang="fa-IR" smtClean="0"/>
              <a:pPr/>
              <a:t>06/28/1437</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AF14DA1B-72DA-4ACE-B10A-5A526473AB5D}"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8B9BAB2-5B86-41B0-94B0-9E64E7E9B896}" type="datetimeFigureOut">
              <a:rPr lang="fa-IR" smtClean="0"/>
              <a:pPr/>
              <a:t>06/28/1437</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AF14DA1B-72DA-4ACE-B10A-5A526473AB5D}" type="slidenum">
              <a:rPr lang="fa-IR" smtClean="0"/>
              <a:pPr/>
              <a:t>‹#›</a:t>
            </a:fld>
            <a:endParaRPr lang="fa-IR"/>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8B9BAB2-5B86-41B0-94B0-9E64E7E9B896}" type="datetimeFigureOut">
              <a:rPr lang="fa-IR" smtClean="0"/>
              <a:pPr/>
              <a:t>06/28/1437</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AF14DA1B-72DA-4ACE-B10A-5A526473AB5D}" type="slidenum">
              <a:rPr lang="fa-IR" smtClean="0"/>
              <a:pPr/>
              <a:t>‹#›</a:t>
            </a:fld>
            <a:endParaRPr lang="fa-I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8B9BAB2-5B86-41B0-94B0-9E64E7E9B896}" type="datetimeFigureOut">
              <a:rPr lang="fa-IR" smtClean="0"/>
              <a:pPr/>
              <a:t>06/28/1437</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AF14DA1B-72DA-4ACE-B10A-5A526473AB5D}" type="slidenum">
              <a:rPr lang="fa-IR" smtClean="0"/>
              <a:pPr/>
              <a:t>‹#›</a:t>
            </a:fld>
            <a:endParaRPr lang="fa-IR"/>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8B9BAB2-5B86-41B0-94B0-9E64E7E9B896}" type="datetimeFigureOut">
              <a:rPr lang="fa-IR" smtClean="0"/>
              <a:pPr/>
              <a:t>06/28/1437</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AF14DA1B-72DA-4ACE-B10A-5A526473AB5D}"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38B9BAB2-5B86-41B0-94B0-9E64E7E9B896}" type="datetimeFigureOut">
              <a:rPr lang="fa-IR" smtClean="0"/>
              <a:pPr/>
              <a:t>06/28/1437</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AF14DA1B-72DA-4ACE-B10A-5A526473AB5D}" type="slidenum">
              <a:rPr lang="fa-IR" smtClean="0"/>
              <a:pPr/>
              <a:t>‹#›</a:t>
            </a:fld>
            <a:endParaRPr lang="fa-IR"/>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8B9BAB2-5B86-41B0-94B0-9E64E7E9B896}" type="datetimeFigureOut">
              <a:rPr lang="fa-IR" smtClean="0"/>
              <a:pPr/>
              <a:t>06/28/1437</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AF14DA1B-72DA-4ACE-B10A-5A526473AB5D}"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38B9BAB2-5B86-41B0-94B0-9E64E7E9B896}" type="datetimeFigureOut">
              <a:rPr lang="fa-IR" smtClean="0"/>
              <a:pPr/>
              <a:t>06/28/1437</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AF14DA1B-72DA-4ACE-B10A-5A526473AB5D}"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38B9BAB2-5B86-41B0-94B0-9E64E7E9B896}" type="datetimeFigureOut">
              <a:rPr lang="fa-IR" smtClean="0"/>
              <a:pPr/>
              <a:t>06/28/1437</a:t>
            </a:fld>
            <a:endParaRPr lang="fa-I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a-I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F14DA1B-72DA-4ACE-B10A-5A526473AB5D}" type="slidenum">
              <a:rPr lang="fa-IR" smtClean="0"/>
              <a:pPr/>
              <a:t>‹#›</a:t>
            </a:fld>
            <a:endParaRPr lang="fa-I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8B9BAB2-5B86-41B0-94B0-9E64E7E9B896}" type="datetimeFigureOut">
              <a:rPr lang="fa-IR" smtClean="0"/>
              <a:pPr/>
              <a:t>06/28/1437</a:t>
            </a:fld>
            <a:endParaRPr lang="fa-I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a-I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F14DA1B-72DA-4ACE-B10A-5A526473AB5D}"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83768" y="332656"/>
            <a:ext cx="4320480" cy="1470025"/>
          </a:xfrm>
        </p:spPr>
        <p:txBody>
          <a:bodyPr>
            <a:normAutofit fontScale="90000"/>
          </a:bodyPr>
          <a:lstStyle/>
          <a:p>
            <a:pPr algn="justLow">
              <a:lnSpc>
                <a:spcPct val="150000"/>
              </a:lnSpc>
            </a:pPr>
            <a:r>
              <a:rPr lang="fa-IR" sz="3200" b="1" dirty="0" smtClean="0">
                <a:effectLst/>
                <a:latin typeface="Times New Roman"/>
                <a:ea typeface="Calibri"/>
                <a:cs typeface="B Zar"/>
              </a:rPr>
              <a:t>فصل هشت</a:t>
            </a:r>
            <a:r>
              <a:rPr lang="en-US" sz="3200" dirty="0" smtClean="0">
                <a:effectLst/>
                <a:latin typeface="Times New Roman"/>
                <a:ea typeface="Calibri"/>
                <a:cs typeface="B Zar"/>
              </a:rPr>
              <a:t/>
            </a:r>
            <a:br>
              <a:rPr lang="en-US" sz="3200" dirty="0" smtClean="0">
                <a:effectLst/>
                <a:latin typeface="Times New Roman"/>
                <a:ea typeface="Calibri"/>
                <a:cs typeface="B Zar"/>
              </a:rPr>
            </a:br>
            <a:r>
              <a:rPr lang="en-US" sz="1300" dirty="0" smtClean="0">
                <a:effectLst/>
                <a:latin typeface="Times New Roman"/>
                <a:ea typeface="Calibri"/>
                <a:cs typeface="B Zar"/>
              </a:rPr>
              <a:t/>
            </a:r>
            <a:br>
              <a:rPr lang="en-US" sz="1300" dirty="0" smtClean="0">
                <a:effectLst/>
                <a:latin typeface="Times New Roman"/>
                <a:ea typeface="Calibri"/>
                <a:cs typeface="B Zar"/>
              </a:rPr>
            </a:br>
            <a:endParaRPr lang="fa-IR" sz="1600" dirty="0"/>
          </a:p>
        </p:txBody>
      </p:sp>
      <p:sp>
        <p:nvSpPr>
          <p:cNvPr id="3" name="Subtitle 2"/>
          <p:cNvSpPr>
            <a:spLocks noGrp="1"/>
          </p:cNvSpPr>
          <p:nvPr>
            <p:ph type="subTitle" idx="1"/>
          </p:nvPr>
        </p:nvSpPr>
        <p:spPr>
          <a:xfrm>
            <a:off x="683568" y="1772816"/>
            <a:ext cx="7776864" cy="4536504"/>
          </a:xfrm>
        </p:spPr>
        <p:txBody>
          <a:bodyPr>
            <a:normAutofit/>
          </a:bodyPr>
          <a:lstStyle/>
          <a:p>
            <a:endParaRPr lang="fa-IR" dirty="0" smtClean="0">
              <a:solidFill>
                <a:schemeClr val="tx1"/>
              </a:solidFill>
              <a:effectLst/>
              <a:latin typeface="Times New Roman"/>
              <a:ea typeface="Calibri"/>
              <a:cs typeface="B Zar"/>
            </a:endParaRPr>
          </a:p>
          <a:p>
            <a:r>
              <a:rPr lang="fa-IR" b="1" dirty="0">
                <a:solidFill>
                  <a:schemeClr val="tx1"/>
                </a:solidFill>
                <a:latin typeface="Times New Roman"/>
                <a:ea typeface="Calibri"/>
                <a:cs typeface="B Zar"/>
              </a:rPr>
              <a:t>نظريه هاي تجويزي دولت: رويكرد دولت </a:t>
            </a:r>
            <a:r>
              <a:rPr lang="fa-IR" b="1" dirty="0" smtClean="0">
                <a:solidFill>
                  <a:schemeClr val="tx1"/>
                </a:solidFill>
                <a:latin typeface="Times New Roman"/>
                <a:ea typeface="Calibri"/>
                <a:cs typeface="B Zar"/>
              </a:rPr>
              <a:t>محور</a:t>
            </a:r>
          </a:p>
          <a:p>
            <a:endParaRPr lang="fa-IR" dirty="0">
              <a:solidFill>
                <a:schemeClr val="tx1"/>
              </a:solidFill>
              <a:latin typeface="Times New Roman"/>
              <a:ea typeface="Calibri"/>
              <a:cs typeface="B Zar"/>
            </a:endParaRPr>
          </a:p>
          <a:p>
            <a:pPr algn="just">
              <a:lnSpc>
                <a:spcPct val="150000"/>
              </a:lnSpc>
            </a:pPr>
            <a:r>
              <a:rPr lang="fa-IR" sz="2800" dirty="0" smtClean="0">
                <a:solidFill>
                  <a:schemeClr val="tx1"/>
                </a:solidFill>
                <a:effectLst/>
                <a:latin typeface="Times New Roman"/>
                <a:ea typeface="Calibri"/>
                <a:cs typeface="B Zar"/>
              </a:rPr>
              <a:t>، </a:t>
            </a:r>
            <a:r>
              <a:rPr lang="fa-IR" sz="2800" dirty="0" smtClean="0">
                <a:solidFill>
                  <a:schemeClr val="tx1"/>
                </a:solidFill>
                <a:effectLst/>
                <a:latin typeface="Times New Roman"/>
                <a:ea typeface="Calibri"/>
                <a:cs typeface="B Zar"/>
              </a:rPr>
              <a:t>نظريه هاي تجويزي </a:t>
            </a:r>
            <a:r>
              <a:rPr lang="fa-IR" sz="2800" dirty="0" smtClean="0">
                <a:solidFill>
                  <a:schemeClr val="tx1"/>
                </a:solidFill>
                <a:effectLst/>
                <a:latin typeface="Times New Roman"/>
                <a:ea typeface="Calibri"/>
                <a:cs typeface="B Zar"/>
              </a:rPr>
              <a:t>دولت</a:t>
            </a:r>
            <a:r>
              <a:rPr lang="en-US" sz="2800" dirty="0" smtClean="0">
                <a:solidFill>
                  <a:schemeClr val="tx1"/>
                </a:solidFill>
                <a:effectLst/>
                <a:latin typeface="Times New Roman"/>
                <a:ea typeface="Calibri"/>
                <a:cs typeface="B Zar"/>
              </a:rPr>
              <a:t> </a:t>
            </a:r>
            <a:r>
              <a:rPr lang="fa-IR" sz="2800" dirty="0" smtClean="0">
                <a:solidFill>
                  <a:schemeClr val="tx1"/>
                </a:solidFill>
                <a:effectLst/>
                <a:latin typeface="Times New Roman"/>
                <a:ea typeface="Calibri"/>
                <a:cs typeface="B Zar"/>
              </a:rPr>
              <a:t>را در قالب </a:t>
            </a:r>
            <a:r>
              <a:rPr lang="fa-IR" sz="2800" dirty="0" smtClean="0">
                <a:solidFill>
                  <a:schemeClr val="tx1"/>
                </a:solidFill>
                <a:effectLst/>
                <a:latin typeface="Times New Roman"/>
                <a:ea typeface="Calibri"/>
                <a:cs typeface="B Zar"/>
              </a:rPr>
              <a:t>راست نو، محافظه كاري نو، ليبراليسم نو و </a:t>
            </a:r>
            <a:r>
              <a:rPr lang="fa-IR" sz="2800" dirty="0" smtClean="0">
                <a:solidFill>
                  <a:schemeClr val="tx1"/>
                </a:solidFill>
                <a:effectLst/>
                <a:latin typeface="Times New Roman"/>
                <a:ea typeface="Calibri"/>
                <a:cs typeface="B Zar"/>
              </a:rPr>
              <a:t>آنارشيسم بررسی می کنیم. </a:t>
            </a:r>
            <a:r>
              <a:rPr lang="fa-IR" sz="2800" dirty="0" smtClean="0">
                <a:solidFill>
                  <a:schemeClr val="tx1"/>
                </a:solidFill>
                <a:effectLst/>
                <a:latin typeface="Times New Roman"/>
                <a:ea typeface="Calibri"/>
                <a:cs typeface="B Zar"/>
              </a:rPr>
              <a:t>وجه تشابه همة اين نظريه ها نوع نگرش آن ها به دولت؛ ايدئولوژيك و تجويزي است.</a:t>
            </a:r>
            <a:endParaRPr lang="fa-IR" sz="2800" dirty="0">
              <a:solidFill>
                <a:schemeClr val="tx1"/>
              </a:solidFill>
            </a:endParaRPr>
          </a:p>
        </p:txBody>
      </p:sp>
    </p:spTree>
    <p:extLst>
      <p:ext uri="{BB962C8B-B14F-4D97-AF65-F5344CB8AC3E}">
        <p14:creationId xmlns:p14="http://schemas.microsoft.com/office/powerpoint/2010/main" xmlns="" val="2644402145"/>
      </p:ext>
    </p:extLst>
  </p:cSld>
  <p:clrMapOvr>
    <a:masterClrMapping/>
  </p:clrMapOvr>
  <p:transition spd="slow">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a:bodyPr>
          <a:lstStyle/>
          <a:p>
            <a:pPr marL="0" indent="0" algn="justLow">
              <a:lnSpc>
                <a:spcPct val="150000"/>
              </a:lnSpc>
              <a:buNone/>
            </a:pPr>
            <a:r>
              <a:rPr lang="fa-IR" sz="2400" b="1" dirty="0" smtClean="0">
                <a:effectLst/>
                <a:latin typeface="Times New Roman"/>
                <a:ea typeface="Calibri"/>
                <a:cs typeface="B Zar"/>
              </a:rPr>
              <a:t>ب ـ بوروكرات ها و بودجه ها</a:t>
            </a:r>
            <a:endParaRPr lang="en-US" sz="2400" b="1" dirty="0" smtClean="0">
              <a:effectLst/>
              <a:latin typeface="Times New Roman"/>
              <a:ea typeface="Calibri"/>
              <a:cs typeface="B Zar"/>
            </a:endParaRPr>
          </a:p>
          <a:p>
            <a:pPr marL="0" indent="0" algn="justLow">
              <a:lnSpc>
                <a:spcPct val="150000"/>
              </a:lnSpc>
              <a:buNone/>
            </a:pPr>
            <a:r>
              <a:rPr lang="fa-IR" sz="2400" dirty="0" smtClean="0">
                <a:effectLst/>
                <a:latin typeface="Times New Roman"/>
                <a:ea typeface="Calibri"/>
                <a:cs typeface="B Zar"/>
              </a:rPr>
              <a:t>تفاوت كليدي ميان شركت ها و مؤسسه هاي دولتي در آن چيزي است كه به حداكثر مي رسانند. در شركت هاي خصوصي ـ حتي آن هايي كه به نحوي ناكافي اداره مي شوند ـ تصميم ها همچنان براساس افزايش سود گرفته مي شود. چرا كه دريافت هاي مديران به سود بستگي دارد، اما در مؤسسه هاي دولتي رفاه، بوروكرات ها با ميزان بودجه اي كه به آن مؤسسه اختصاص مي يابد، پيوند مي خورند. بنابراين يك هدف محوري براي همة كاركنان حكومتي، به حداكثر رساندن بودجة مؤسسه شان است. براي </a:t>
            </a:r>
            <a:r>
              <a:rPr lang="fa-IR" sz="2400" dirty="0" smtClean="0">
                <a:effectLst/>
                <a:latin typeface="Times New Roman"/>
                <a:ea typeface="Calibri"/>
                <a:cs typeface="B Zar"/>
              </a:rPr>
              <a:t>فايق </a:t>
            </a:r>
            <a:r>
              <a:rPr lang="fa-IR" sz="2400" dirty="0" smtClean="0">
                <a:effectLst/>
                <a:latin typeface="Times New Roman"/>
                <a:ea typeface="Calibri"/>
                <a:cs typeface="B Zar"/>
              </a:rPr>
              <a:t>آمدن بر آنتروپي نهادي و افزايش بودجه، راست نو تحليلي استراتژيك عرضه مي كند كه بر دو راه حل بنا شده است.</a:t>
            </a:r>
            <a:endParaRPr lang="en-US" sz="2400" dirty="0" smtClean="0">
              <a:effectLst/>
              <a:latin typeface="Times New Roman"/>
              <a:ea typeface="Calibri"/>
              <a:cs typeface="B Zar"/>
            </a:endParaRPr>
          </a:p>
          <a:p>
            <a:endParaRPr lang="fa-IR" sz="2400" b="1" dirty="0"/>
          </a:p>
        </p:txBody>
      </p:sp>
    </p:spTree>
    <p:extLst>
      <p:ext uri="{BB962C8B-B14F-4D97-AF65-F5344CB8AC3E}">
        <p14:creationId xmlns:p14="http://schemas.microsoft.com/office/powerpoint/2010/main" xmlns="" val="606952449"/>
      </p:ext>
    </p:extLst>
  </p:cSld>
  <p:clrMapOvr>
    <a:masterClrMapping/>
  </p:clrMapOvr>
  <p:transition spd="slow">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pPr marL="0" indent="0" algn="justLow">
              <a:lnSpc>
                <a:spcPct val="150000"/>
              </a:lnSpc>
              <a:buNone/>
            </a:pPr>
            <a:r>
              <a:rPr lang="fa-IR" sz="2800" b="1" dirty="0" smtClean="0">
                <a:effectLst/>
                <a:latin typeface="Times New Roman"/>
                <a:ea typeface="Calibri"/>
                <a:cs typeface="B Zar"/>
              </a:rPr>
              <a:t>اول ـ عدم تمركز و بوروكراسي</a:t>
            </a:r>
            <a:endParaRPr lang="en-US" sz="2800" b="1" dirty="0" smtClean="0">
              <a:effectLst/>
              <a:latin typeface="Times New Roman"/>
              <a:ea typeface="Calibri"/>
              <a:cs typeface="B Zar"/>
            </a:endParaRPr>
          </a:p>
          <a:p>
            <a:pPr marL="0" indent="0" algn="justLow">
              <a:lnSpc>
                <a:spcPct val="150000"/>
              </a:lnSpc>
              <a:buNone/>
            </a:pPr>
            <a:r>
              <a:rPr lang="fa-IR" sz="2800" dirty="0" smtClean="0">
                <a:effectLst/>
                <a:latin typeface="Times New Roman"/>
                <a:ea typeface="Calibri"/>
                <a:cs typeface="B Zar"/>
              </a:rPr>
              <a:t>از نظر راست نو برخي انواع عدم تمركز براي عرضه بيش از حد محدوديت ايجاد مي كند و مهم ترين اشكال نهادي آن نظام هاي حكومتي محلي و ترتيبات فدراليستي است. در چنين وضعي، از نظر راست نو، شهروندان و مصرف كنندگان با گزينه هاي عملي و بياني مثل ختم كردن، ترك كردن، راهپيمايي، اعتراض و مشاركت سياسي سازمان هايي را كه به آن ها خدمات عرضه مي كنند، مي توانند كنترل كنند.</a:t>
            </a:r>
            <a:endParaRPr lang="en-US" sz="2800" dirty="0" smtClean="0">
              <a:effectLst/>
              <a:latin typeface="Times New Roman"/>
              <a:ea typeface="Calibri"/>
              <a:cs typeface="B Zar"/>
            </a:endParaRPr>
          </a:p>
          <a:p>
            <a:endParaRPr lang="fa-IR" sz="2800" b="1" dirty="0"/>
          </a:p>
        </p:txBody>
      </p:sp>
    </p:spTree>
    <p:extLst>
      <p:ext uri="{BB962C8B-B14F-4D97-AF65-F5344CB8AC3E}">
        <p14:creationId xmlns:p14="http://schemas.microsoft.com/office/powerpoint/2010/main" xmlns="" val="696462783"/>
      </p:ext>
    </p:extLst>
  </p:cSld>
  <p:clrMapOvr>
    <a:masterClrMapping/>
  </p:clrMapOvr>
  <p:transition spd="slow">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pPr marL="0" indent="0" algn="justLow">
              <a:lnSpc>
                <a:spcPct val="150000"/>
              </a:lnSpc>
              <a:buNone/>
            </a:pPr>
            <a:r>
              <a:rPr lang="fa-IR" sz="2800" b="1" dirty="0" smtClean="0">
                <a:effectLst/>
                <a:latin typeface="Times New Roman"/>
                <a:ea typeface="Calibri"/>
                <a:cs typeface="B Zar"/>
              </a:rPr>
              <a:t>دوم ـ چرخه هاي خط مشي و رشد دولت</a:t>
            </a:r>
            <a:endParaRPr lang="en-US" sz="2800" b="1" dirty="0" smtClean="0">
              <a:effectLst/>
              <a:latin typeface="Times New Roman"/>
              <a:ea typeface="Calibri"/>
              <a:cs typeface="B Zar"/>
            </a:endParaRPr>
          </a:p>
          <a:p>
            <a:pPr marL="0" indent="0" algn="justLow">
              <a:lnSpc>
                <a:spcPct val="150000"/>
              </a:lnSpc>
              <a:buNone/>
            </a:pPr>
            <a:r>
              <a:rPr lang="fa-IR" sz="3000" dirty="0" smtClean="0">
                <a:effectLst/>
                <a:latin typeface="Times New Roman"/>
                <a:ea typeface="Calibri"/>
                <a:cs typeface="B Zar"/>
              </a:rPr>
              <a:t>براي الگوي مبتني بر عرضه تأثير مشخص محدوديت ها بر كنترل شهروندي بر دولت از راه روندهاي درونداد دموكراتيك اعمال مي شود، و انحراف هاي ذاتي در بوروكراسي، افزون كنندة مداخلة دولت است. اما در الگوي مبتني بر تقاضا گرايش رقابت حزبي، روند گروه هاي فشار و رفتار قوة مقننه به روشني رو به سوي مداخلة بيش از حد دولت دارد، زير انتظار شهروندان از دولت، فراتر از سطوح واقعي، زياد مي شود.</a:t>
            </a:r>
            <a:endParaRPr lang="en-US" sz="3000" dirty="0" smtClean="0">
              <a:effectLst/>
              <a:latin typeface="Times New Roman"/>
              <a:ea typeface="Calibri"/>
              <a:cs typeface="B Zar"/>
            </a:endParaRPr>
          </a:p>
          <a:p>
            <a:endParaRPr lang="fa-IR" sz="2800" b="1" dirty="0"/>
          </a:p>
        </p:txBody>
      </p:sp>
    </p:spTree>
    <p:extLst>
      <p:ext uri="{BB962C8B-B14F-4D97-AF65-F5344CB8AC3E}">
        <p14:creationId xmlns:p14="http://schemas.microsoft.com/office/powerpoint/2010/main" xmlns="" val="175865931"/>
      </p:ext>
    </p:extLst>
  </p:cSld>
  <p:clrMapOvr>
    <a:masterClrMapping/>
  </p:clrMapOvr>
  <p:transition spd="slow">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832648"/>
          </a:xfrm>
        </p:spPr>
        <p:txBody>
          <a:bodyPr>
            <a:normAutofit/>
          </a:bodyPr>
          <a:lstStyle/>
          <a:p>
            <a:pPr marL="0" indent="0" algn="justLow">
              <a:lnSpc>
                <a:spcPct val="150000"/>
              </a:lnSpc>
              <a:buNone/>
            </a:pPr>
            <a:r>
              <a:rPr lang="fa-IR" sz="2400" b="1" dirty="0" smtClean="0">
                <a:effectLst/>
                <a:latin typeface="Times New Roman"/>
                <a:ea typeface="Calibri"/>
                <a:cs typeface="B Zar"/>
              </a:rPr>
              <a:t>مسئلة دولت بي طرف و سه ديدگاه دربارة آن مطرح است. اولين ديدگاه بر اين باور است كه دولت همواره از شهروندان بهره كشي مي كند، اما براي شهروندان نيز ساز و كارهايي وجود دارد تا درآمد دولت را محدود كنند، و آن ساز و كارها از راه قوانين اساسي اعمال مي شوند. ديدگاه دوم معتقد است كه نويسندگان قانون اساسي نوعي نظم اجتماعي دموكراتيك و معقول را انتخاب خواهند كرد كه در آن آزادي هاي فردي حفظ و مالكيت خصوصي سرمايه تضمين مي شود. ديدگاه سوم اعتقاد دارد كه در وضعي نامطئن، افراد عاقل و خودمحور همكاري خواهند كرد تا دولت حداقل را ايجاد كنند كه كاركرد آن تنها بي طرفي است و به طور مساوي حقوقي طبيعي همة شهروندان را حفظ مي كند.</a:t>
            </a:r>
            <a:endParaRPr lang="en-US" sz="2400" b="1" dirty="0">
              <a:effectLst/>
              <a:latin typeface="Times New Roman"/>
              <a:ea typeface="Calibri"/>
              <a:cs typeface="B Zar"/>
            </a:endParaRPr>
          </a:p>
        </p:txBody>
      </p:sp>
    </p:spTree>
    <p:extLst>
      <p:ext uri="{BB962C8B-B14F-4D97-AF65-F5344CB8AC3E}">
        <p14:creationId xmlns:p14="http://schemas.microsoft.com/office/powerpoint/2010/main" xmlns="" val="3847126232"/>
      </p:ext>
    </p:extLst>
  </p:cSld>
  <p:clrMapOvr>
    <a:masterClrMapping/>
  </p:clrMapOvr>
  <p:transition spd="slow">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a:bodyPr>
          <a:lstStyle/>
          <a:p>
            <a:pPr marL="0" indent="0" algn="justLow">
              <a:lnSpc>
                <a:spcPct val="150000"/>
              </a:lnSpc>
              <a:buNone/>
            </a:pPr>
            <a:r>
              <a:rPr lang="fa-IR" sz="2600" b="1" dirty="0" smtClean="0">
                <a:effectLst/>
                <a:latin typeface="Times New Roman"/>
                <a:ea typeface="Calibri"/>
                <a:cs typeface="B Zar"/>
              </a:rPr>
              <a:t>از زمان هابز مسئلة دولت و گسترش دخالت آن مطرح بوده است. راست نو براي اين گسترش كه آن را گرايش بحراني مي داند، دو جنبة اقتصادي و اخلاقي قائل است. گرايش گزينش عمومي به جنبة اقتصادي توجه دارد و بحران در اقتصاد با عوامل نسبتا كارآي حكومتي (به جاي بنگاه هاي خصوصي) و با نارسي و اعوجاج در تصميم گيري عمومي (به جاي بازارها، به مثابه نظام هايي براي تخصيص منابع) مرتبط است.</a:t>
            </a:r>
            <a:endParaRPr lang="en-US" sz="2600" b="1" dirty="0" smtClean="0">
              <a:effectLst/>
              <a:latin typeface="Times New Roman"/>
              <a:ea typeface="Calibri"/>
              <a:cs typeface="B Zar"/>
            </a:endParaRPr>
          </a:p>
          <a:p>
            <a:endParaRPr lang="fa-IR" sz="2400" b="1" dirty="0"/>
          </a:p>
        </p:txBody>
      </p:sp>
    </p:spTree>
    <p:extLst>
      <p:ext uri="{BB962C8B-B14F-4D97-AF65-F5344CB8AC3E}">
        <p14:creationId xmlns:p14="http://schemas.microsoft.com/office/powerpoint/2010/main" xmlns="" val="1951561506"/>
      </p:ext>
    </p:extLst>
  </p:cSld>
  <p:clrMapOvr>
    <a:masterClrMapping/>
  </p:clrMapOvr>
  <p:transition spd="slow">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pPr marL="0" indent="0" algn="justLow">
              <a:lnSpc>
                <a:spcPct val="150000"/>
              </a:lnSpc>
              <a:buNone/>
            </a:pPr>
            <a:r>
              <a:rPr lang="fa-IR" sz="2800" b="1" dirty="0" smtClean="0">
                <a:effectLst/>
                <a:latin typeface="Times New Roman"/>
                <a:ea typeface="Calibri"/>
                <a:cs typeface="B Zar"/>
              </a:rPr>
              <a:t>محافظه كاري نو</a:t>
            </a:r>
            <a:endParaRPr lang="en-US" sz="2800" dirty="0" smtClean="0">
              <a:effectLst/>
              <a:latin typeface="Times New Roman"/>
              <a:ea typeface="Calibri"/>
              <a:cs typeface="B Zar"/>
            </a:endParaRPr>
          </a:p>
          <a:p>
            <a:pPr marL="0" indent="0" algn="justLow">
              <a:lnSpc>
                <a:spcPct val="150000"/>
              </a:lnSpc>
              <a:buNone/>
            </a:pPr>
            <a:r>
              <a:rPr lang="fa-IR" sz="2800" dirty="0" smtClean="0">
                <a:effectLst/>
                <a:latin typeface="Times New Roman"/>
                <a:ea typeface="Calibri"/>
                <a:cs typeface="B Zar"/>
              </a:rPr>
              <a:t>محافظه كاران نو دو نوع خطر را در روش سهل گيري گوشزد مي كنند: خطر اول آن است كه آزادي انتخاب اخلاقيات و روش زندگي ممكن است به انتخاب مسائل غير اخلاقي و زيان بار بينجامد.</a:t>
            </a:r>
            <a:endParaRPr lang="en-US" sz="2800" dirty="0" smtClean="0">
              <a:effectLst/>
              <a:latin typeface="Times New Roman"/>
              <a:ea typeface="Calibri"/>
              <a:cs typeface="B Zar"/>
            </a:endParaRPr>
          </a:p>
          <a:p>
            <a:pPr marL="0" indent="0" algn="justLow">
              <a:lnSpc>
                <a:spcPct val="150000"/>
              </a:lnSpc>
              <a:buNone/>
            </a:pPr>
            <a:r>
              <a:rPr lang="fa-IR" sz="2800" dirty="0" smtClean="0">
                <a:effectLst/>
                <a:latin typeface="Times New Roman"/>
                <a:ea typeface="Calibri"/>
                <a:cs typeface="B Zar"/>
              </a:rPr>
              <a:t>خطر دوم سهل گيري اين است كه ممكن است مردم وضعيت هاي اخلاقي متفاوت را انتخاب كنند، نه اين كه روش اخلاقي و زندگاني غلط را برگزينند.</a:t>
            </a:r>
            <a:endParaRPr lang="en-US" sz="2800" dirty="0" smtClean="0">
              <a:effectLst/>
              <a:latin typeface="Times New Roman"/>
              <a:ea typeface="Calibri"/>
              <a:cs typeface="B Zar"/>
            </a:endParaRPr>
          </a:p>
          <a:p>
            <a:endParaRPr lang="fa-IR" sz="2800" dirty="0"/>
          </a:p>
        </p:txBody>
      </p:sp>
    </p:spTree>
    <p:extLst>
      <p:ext uri="{BB962C8B-B14F-4D97-AF65-F5344CB8AC3E}">
        <p14:creationId xmlns:p14="http://schemas.microsoft.com/office/powerpoint/2010/main" xmlns="" val="1377979352"/>
      </p:ext>
    </p:extLst>
  </p:cSld>
  <p:clrMapOvr>
    <a:masterClrMapping/>
  </p:clrMapOvr>
  <p:transition spd="slow">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904656"/>
          </a:xfrm>
        </p:spPr>
        <p:txBody>
          <a:bodyPr>
            <a:normAutofit/>
          </a:bodyPr>
          <a:lstStyle/>
          <a:p>
            <a:pPr marL="0" indent="0" algn="justLow">
              <a:lnSpc>
                <a:spcPct val="150000"/>
              </a:lnSpc>
              <a:buNone/>
            </a:pPr>
            <a:r>
              <a:rPr lang="fa-IR" sz="2400" dirty="0" smtClean="0">
                <a:effectLst/>
                <a:latin typeface="Times New Roman"/>
                <a:ea typeface="Calibri"/>
                <a:cs typeface="B Zar"/>
              </a:rPr>
              <a:t>جامعة سهل گير، جامعه اي بدون هنجارهاي اخلاقي و معيارهاي واحد اخلاقي است. اين جامعه، بياباني بي انتهاست كه نه تنها فرد در آن بي راهنماست، بلكه حتي افراد ديگر و خانوادة وي نيز او را حمايت نمي كنند.</a:t>
            </a:r>
            <a:endParaRPr lang="en-US" sz="2400" dirty="0" smtClean="0">
              <a:effectLst/>
              <a:latin typeface="Times New Roman"/>
              <a:ea typeface="Calibri"/>
              <a:cs typeface="B Zar"/>
            </a:endParaRPr>
          </a:p>
          <a:p>
            <a:pPr marL="0" indent="0" algn="justLow">
              <a:lnSpc>
                <a:spcPct val="150000"/>
              </a:lnSpc>
              <a:buNone/>
            </a:pPr>
            <a:r>
              <a:rPr lang="fa-IR" sz="2400" dirty="0" smtClean="0">
                <a:effectLst/>
                <a:latin typeface="Times New Roman"/>
                <a:ea typeface="Calibri"/>
                <a:cs typeface="B Zar"/>
              </a:rPr>
              <a:t>سهل گيري، ريشه هاي حاكميت را به زير سؤال بردن آن از بين مي برد و همچنان كه توجه به حاكميت متزلزل مي شود، بي ثباتي و بي نظمي رواج پيدا مي كند. بنابراين محافظه كاري راست نو خواهان حفظ امنيت حاكميت است و اين را در فراخوان آن به تقويت ارزش هاي خانواده مي توان مشاهده كرد.</a:t>
            </a:r>
            <a:endParaRPr lang="en-US" sz="2400" dirty="0" smtClean="0">
              <a:effectLst/>
              <a:latin typeface="Times New Roman"/>
              <a:ea typeface="Calibri"/>
              <a:cs typeface="B Zar"/>
            </a:endParaRPr>
          </a:p>
          <a:p>
            <a:pPr marL="0" indent="0" algn="justLow">
              <a:lnSpc>
                <a:spcPct val="150000"/>
              </a:lnSpc>
              <a:buNone/>
            </a:pPr>
            <a:r>
              <a:rPr lang="fa-IR" sz="2400" dirty="0" smtClean="0">
                <a:effectLst/>
                <a:latin typeface="Times New Roman"/>
                <a:ea typeface="Calibri"/>
                <a:cs typeface="B Zar"/>
              </a:rPr>
              <a:t>چنين ديدگاه هايي براي حفظ نظم و قانون در جامعه، به شدت با دعوت به سرمايه گذاري و خلاقيت در اقتصاد تعارض دارد.</a:t>
            </a:r>
            <a:endParaRPr lang="en-US" sz="2400" dirty="0" smtClean="0">
              <a:effectLst/>
              <a:latin typeface="Times New Roman"/>
              <a:ea typeface="Calibri"/>
              <a:cs typeface="B Zar"/>
            </a:endParaRPr>
          </a:p>
          <a:p>
            <a:endParaRPr lang="fa-IR" sz="2400" dirty="0"/>
          </a:p>
        </p:txBody>
      </p:sp>
    </p:spTree>
    <p:extLst>
      <p:ext uri="{BB962C8B-B14F-4D97-AF65-F5344CB8AC3E}">
        <p14:creationId xmlns:p14="http://schemas.microsoft.com/office/powerpoint/2010/main" xmlns="" val="312817803"/>
      </p:ext>
    </p:extLst>
  </p:cSld>
  <p:clrMapOvr>
    <a:masterClrMapping/>
  </p:clrMapOvr>
  <p:transition spd="slow">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904656"/>
          </a:xfrm>
        </p:spPr>
        <p:txBody>
          <a:bodyPr>
            <a:normAutofit/>
          </a:bodyPr>
          <a:lstStyle/>
          <a:p>
            <a:pPr marL="0" indent="0" algn="justLow">
              <a:lnSpc>
                <a:spcPct val="150000"/>
              </a:lnSpc>
              <a:buNone/>
            </a:pPr>
            <a:r>
              <a:rPr lang="fa-IR" sz="2400" b="1" dirty="0" smtClean="0">
                <a:effectLst/>
                <a:latin typeface="Times New Roman"/>
                <a:ea typeface="Calibri"/>
                <a:cs typeface="B Zar"/>
              </a:rPr>
              <a:t>بحث هاي گامبل نشان مي دهد رابطه اي كليدي بين بازار آزاد و دولت قوي وجود دارد. در حالي كه از دولت ضعيف و حداقل جدا حمايت مي شود، در كنار آن نياز به پليس كه از نظم بازار و حاكميت سياسي و اجتماعي حمايت كند، محسوس است.</a:t>
            </a:r>
          </a:p>
          <a:p>
            <a:pPr marL="0" indent="0" algn="justLow">
              <a:lnSpc>
                <a:spcPct val="150000"/>
              </a:lnSpc>
              <a:buNone/>
            </a:pPr>
            <a:endParaRPr lang="en-US" sz="2400" b="1" dirty="0" smtClean="0">
              <a:effectLst/>
              <a:latin typeface="Times New Roman"/>
              <a:ea typeface="Calibri"/>
              <a:cs typeface="B Zar"/>
            </a:endParaRPr>
          </a:p>
          <a:p>
            <a:pPr marL="0" indent="0" algn="justLow">
              <a:lnSpc>
                <a:spcPct val="150000"/>
              </a:lnSpc>
              <a:buNone/>
            </a:pPr>
            <a:r>
              <a:rPr lang="fa-IR" sz="2400" b="1" dirty="0" smtClean="0">
                <a:effectLst/>
                <a:latin typeface="Times New Roman"/>
                <a:ea typeface="Calibri"/>
                <a:cs typeface="B Zar"/>
              </a:rPr>
              <a:t>نئوليبراليسم تقويت ارزش هايي چون آزادي، حق انتخاب، حقوقي را كه ريشه در وضع طبيعي انسان دارند، و تقويت فردگرايي و اعتماد به نفس را خواستار است. محافظه كاري نوخواهان ارزش هايي چون حاكميت، نظم، احترام و انجام وظيفه است كه ريشه در وضع طبيعي انسان دارند. ايشان بر وابستگي، جايز الخطا بودن و شكنندگي انسان تأكيد دارند.</a:t>
            </a:r>
            <a:endParaRPr lang="en-US" sz="2400" b="1" dirty="0" smtClean="0">
              <a:effectLst/>
              <a:latin typeface="Times New Roman"/>
              <a:ea typeface="Calibri"/>
              <a:cs typeface="B Zar"/>
            </a:endParaRPr>
          </a:p>
          <a:p>
            <a:endParaRPr lang="fa-IR" sz="2400" b="1" dirty="0"/>
          </a:p>
        </p:txBody>
      </p:sp>
    </p:spTree>
    <p:extLst>
      <p:ext uri="{BB962C8B-B14F-4D97-AF65-F5344CB8AC3E}">
        <p14:creationId xmlns:p14="http://schemas.microsoft.com/office/powerpoint/2010/main" xmlns="" val="1635027318"/>
      </p:ext>
    </p:extLst>
  </p:cSld>
  <p:clrMapOvr>
    <a:masterClrMapping/>
  </p:clrMapOvr>
  <p:transition spd="slow">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a:bodyPr>
          <a:lstStyle/>
          <a:p>
            <a:pPr marL="0" indent="0" algn="justLow">
              <a:lnSpc>
                <a:spcPct val="150000"/>
              </a:lnSpc>
              <a:buNone/>
            </a:pPr>
            <a:r>
              <a:rPr lang="fa-IR" sz="2400" b="1" dirty="0" smtClean="0">
                <a:effectLst/>
                <a:latin typeface="Times New Roman"/>
                <a:ea typeface="Calibri"/>
                <a:cs typeface="B Zar"/>
              </a:rPr>
              <a:t>شايد بزرگ ترين دست آورد محافظه كاري نو مغلوب كردن رقب اصلي اش ـ يعني سوسياليسم ـ بوده باشد. سوسياليست هاي پارلمانتر كه در دولت هايي، از نيوزيلند و استراليا تا اسپانيا، سوئد و انگليس حضور يافته اند با پذيرش ارزش ها و فلسفة بازار، خواهان حق اعتبار نمايندگي هستند و پذيرفته اند كه سرمايه داري هيچ جايگزيني ندارد.</a:t>
            </a:r>
          </a:p>
          <a:p>
            <a:pPr marL="0" indent="0" algn="justLow">
              <a:lnSpc>
                <a:spcPct val="150000"/>
              </a:lnSpc>
              <a:buNone/>
            </a:pPr>
            <a:endParaRPr lang="en-US" sz="2400" b="1" dirty="0" smtClean="0">
              <a:effectLst/>
              <a:latin typeface="Times New Roman"/>
              <a:ea typeface="Calibri"/>
              <a:cs typeface="B Zar"/>
            </a:endParaRPr>
          </a:p>
          <a:p>
            <a:pPr marL="0" indent="0" algn="justLow">
              <a:lnSpc>
                <a:spcPct val="150000"/>
              </a:lnSpc>
              <a:buNone/>
            </a:pPr>
            <a:r>
              <a:rPr lang="fa-IR" sz="2400" b="1" dirty="0" smtClean="0">
                <a:effectLst/>
                <a:latin typeface="Times New Roman"/>
                <a:ea typeface="Calibri"/>
                <a:cs typeface="B Zar"/>
              </a:rPr>
              <a:t>محافظه كاري با فاصله گرفتن از خصلت هاي غير ايدئولوژيك، سلسله مراتبي و ارگانيستي اش در شكل راست نو، خود را در صف فردگرايي بازار و اقتدارگرايي اجتماعي قرار داد.</a:t>
            </a:r>
            <a:endParaRPr lang="en-US" sz="2400" b="1" dirty="0" smtClean="0">
              <a:effectLst/>
              <a:latin typeface="Times New Roman"/>
              <a:ea typeface="Calibri"/>
              <a:cs typeface="B Zar"/>
            </a:endParaRPr>
          </a:p>
          <a:p>
            <a:endParaRPr lang="fa-IR" sz="2400" b="1" dirty="0"/>
          </a:p>
        </p:txBody>
      </p:sp>
    </p:spTree>
    <p:extLst>
      <p:ext uri="{BB962C8B-B14F-4D97-AF65-F5344CB8AC3E}">
        <p14:creationId xmlns:p14="http://schemas.microsoft.com/office/powerpoint/2010/main" xmlns="" val="809282316"/>
      </p:ext>
    </p:extLst>
  </p:cSld>
  <p:clrMapOvr>
    <a:masterClrMapping/>
  </p:clrMapOvr>
  <p:transition spd="slow">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pPr marL="0" indent="0" algn="justLow">
              <a:lnSpc>
                <a:spcPct val="150000"/>
              </a:lnSpc>
              <a:buNone/>
            </a:pPr>
            <a:r>
              <a:rPr lang="fa-IR" sz="2800" b="1" dirty="0" smtClean="0">
                <a:effectLst/>
                <a:latin typeface="Times New Roman"/>
                <a:ea typeface="Calibri"/>
                <a:cs typeface="B Zar"/>
              </a:rPr>
              <a:t>عقب نشيني دولت در زندگي اقتصادي؛ گسترش برخي اميال، تشديد يافتن رقابت و ترويج مؤسسه هاي خصوصي را سبب شده است، اما دير يا زود برخي مشكلات را، همانند كوتاه مدت گرايي، سرمايه گذاري كوتاه مدت، گسترش نابرابري و انحصار اجتماعي ايجاد خواهد كرد.</a:t>
            </a:r>
            <a:endParaRPr lang="en-US" sz="2800" b="1" dirty="0" smtClean="0">
              <a:effectLst/>
              <a:latin typeface="Times New Roman"/>
              <a:ea typeface="Calibri"/>
              <a:cs typeface="B Zar"/>
            </a:endParaRPr>
          </a:p>
          <a:p>
            <a:endParaRPr lang="fa-IR" sz="2800" dirty="0"/>
          </a:p>
        </p:txBody>
      </p:sp>
    </p:spTree>
    <p:extLst>
      <p:ext uri="{BB962C8B-B14F-4D97-AF65-F5344CB8AC3E}">
        <p14:creationId xmlns:p14="http://schemas.microsoft.com/office/powerpoint/2010/main" xmlns="" val="2948151396"/>
      </p:ext>
    </p:extLst>
  </p:cSld>
  <p:clrMapOvr>
    <a:masterClrMapping/>
  </p:clrMapOvr>
  <p:transition spd="slow">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760640"/>
          </a:xfrm>
        </p:spPr>
        <p:txBody>
          <a:bodyPr>
            <a:noAutofit/>
          </a:bodyPr>
          <a:lstStyle/>
          <a:p>
            <a:pPr marL="0" indent="0" algn="justLow">
              <a:lnSpc>
                <a:spcPct val="150000"/>
              </a:lnSpc>
              <a:buNone/>
            </a:pPr>
            <a:r>
              <a:rPr lang="fa-IR" sz="2200" b="1" dirty="0">
                <a:latin typeface="Times New Roman"/>
                <a:ea typeface="Calibri"/>
                <a:cs typeface="B Zar"/>
              </a:rPr>
              <a:t>راست نو </a:t>
            </a:r>
            <a:r>
              <a:rPr lang="en-US" sz="2200" b="1" dirty="0">
                <a:latin typeface="Times New Roman"/>
                <a:ea typeface="Calibri"/>
                <a:cs typeface="B Zar"/>
              </a:rPr>
              <a:t>(The New Right)</a:t>
            </a:r>
            <a:endParaRPr lang="fa-IR" sz="2200" b="1" dirty="0" smtClean="0">
              <a:effectLst/>
              <a:latin typeface="Times New Roman"/>
              <a:ea typeface="Calibri"/>
              <a:cs typeface="B Zar"/>
            </a:endParaRPr>
          </a:p>
          <a:p>
            <a:pPr marL="0" indent="0" algn="justLow">
              <a:lnSpc>
                <a:spcPct val="150000"/>
              </a:lnSpc>
              <a:buNone/>
            </a:pPr>
            <a:r>
              <a:rPr lang="fa-IR" sz="2200" b="1" dirty="0" smtClean="0">
                <a:effectLst/>
                <a:latin typeface="Times New Roman"/>
                <a:ea typeface="Calibri"/>
                <a:cs typeface="B Zar"/>
              </a:rPr>
              <a:t>متفكران راست نو از پلوراليست ها انتقاد كردند.راست قديم طرفدار سنت بود كه آن را امري مشروع و توجيه گر مي دانست كه به وضع كنوني شكل و معنا مي بخشيد. برخي طرفدار بازگشت به گذشته و مخالف </a:t>
            </a:r>
            <a:r>
              <a:rPr lang="fa-IR" sz="2200" b="1" dirty="0" smtClean="0">
                <a:effectLst/>
                <a:latin typeface="Times New Roman"/>
                <a:ea typeface="Calibri"/>
                <a:cs typeface="B Zar"/>
              </a:rPr>
              <a:t>تغيير بودند. انان </a:t>
            </a:r>
            <a:r>
              <a:rPr lang="fa-IR" sz="2200" b="1" dirty="0" smtClean="0">
                <a:effectLst/>
                <a:latin typeface="Times New Roman"/>
                <a:ea typeface="Calibri"/>
                <a:cs typeface="B Zar"/>
              </a:rPr>
              <a:t>با دولت مدرن و دموكراسي توده ها مخالفت مي كردند. اما آنچه راست جديد را از راست قديم متفاوت مي كند، روي آوردن آن به افكار و استدلال هاي عقلاني جديد براي اثبات نظريه هاي محافظه كارانة خود است. </a:t>
            </a:r>
            <a:r>
              <a:rPr lang="fa-IR" sz="2200" b="1" dirty="0" smtClean="0">
                <a:effectLst/>
                <a:latin typeface="Times New Roman"/>
                <a:ea typeface="Calibri"/>
                <a:cs typeface="B Zar"/>
              </a:rPr>
              <a:t> در نگاه راست </a:t>
            </a:r>
            <a:r>
              <a:rPr lang="fa-IR" sz="2200" b="1" dirty="0" smtClean="0">
                <a:effectLst/>
                <a:latin typeface="Times New Roman"/>
                <a:ea typeface="Calibri"/>
                <a:cs typeface="B Zar"/>
              </a:rPr>
              <a:t>جديد به دولت دو </a:t>
            </a:r>
            <a:r>
              <a:rPr lang="fa-IR" sz="2200" b="1" dirty="0" smtClean="0">
                <a:effectLst/>
                <a:latin typeface="Times New Roman"/>
                <a:ea typeface="Calibri"/>
                <a:cs typeface="B Zar"/>
              </a:rPr>
              <a:t>گرايش است: </a:t>
            </a:r>
            <a:r>
              <a:rPr lang="fa-IR" sz="2200" b="1" dirty="0" smtClean="0">
                <a:effectLst/>
                <a:latin typeface="Times New Roman"/>
                <a:ea typeface="Calibri"/>
                <a:cs typeface="B Zar"/>
              </a:rPr>
              <a:t>يكي گرايش مبتني بر گزينش </a:t>
            </a:r>
            <a:r>
              <a:rPr lang="fa-IR" sz="2200" b="1" dirty="0" smtClean="0">
                <a:effectLst/>
                <a:latin typeface="Times New Roman"/>
                <a:ea typeface="Calibri"/>
                <a:cs typeface="B Zar"/>
              </a:rPr>
              <a:t>عمومي،و دیگری گرایشی که به مکتب اتریش مشهور است. گرایش سومی نیز به نام  </a:t>
            </a:r>
            <a:r>
              <a:rPr lang="fa-IR" sz="2200" b="1" dirty="0" smtClean="0">
                <a:effectLst/>
                <a:latin typeface="Times New Roman"/>
                <a:ea typeface="Calibri"/>
                <a:cs typeface="B Zar"/>
              </a:rPr>
              <a:t>محافظه كاري </a:t>
            </a:r>
            <a:r>
              <a:rPr lang="fa-IR" sz="2200" b="1" dirty="0" smtClean="0">
                <a:effectLst/>
                <a:latin typeface="Times New Roman"/>
                <a:ea typeface="Calibri"/>
                <a:cs typeface="B Zar"/>
              </a:rPr>
              <a:t>نو با روش پلورالیستی وجود دارند</a:t>
            </a:r>
            <a:endParaRPr lang="en-US" sz="2200" b="1" dirty="0" smtClean="0">
              <a:effectLst/>
              <a:latin typeface="Times New Roman"/>
              <a:ea typeface="Calibri"/>
              <a:cs typeface="B Zar"/>
            </a:endParaRPr>
          </a:p>
          <a:p>
            <a:pPr marL="0" indent="0" algn="justLow">
              <a:lnSpc>
                <a:spcPct val="150000"/>
              </a:lnSpc>
              <a:buNone/>
            </a:pPr>
            <a:r>
              <a:rPr lang="fa-IR" sz="2200" b="1" dirty="0" smtClean="0">
                <a:effectLst/>
                <a:latin typeface="Times New Roman"/>
                <a:ea typeface="Calibri"/>
                <a:cs typeface="B Zar"/>
              </a:rPr>
              <a:t>نظرية گزينش عمومي، معمولاً ارزش هاي سياسي و سياست ها را با محافظه كاري يا بازار آزاد مرتبط مي كند.</a:t>
            </a:r>
            <a:endParaRPr lang="en-US" sz="2200" b="1" dirty="0" smtClean="0">
              <a:effectLst/>
              <a:latin typeface="Times New Roman"/>
              <a:ea typeface="Calibri"/>
              <a:cs typeface="B Zar"/>
            </a:endParaRPr>
          </a:p>
          <a:p>
            <a:endParaRPr lang="fa-IR" sz="2200" b="1" dirty="0"/>
          </a:p>
        </p:txBody>
      </p:sp>
    </p:spTree>
    <p:extLst>
      <p:ext uri="{BB962C8B-B14F-4D97-AF65-F5344CB8AC3E}">
        <p14:creationId xmlns:p14="http://schemas.microsoft.com/office/powerpoint/2010/main" xmlns="" val="701775628"/>
      </p:ext>
    </p:extLst>
  </p:cSld>
  <p:clrMapOvr>
    <a:masterClrMapping/>
  </p:clrMapOvr>
  <p:transition spd="slow">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904656"/>
          </a:xfrm>
        </p:spPr>
        <p:txBody>
          <a:bodyPr>
            <a:normAutofit lnSpcReduction="10000"/>
          </a:bodyPr>
          <a:lstStyle/>
          <a:p>
            <a:pPr marL="0" indent="0" algn="justLow">
              <a:lnSpc>
                <a:spcPct val="150000"/>
              </a:lnSpc>
              <a:buNone/>
            </a:pPr>
            <a:r>
              <a:rPr lang="fa-IR" sz="2400" b="1" dirty="0" smtClean="0">
                <a:effectLst/>
                <a:latin typeface="Times New Roman"/>
                <a:ea typeface="Calibri"/>
                <a:cs typeface="B Zar"/>
              </a:rPr>
              <a:t>ليبراليسم نو</a:t>
            </a:r>
            <a:endParaRPr lang="en-US" sz="2400" dirty="0" smtClean="0">
              <a:effectLst/>
              <a:latin typeface="Times New Roman"/>
              <a:ea typeface="Calibri"/>
              <a:cs typeface="B Zar"/>
            </a:endParaRPr>
          </a:p>
          <a:p>
            <a:pPr marL="0" indent="0" algn="justLow">
              <a:lnSpc>
                <a:spcPct val="150000"/>
              </a:lnSpc>
              <a:buNone/>
            </a:pPr>
            <a:r>
              <a:rPr lang="fa-IR" sz="2600" dirty="0" smtClean="0">
                <a:effectLst/>
                <a:latin typeface="Times New Roman"/>
                <a:ea typeface="Calibri"/>
                <a:cs typeface="B Zar"/>
              </a:rPr>
              <a:t>ليبرال راست نو ضد دولت است. دولت نوعي طرز تلقي از فشار و عدم آزادي است و جمع گرايي خلاقيت فردي را محدود و عزت نفس و مناعت طبع  را تضعيف و سست مي كند. حكومت، هر چند با كمال خوشرويي، همواره تأثيري تخريب كننده بر امور انساني دارد، البته جز ايمان و اعتقادي كه به فرد و بازار وجود دارد. افراد بايد تشويق شوند تا مستقل و متكي به خود شده، در حوزة منافع خويش به انتخاب هاي عقلايي دست بزنند. بازار به مثابه مكانيسمي كه از خلال آن مجموع انتخاب هاي افراد به پيشرفت و سود عمومي منتهي مي شود، امري قابل احترام پنداشته مي شود. موضوع مسلط اين دكترين ضد دولت، نوعي توافق و تعهد ايدئولوژيك به بازار آزاد است.</a:t>
            </a:r>
            <a:endParaRPr lang="en-US" sz="2600" dirty="0" smtClean="0">
              <a:effectLst/>
              <a:latin typeface="Times New Roman"/>
              <a:ea typeface="Calibri"/>
              <a:cs typeface="B Zar"/>
            </a:endParaRPr>
          </a:p>
          <a:p>
            <a:endParaRPr lang="fa-IR" sz="2400" dirty="0"/>
          </a:p>
        </p:txBody>
      </p:sp>
    </p:spTree>
    <p:extLst>
      <p:ext uri="{BB962C8B-B14F-4D97-AF65-F5344CB8AC3E}">
        <p14:creationId xmlns:p14="http://schemas.microsoft.com/office/powerpoint/2010/main" xmlns="" val="537138860"/>
      </p:ext>
    </p:extLst>
  </p:cSld>
  <p:clrMapOvr>
    <a:masterClrMapping/>
  </p:clrMapOvr>
  <p:transition spd="slow">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a:bodyPr>
          <a:lstStyle/>
          <a:p>
            <a:pPr marL="0" indent="0" algn="justLow">
              <a:lnSpc>
                <a:spcPct val="150000"/>
              </a:lnSpc>
              <a:buNone/>
            </a:pPr>
            <a:r>
              <a:rPr lang="fa-IR" sz="2800" dirty="0" smtClean="0">
                <a:effectLst/>
                <a:latin typeface="Times New Roman"/>
                <a:ea typeface="Calibri"/>
                <a:cs typeface="B Zar"/>
              </a:rPr>
              <a:t>عقاید جان مینارد کینز یکی از اهداف اصلی راست نقاد است كينز </a:t>
            </a:r>
            <a:r>
              <a:rPr lang="fa-IR" sz="2800" dirty="0" smtClean="0">
                <a:effectLst/>
                <a:latin typeface="Times New Roman"/>
                <a:ea typeface="Calibri"/>
                <a:cs typeface="B Zar"/>
              </a:rPr>
              <a:t>معتقد بود كه اقتصادهاي سرمايه داري خصلت خود تنظيمي ندارند. تأكيد ويژة كينز بيش تر بر تقاضاي اقتصادي بود. او باور داشت كه سطح فعاليت اقتصادي و اشتغال با مجموع تقاضا مشخص مي شود. راه حل كينز براي مشكل بيكاري و عدم اشتغال آن بود كه حكومت ها بايد با نگهداري كسري بودجه، تقاضاي لازم را ايجاد كنند. به عبارت ديگر، حكومت بايد به اقتصاد پول تزريق كند و اين پول به جاي ماليات از راه هزينه هاي عمومي بايد تأمين شود.</a:t>
            </a:r>
            <a:endParaRPr lang="en-US" sz="2800" dirty="0" smtClean="0">
              <a:effectLst/>
              <a:latin typeface="Times New Roman"/>
              <a:ea typeface="Calibri"/>
              <a:cs typeface="B Zar"/>
            </a:endParaRPr>
          </a:p>
          <a:p>
            <a:endParaRPr lang="fa-IR" sz="2800" dirty="0"/>
          </a:p>
        </p:txBody>
      </p:sp>
    </p:spTree>
    <p:extLst>
      <p:ext uri="{BB962C8B-B14F-4D97-AF65-F5344CB8AC3E}">
        <p14:creationId xmlns:p14="http://schemas.microsoft.com/office/powerpoint/2010/main" xmlns="" val="2073216681"/>
      </p:ext>
    </p:extLst>
  </p:cSld>
  <p:clrMapOvr>
    <a:masterClrMapping/>
  </p:clrMapOvr>
  <p:transition spd="slow">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a:bodyPr>
          <a:lstStyle/>
          <a:p>
            <a:pPr marL="0" indent="0" algn="justLow">
              <a:lnSpc>
                <a:spcPct val="150000"/>
              </a:lnSpc>
              <a:buNone/>
            </a:pPr>
            <a:r>
              <a:rPr lang="fa-IR" sz="2800" dirty="0" smtClean="0">
                <a:effectLst/>
                <a:latin typeface="Times New Roman"/>
                <a:ea typeface="Calibri"/>
                <a:cs typeface="B Zar"/>
              </a:rPr>
              <a:t>در صورتي كه كينزيانيسم ها معتقدند كه بيكاري بزرگ ترين مشكل اقتصادي است، اقتصاددانان طرفدار بازار آزاد بر اين باورند كه بزرگ ترين مشكل اقتصادي تورم است. تورم، افزايش سطح قيمت كل است كه نهايتا به كاهش ارزش پول مي انجامد و چنان است كه با ميزان پول مشابه كالاهاي كم تري را مي توان خريداري كرد. بازار براساس فرآيند خريد و فروش و اين فرآيند خود براساس ميراث پول موجود كه امكان مبادله را تسهيل مي كند، عمل مي نمايد.</a:t>
            </a:r>
            <a:endParaRPr lang="en-US" sz="2800" dirty="0" smtClean="0">
              <a:effectLst/>
              <a:latin typeface="Times New Roman"/>
              <a:ea typeface="Calibri"/>
              <a:cs typeface="B Zar"/>
            </a:endParaRPr>
          </a:p>
          <a:p>
            <a:endParaRPr lang="fa-IR" sz="2800" dirty="0"/>
          </a:p>
        </p:txBody>
      </p:sp>
    </p:spTree>
    <p:extLst>
      <p:ext uri="{BB962C8B-B14F-4D97-AF65-F5344CB8AC3E}">
        <p14:creationId xmlns:p14="http://schemas.microsoft.com/office/powerpoint/2010/main" xmlns="" val="1384199656"/>
      </p:ext>
    </p:extLst>
  </p:cSld>
  <p:clrMapOvr>
    <a:masterClrMapping/>
  </p:clrMapOvr>
  <p:transition spd="slow">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760640"/>
          </a:xfrm>
        </p:spPr>
        <p:txBody>
          <a:bodyPr>
            <a:normAutofit/>
          </a:bodyPr>
          <a:lstStyle/>
          <a:p>
            <a:pPr marL="0" indent="0" algn="justLow">
              <a:lnSpc>
                <a:spcPct val="150000"/>
              </a:lnSpc>
              <a:buNone/>
            </a:pPr>
            <a:r>
              <a:rPr lang="fa-IR" sz="2400" dirty="0" smtClean="0">
                <a:effectLst/>
                <a:latin typeface="Times New Roman"/>
                <a:ea typeface="Calibri"/>
                <a:cs typeface="B Zar"/>
              </a:rPr>
              <a:t>سلام اقتصاد بازار اين امكان را فراهم مي كند كه پول ارزشي ثابت و پايدار داشته باشد. اگر مردم به سبب تضعيف غير منتظره ارزش پول، ايمان خود را به نظام از دست بدهند، در آن صورت از فعاليت هاي اقتصادي يا تجاري مأيوس خواهند شد.</a:t>
            </a:r>
          </a:p>
          <a:p>
            <a:pPr marL="0" indent="0" algn="justLow">
              <a:lnSpc>
                <a:spcPct val="150000"/>
              </a:lnSpc>
              <a:buNone/>
            </a:pPr>
            <a:endParaRPr lang="en-US" sz="2400" dirty="0" smtClean="0">
              <a:effectLst/>
              <a:latin typeface="Times New Roman"/>
              <a:ea typeface="Calibri"/>
              <a:cs typeface="B Zar"/>
            </a:endParaRPr>
          </a:p>
          <a:p>
            <a:pPr marL="0" indent="0" algn="justLow">
              <a:lnSpc>
                <a:spcPct val="150000"/>
              </a:lnSpc>
              <a:buNone/>
            </a:pPr>
            <a:r>
              <a:rPr lang="fa-IR" sz="2400" dirty="0" smtClean="0">
                <a:effectLst/>
                <a:latin typeface="Times New Roman"/>
                <a:ea typeface="Calibri"/>
                <a:cs typeface="B Zar"/>
              </a:rPr>
              <a:t>هايك و فريدمن هر دو بر پول ثابت </a:t>
            </a:r>
            <a:r>
              <a:rPr lang="en-US" sz="2400" dirty="0" smtClean="0">
                <a:effectLst/>
                <a:latin typeface="Times New Roman"/>
                <a:ea typeface="Calibri"/>
                <a:cs typeface="B Zar"/>
              </a:rPr>
              <a:t>(</a:t>
            </a:r>
            <a:r>
              <a:rPr lang="en-US" sz="2400" dirty="0" err="1" smtClean="0">
                <a:effectLst/>
                <a:latin typeface="Times New Roman"/>
                <a:ea typeface="Calibri"/>
                <a:cs typeface="B Zar"/>
              </a:rPr>
              <a:t>Soud</a:t>
            </a:r>
            <a:r>
              <a:rPr lang="en-US" sz="2400" dirty="0" smtClean="0">
                <a:effectLst/>
                <a:latin typeface="Times New Roman"/>
                <a:ea typeface="Calibri"/>
                <a:cs typeface="B Zar"/>
              </a:rPr>
              <a:t> Money)</a:t>
            </a:r>
            <a:r>
              <a:rPr lang="fa-IR" sz="2400" dirty="0" smtClean="0">
                <a:effectLst/>
                <a:latin typeface="Times New Roman"/>
                <a:ea typeface="Calibri"/>
                <a:cs typeface="B Zar"/>
              </a:rPr>
              <a:t> تأكيدي ويژه دارند و معتقدند كه وظيفة اقتصادي ويژة حكومت تضمين ثبات مالي اقتصاد بازار با كاهش، يا همان گونه كه هايك معتقد بود، ريشه كن كردن تورم است. به اعتقاد اينان دنباله روي حكومت ها از سياست هاي كينزي ناخواسته تورم را بدتر كرد و نوعي تورم ركودي </a:t>
            </a:r>
            <a:r>
              <a:rPr lang="en-US" sz="2400" dirty="0" smtClean="0">
                <a:effectLst/>
                <a:latin typeface="Times New Roman"/>
                <a:ea typeface="Calibri"/>
                <a:cs typeface="B Zar"/>
              </a:rPr>
              <a:t>(stag – </a:t>
            </a:r>
            <a:r>
              <a:rPr lang="en-US" sz="2400" dirty="0" err="1" smtClean="0">
                <a:effectLst/>
                <a:latin typeface="Times New Roman"/>
                <a:ea typeface="Calibri"/>
                <a:cs typeface="B Zar"/>
              </a:rPr>
              <a:t>Flation</a:t>
            </a:r>
            <a:r>
              <a:rPr lang="en-US" sz="2400" dirty="0" smtClean="0">
                <a:effectLst/>
                <a:latin typeface="Times New Roman"/>
                <a:ea typeface="Calibri"/>
                <a:cs typeface="B Zar"/>
              </a:rPr>
              <a:t>)</a:t>
            </a:r>
            <a:r>
              <a:rPr lang="fa-IR" sz="2400" dirty="0" smtClean="0">
                <a:effectLst/>
                <a:latin typeface="Times New Roman"/>
                <a:ea typeface="Calibri"/>
                <a:cs typeface="B Zar"/>
              </a:rPr>
              <a:t> را در دهة 1970 ميلادي به وجود آورد.</a:t>
            </a:r>
            <a:endParaRPr lang="en-US" sz="2400" dirty="0" smtClean="0">
              <a:effectLst/>
              <a:latin typeface="Times New Roman"/>
              <a:ea typeface="Calibri"/>
              <a:cs typeface="B Zar"/>
            </a:endParaRPr>
          </a:p>
          <a:p>
            <a:endParaRPr lang="fa-IR" sz="2400" dirty="0"/>
          </a:p>
        </p:txBody>
      </p:sp>
    </p:spTree>
    <p:extLst>
      <p:ext uri="{BB962C8B-B14F-4D97-AF65-F5344CB8AC3E}">
        <p14:creationId xmlns:p14="http://schemas.microsoft.com/office/powerpoint/2010/main" xmlns="" val="2504960726"/>
      </p:ext>
    </p:extLst>
  </p:cSld>
  <p:clrMapOvr>
    <a:masterClrMapping/>
  </p:clrMapOvr>
  <p:transition spd="slow">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a:bodyPr>
          <a:lstStyle/>
          <a:p>
            <a:pPr marL="0" indent="0" algn="justLow">
              <a:lnSpc>
                <a:spcPct val="200000"/>
              </a:lnSpc>
              <a:buNone/>
            </a:pPr>
            <a:r>
              <a:rPr lang="fa-IR" sz="2400" dirty="0" smtClean="0">
                <a:effectLst/>
                <a:latin typeface="Times New Roman"/>
                <a:ea typeface="Calibri"/>
                <a:cs typeface="B Zar"/>
              </a:rPr>
              <a:t>اگر عرضة پول سريع تر از ميزان كالا و خدمات موجود در اقتصاد رشد كند، در آن صورت ارزش پول سقوط كرده، قيمت كالاها افزايش خواهد يافت. به عبارت ديگر، تورم زماني به وجود مي آيد كه با پول زياد بتوان كالاهايي كم تر خريداري كرد. اين همان چيزي است كه پول گرايان معتقدند سياست هاي كينزي به بار آورده است. حكومت ها براي اين كه درآمدهاي مالياتي خود را مصرف كنند، تحت تأثير سياست چاپ پول قرار مي گيرند. آن ها عرضة پول را توسعه مي دهند و در نهايت تورم را مهار مي كنند، بدون آن كه اين كار تأثيري سودمند بر نرخ طبيعي بيكاري داشته باشد.</a:t>
            </a:r>
            <a:endParaRPr lang="en-US" sz="2400" dirty="0" smtClean="0">
              <a:effectLst/>
              <a:latin typeface="Times New Roman"/>
              <a:ea typeface="Calibri"/>
              <a:cs typeface="B Zar"/>
            </a:endParaRPr>
          </a:p>
          <a:p>
            <a:endParaRPr lang="fa-IR" sz="2400" dirty="0"/>
          </a:p>
        </p:txBody>
      </p:sp>
    </p:spTree>
    <p:extLst>
      <p:ext uri="{BB962C8B-B14F-4D97-AF65-F5344CB8AC3E}">
        <p14:creationId xmlns:p14="http://schemas.microsoft.com/office/powerpoint/2010/main" xmlns="" val="1846711790"/>
      </p:ext>
    </p:extLst>
  </p:cSld>
  <p:clrMapOvr>
    <a:masterClrMapping/>
  </p:clrMapOvr>
  <p:transition spd="slow">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pPr marL="0" indent="0" algn="justLow">
              <a:lnSpc>
                <a:spcPct val="150000"/>
              </a:lnSpc>
              <a:buNone/>
            </a:pPr>
            <a:r>
              <a:rPr lang="fa-IR" sz="2400" dirty="0" smtClean="0">
                <a:effectLst/>
                <a:latin typeface="Times New Roman"/>
                <a:ea typeface="Calibri"/>
                <a:cs typeface="B Zar"/>
              </a:rPr>
              <a:t>اقتصاد دانان بازار آزاد همچنين معتقدند كه سياست هاي رفاهي كنيزي اقتصاد را از طريق فشار سطح ماليات نابسامان كرده اند. اقتصاددانان بازار آزاد به جاي توجه به تقاضاي اقتصادي به اقتصاد عرضه روي آوردند. اين به معناي آن است كه حكومت ها مي كوشند شرايطي به وجد آورند تا به جاي تشويق مشتريان به خريد، توليد كنندگان را به توليد وادار كنند.</a:t>
            </a:r>
          </a:p>
          <a:p>
            <a:pPr marL="0" indent="0" algn="justLow">
              <a:lnSpc>
                <a:spcPct val="150000"/>
              </a:lnSpc>
              <a:buNone/>
            </a:pPr>
            <a:endParaRPr lang="en-US" sz="2400" dirty="0" smtClean="0">
              <a:effectLst/>
              <a:latin typeface="Times New Roman"/>
              <a:ea typeface="Calibri"/>
              <a:cs typeface="B Zar"/>
            </a:endParaRPr>
          </a:p>
          <a:p>
            <a:pPr marL="0" indent="0" algn="justLow">
              <a:lnSpc>
                <a:spcPct val="150000"/>
              </a:lnSpc>
              <a:buNone/>
            </a:pPr>
            <a:r>
              <a:rPr lang="fa-IR" sz="2400" dirty="0" smtClean="0">
                <a:effectLst/>
                <a:latin typeface="Times New Roman"/>
                <a:ea typeface="Calibri"/>
                <a:cs typeface="B Zar"/>
              </a:rPr>
              <a:t>راست نو ليبرال، نه تنها در زمينه هاي كارآيي اقتصادي ضد دولت است، بلكه در زمينه اصول سياسي نيز ضد دولت و به آزادي فردي معتقد است. آزادي موضوعي است كه نئوليبرال ها به آن توجه كرده اند.</a:t>
            </a:r>
            <a:endParaRPr lang="en-US" sz="2400" dirty="0" smtClean="0">
              <a:effectLst/>
              <a:latin typeface="Times New Roman"/>
              <a:ea typeface="Calibri"/>
              <a:cs typeface="B Zar"/>
            </a:endParaRPr>
          </a:p>
          <a:p>
            <a:endParaRPr lang="fa-IR" sz="2400" dirty="0"/>
          </a:p>
        </p:txBody>
      </p:sp>
    </p:spTree>
    <p:extLst>
      <p:ext uri="{BB962C8B-B14F-4D97-AF65-F5344CB8AC3E}">
        <p14:creationId xmlns:p14="http://schemas.microsoft.com/office/powerpoint/2010/main" xmlns="" val="924895288"/>
      </p:ext>
    </p:extLst>
  </p:cSld>
  <p:clrMapOvr>
    <a:masterClrMapping/>
  </p:clrMapOvr>
  <p:transition spd="slow">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a:bodyPr>
          <a:lstStyle/>
          <a:p>
            <a:pPr marL="0" indent="0" algn="justLow">
              <a:lnSpc>
                <a:spcPct val="150000"/>
              </a:lnSpc>
              <a:buNone/>
            </a:pPr>
            <a:r>
              <a:rPr lang="fa-IR" sz="2800" dirty="0" smtClean="0">
                <a:effectLst/>
                <a:latin typeface="Times New Roman"/>
                <a:ea typeface="Calibri"/>
                <a:cs typeface="B Zar"/>
              </a:rPr>
              <a:t>آن آزادي كه ليبرال ها، آزادي خواهان و حتي آثار شيست هاي راست نو مطرح كرده اند، نوعي آزادي منفي است. همچنان كه قدرت جمعي حكومت تهديدي اساسي براي فرد به شمار مي رود، آزادي و رفع محدوديت هاي خارجي براي فرد، فقط با عقب نشيني دولت (</a:t>
            </a:r>
            <a:r>
              <a:rPr lang="en-US" sz="2800" dirty="0" smtClean="0">
                <a:effectLst/>
                <a:latin typeface="Times New Roman"/>
                <a:ea typeface="Calibri"/>
                <a:cs typeface="B Zar"/>
              </a:rPr>
              <a:t>Rolling </a:t>
            </a:r>
            <a:br>
              <a:rPr lang="en-US" sz="2800" dirty="0" smtClean="0">
                <a:effectLst/>
                <a:latin typeface="Times New Roman"/>
                <a:ea typeface="Calibri"/>
                <a:cs typeface="B Zar"/>
              </a:rPr>
            </a:br>
            <a:r>
              <a:rPr lang="en-US" sz="2800" dirty="0" smtClean="0">
                <a:effectLst/>
                <a:latin typeface="Times New Roman"/>
                <a:ea typeface="Calibri"/>
                <a:cs typeface="B Zar"/>
              </a:rPr>
              <a:t>Back the State</a:t>
            </a:r>
            <a:r>
              <a:rPr lang="fa-IR" sz="2800" dirty="0" smtClean="0">
                <a:effectLst/>
                <a:latin typeface="Times New Roman"/>
                <a:ea typeface="Calibri"/>
                <a:cs typeface="B Zar"/>
              </a:rPr>
              <a:t>) قابل حصول است.</a:t>
            </a:r>
            <a:endParaRPr lang="en-US" sz="2800" dirty="0" smtClean="0">
              <a:effectLst/>
              <a:latin typeface="Times New Roman"/>
              <a:ea typeface="Calibri"/>
              <a:cs typeface="B Zar"/>
            </a:endParaRPr>
          </a:p>
          <a:p>
            <a:endParaRPr lang="fa-IR" sz="2800" dirty="0"/>
          </a:p>
        </p:txBody>
      </p:sp>
    </p:spTree>
    <p:extLst>
      <p:ext uri="{BB962C8B-B14F-4D97-AF65-F5344CB8AC3E}">
        <p14:creationId xmlns:p14="http://schemas.microsoft.com/office/powerpoint/2010/main" xmlns="" val="2078110414"/>
      </p:ext>
    </p:extLst>
  </p:cSld>
  <p:clrMapOvr>
    <a:masterClrMapping/>
  </p:clrMapOvr>
  <p:transition spd="slow">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fontScale="92500"/>
          </a:bodyPr>
          <a:lstStyle/>
          <a:p>
            <a:pPr marL="0" indent="0" algn="justLow">
              <a:lnSpc>
                <a:spcPct val="200000"/>
              </a:lnSpc>
              <a:buNone/>
            </a:pPr>
            <a:r>
              <a:rPr lang="fa-IR" sz="2400" dirty="0" smtClean="0">
                <a:effectLst/>
                <a:latin typeface="Times New Roman"/>
                <a:ea typeface="Calibri"/>
                <a:cs typeface="B Zar"/>
              </a:rPr>
              <a:t>پرسشي كه مطرح است اين است كه آيا اين فرآيند ها چنان كه نظريه پرداز پايان تاريخ، فرانسيس فوكوياما عنوان كرد بازتابي از تفوق ليبراليسم بر رقيبان ايدئولوژيكش به شمار مي رود، يا نتيجه ظهور نظام سرمايه داري جهاني است كه شركت هاي چند مليتي آن را ايجاد كرده اند؟ در هر حال به نظر مي رسد كه تصوير آينده از قبل ترسيده شده و تفاوت هاي سياسي و اقتصادي در همه جوامع در حال كاهش باشد. به عبارت ديگر، همه جوامع (با درجات متفاوت) در حال متمركز شدن بر الگوي ليبرالي توسعه هستند. البته اين پيروزي ليبرال نيازمند شناسايي چالش هاي جديد داخلي و خارجي است. از نظر داخلي، جوامع غربي ليبرال با انتقادهاي متفكران رو به رو هستند.</a:t>
            </a:r>
            <a:endParaRPr lang="en-US" sz="2400" dirty="0" smtClean="0">
              <a:effectLst/>
              <a:latin typeface="Times New Roman"/>
              <a:ea typeface="Calibri"/>
              <a:cs typeface="B Zar"/>
            </a:endParaRPr>
          </a:p>
          <a:p>
            <a:endParaRPr lang="fa-IR" sz="2400" dirty="0"/>
          </a:p>
        </p:txBody>
      </p:sp>
    </p:spTree>
    <p:extLst>
      <p:ext uri="{BB962C8B-B14F-4D97-AF65-F5344CB8AC3E}">
        <p14:creationId xmlns:p14="http://schemas.microsoft.com/office/powerpoint/2010/main" xmlns="" val="1615335878"/>
      </p:ext>
    </p:extLst>
  </p:cSld>
  <p:clrMapOvr>
    <a:masterClrMapping/>
  </p:clrMapOvr>
  <p:transition spd="slow">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lnSpcReduction="10000"/>
          </a:bodyPr>
          <a:lstStyle/>
          <a:p>
            <a:pPr marL="0" indent="0" algn="justLow">
              <a:lnSpc>
                <a:spcPct val="150000"/>
              </a:lnSpc>
              <a:buNone/>
            </a:pPr>
            <a:r>
              <a:rPr lang="fa-IR" sz="2800" dirty="0" smtClean="0">
                <a:effectLst/>
                <a:latin typeface="Times New Roman"/>
                <a:ea typeface="Calibri"/>
                <a:cs typeface="B Zar"/>
              </a:rPr>
              <a:t>السدیر مک اینتایر و مایکل ساندل فرد گرایی لیبرالی را به راحتی رد می کنند معتقدند </a:t>
            </a:r>
            <a:r>
              <a:rPr lang="fa-IR" sz="2800" dirty="0" smtClean="0">
                <a:effectLst/>
                <a:latin typeface="Times New Roman"/>
                <a:ea typeface="Calibri"/>
                <a:cs typeface="B Zar"/>
              </a:rPr>
              <a:t>فرد هويت خود را بيش از آن كه از جامعه، تاريخ يا تركيب فرهنگي كسب كند از درون خويش به دست مي آورد. در اين ديدگاه بهتر است كه فرد هويت خود را از روابط و فعاليت هاي اجتماعي كسب كند. به اعتقاد اين عده ليبراليسم قادر نيست ساختاري براي سياست هاي نفع عمومي به جود آورد و چنين عنوان شده كه هر فرد منافع خود را بايد تعقيب كند. اين خلأ اخلاقي جامعه را از هم خواهد پاشيد، زيرا افراد به دنبال حقوق و منافع خود هستند و جامعه منابع فرهنگي خود را از دست خواهد داد.</a:t>
            </a:r>
            <a:endParaRPr lang="en-US" sz="2800" dirty="0" smtClean="0">
              <a:effectLst/>
              <a:latin typeface="Times New Roman"/>
              <a:ea typeface="Calibri"/>
              <a:cs typeface="B Zar"/>
            </a:endParaRPr>
          </a:p>
          <a:p>
            <a:r>
              <a:rPr lang="fa-IR" sz="2800" dirty="0" smtClean="0"/>
              <a:t> </a:t>
            </a:r>
            <a:endParaRPr lang="fa-IR" sz="2800" dirty="0"/>
          </a:p>
        </p:txBody>
      </p:sp>
    </p:spTree>
    <p:extLst>
      <p:ext uri="{BB962C8B-B14F-4D97-AF65-F5344CB8AC3E}">
        <p14:creationId xmlns:p14="http://schemas.microsoft.com/office/powerpoint/2010/main" xmlns="" val="3625781263"/>
      </p:ext>
    </p:extLst>
  </p:cSld>
  <p:clrMapOvr>
    <a:masterClrMapping/>
  </p:clrMapOvr>
  <p:transition spd="slow">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688632"/>
          </a:xfrm>
        </p:spPr>
        <p:txBody>
          <a:bodyPr>
            <a:normAutofit/>
          </a:bodyPr>
          <a:lstStyle/>
          <a:p>
            <a:pPr marL="0" indent="0" algn="justLow">
              <a:lnSpc>
                <a:spcPct val="150000"/>
              </a:lnSpc>
              <a:buNone/>
            </a:pPr>
            <a:r>
              <a:rPr lang="fa-IR" sz="2400" dirty="0" smtClean="0">
                <a:effectLst/>
                <a:latin typeface="Times New Roman"/>
                <a:ea typeface="Calibri"/>
                <a:cs typeface="B Zar"/>
              </a:rPr>
              <a:t>توسعه سياسي در قرن بيست و يكم، جزو وحدت جهان ليبرال، ممكن است گسترش ايدئولوژي هاي متنوع را در پي داشته باشد. اسلام، كنفسوسيسم و حتي ناسيوناليسم اقتدارگرا ممكن است رقيباني براي ليبراليسم باشند.</a:t>
            </a:r>
          </a:p>
          <a:p>
            <a:pPr marL="0" indent="0" algn="justLow">
              <a:lnSpc>
                <a:spcPct val="150000"/>
              </a:lnSpc>
              <a:buNone/>
            </a:pPr>
            <a:endParaRPr lang="en-US" sz="2400" dirty="0" smtClean="0">
              <a:effectLst/>
              <a:latin typeface="Times New Roman"/>
              <a:ea typeface="Calibri"/>
              <a:cs typeface="B Zar"/>
            </a:endParaRPr>
          </a:p>
          <a:p>
            <a:pPr marL="0" indent="0" algn="justLow">
              <a:lnSpc>
                <a:spcPct val="150000"/>
              </a:lnSpc>
              <a:buNone/>
            </a:pPr>
            <a:r>
              <a:rPr lang="fa-IR" sz="2400" dirty="0" smtClean="0">
                <a:effectLst/>
                <a:latin typeface="Times New Roman"/>
                <a:ea typeface="Calibri"/>
                <a:cs typeface="B Zar"/>
              </a:rPr>
              <a:t>اين برنامه بر اساس مفهومي بنا شده است كه مجموعه اي از اصول مؤثر مي توانند شرايطي فراهم آورند كه به افراد اجازه دهند غايات نابرابر خود را تعقيب كنند. خلاصه آن كه غايت ليبراليسم، ايجاد نهادهايي است كه به اين هدف نائل شوند. حكومت نمايندگي، رقابت حزبي و اقتصاد بازار به مردم اجازه مي دهد كه هر يك در پي زندگي خوب باشند، بدون آن كه فعاليت هايشان به بي نظمي و قانون شكني بينجامد.</a:t>
            </a:r>
            <a:endParaRPr lang="en-US" sz="2400" dirty="0" smtClean="0">
              <a:effectLst/>
              <a:latin typeface="Times New Roman"/>
              <a:ea typeface="Calibri"/>
              <a:cs typeface="B Zar"/>
            </a:endParaRPr>
          </a:p>
          <a:p>
            <a:endParaRPr lang="fa-IR" sz="2400" dirty="0"/>
          </a:p>
        </p:txBody>
      </p:sp>
    </p:spTree>
    <p:extLst>
      <p:ext uri="{BB962C8B-B14F-4D97-AF65-F5344CB8AC3E}">
        <p14:creationId xmlns:p14="http://schemas.microsoft.com/office/powerpoint/2010/main" xmlns="" val="2297238290"/>
      </p:ext>
    </p:extLst>
  </p:cSld>
  <p:clrMapOvr>
    <a:masterClrMapping/>
  </p:clrMapOvr>
  <p:transition spd="slow">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a:bodyPr>
          <a:lstStyle/>
          <a:p>
            <a:pPr marL="0" indent="0" algn="justLow">
              <a:lnSpc>
                <a:spcPct val="150000"/>
              </a:lnSpc>
              <a:buNone/>
            </a:pPr>
            <a:r>
              <a:rPr lang="fa-IR" sz="2400" b="1" dirty="0" smtClean="0">
                <a:effectLst/>
                <a:latin typeface="Times New Roman"/>
                <a:ea typeface="Calibri"/>
                <a:cs typeface="B Zar"/>
              </a:rPr>
              <a:t>طرفداران گرايش گزينش عمومي، پديده هاي </a:t>
            </a:r>
            <a:r>
              <a:rPr lang="fa-IR" sz="2400" b="1" dirty="0" smtClean="0">
                <a:effectLst/>
                <a:latin typeface="Times New Roman"/>
                <a:ea typeface="Calibri"/>
                <a:cs typeface="B Zar"/>
              </a:rPr>
              <a:t>سياسي را با </a:t>
            </a:r>
            <a:r>
              <a:rPr lang="fa-IR" sz="2400" b="1" dirty="0" smtClean="0">
                <a:effectLst/>
                <a:latin typeface="Times New Roman"/>
                <a:ea typeface="Calibri"/>
                <a:cs typeface="B Zar"/>
              </a:rPr>
              <a:t>روش پوزيتيويستي بررسي كردند و </a:t>
            </a:r>
            <a:r>
              <a:rPr lang="fa-IR" sz="2400" b="1" dirty="0" smtClean="0">
                <a:effectLst/>
                <a:latin typeface="Times New Roman"/>
                <a:ea typeface="Calibri"/>
                <a:cs typeface="B Zar"/>
              </a:rPr>
              <a:t> قوانینی را مطرح کردند که اثبات </a:t>
            </a:r>
            <a:r>
              <a:rPr lang="fa-IR" sz="2400" b="1" dirty="0" smtClean="0">
                <a:effectLst/>
                <a:latin typeface="Times New Roman"/>
                <a:ea typeface="Calibri"/>
                <a:cs typeface="B Zar"/>
              </a:rPr>
              <a:t>پذير يا ابطال پذير باشد. فرد را عقلاني، خواهان حداكثر مطلوبيت، منفعت بين و اغلب با اطلاعات كافي مي پنداشتند. </a:t>
            </a:r>
            <a:r>
              <a:rPr lang="fa-IR" sz="2400" b="1" dirty="0" smtClean="0">
                <a:effectLst/>
                <a:latin typeface="Times New Roman"/>
                <a:ea typeface="Calibri"/>
                <a:cs typeface="B Zar"/>
              </a:rPr>
              <a:t> اما سردمداران </a:t>
            </a:r>
            <a:r>
              <a:rPr lang="fa-IR" sz="2400" b="1" dirty="0" smtClean="0">
                <a:effectLst/>
                <a:latin typeface="Times New Roman"/>
                <a:ea typeface="Calibri"/>
                <a:cs typeface="B Zar"/>
              </a:rPr>
              <a:t>مكتب اتريش</a:t>
            </a:r>
            <a:r>
              <a:rPr lang="fa-IR" sz="2400" b="1" dirty="0" smtClean="0">
                <a:effectLst/>
                <a:latin typeface="Times New Roman"/>
                <a:ea typeface="Calibri"/>
                <a:cs typeface="B Zar"/>
              </a:rPr>
              <a:t>، به این نگاه علم گرایانه معترضند گرايش  گزینش عمومی به </a:t>
            </a:r>
            <a:r>
              <a:rPr lang="fa-IR" sz="2400" b="1" dirty="0" smtClean="0">
                <a:effectLst/>
                <a:latin typeface="Times New Roman"/>
                <a:ea typeface="Calibri"/>
                <a:cs typeface="B Zar"/>
              </a:rPr>
              <a:t>حكومتي دموكرات و دولتي كه رفاه را به حداكثر برساند، معتقد است. </a:t>
            </a:r>
            <a:r>
              <a:rPr lang="fa-IR" sz="2400" b="1" dirty="0" smtClean="0">
                <a:effectLst/>
                <a:latin typeface="Times New Roman"/>
                <a:ea typeface="Calibri"/>
                <a:cs typeface="B Zar"/>
              </a:rPr>
              <a:t> اما مكتب </a:t>
            </a:r>
            <a:r>
              <a:rPr lang="fa-IR" sz="2400" b="1" dirty="0" smtClean="0">
                <a:effectLst/>
                <a:latin typeface="Times New Roman"/>
                <a:ea typeface="Calibri"/>
                <a:cs typeface="B Zar"/>
              </a:rPr>
              <a:t>اتريش </a:t>
            </a:r>
            <a:r>
              <a:rPr lang="fa-IR" sz="2400" b="1" dirty="0" smtClean="0">
                <a:effectLst/>
                <a:latin typeface="Times New Roman"/>
                <a:ea typeface="Calibri"/>
                <a:cs typeface="B Zar"/>
              </a:rPr>
              <a:t>مخالف   تجويزهاي </a:t>
            </a:r>
            <a:r>
              <a:rPr lang="fa-IR" sz="2400" b="1" dirty="0" smtClean="0">
                <a:effectLst/>
                <a:latin typeface="Times New Roman"/>
                <a:ea typeface="Calibri"/>
                <a:cs typeface="B Zar"/>
              </a:rPr>
              <a:t>اخلاقي براي برابري، باز توزيع و عدالت اجتماعي </a:t>
            </a:r>
            <a:r>
              <a:rPr lang="fa-IR" sz="2400" b="1" dirty="0" smtClean="0">
                <a:effectLst/>
                <a:latin typeface="Times New Roman"/>
                <a:ea typeface="Calibri"/>
                <a:cs typeface="B Zar"/>
              </a:rPr>
              <a:t>است.به  </a:t>
            </a:r>
            <a:r>
              <a:rPr lang="fa-IR" sz="2400" b="1" dirty="0" smtClean="0">
                <a:effectLst/>
                <a:latin typeface="Times New Roman"/>
                <a:ea typeface="Calibri"/>
                <a:cs typeface="B Zar"/>
              </a:rPr>
              <a:t>نوعي ارزش سرمايه </a:t>
            </a:r>
            <a:r>
              <a:rPr lang="fa-IR" sz="2400" b="1" dirty="0" smtClean="0">
                <a:effectLst/>
                <a:latin typeface="Times New Roman"/>
                <a:ea typeface="Calibri"/>
                <a:cs typeface="B Zar"/>
              </a:rPr>
              <a:t>داري معتقد و از بازار </a:t>
            </a:r>
            <a:r>
              <a:rPr lang="fa-IR" sz="2400" b="1" dirty="0" smtClean="0">
                <a:effectLst/>
                <a:latin typeface="Times New Roman"/>
                <a:ea typeface="Calibri"/>
                <a:cs typeface="B Zar"/>
              </a:rPr>
              <a:t>آزاد براي به حداكثر رسيدن دانش انساني دفاع مي </a:t>
            </a:r>
            <a:r>
              <a:rPr lang="fa-IR" sz="2400" b="1" dirty="0" smtClean="0">
                <a:effectLst/>
                <a:latin typeface="Times New Roman"/>
                <a:ea typeface="Calibri"/>
                <a:cs typeface="B Zar"/>
              </a:rPr>
              <a:t>كنند و عدالت اجتماعی را چیزی جز افسانه نمی دانند</a:t>
            </a:r>
            <a:endParaRPr lang="en-US" sz="2400" b="1" dirty="0" smtClean="0">
              <a:effectLst/>
              <a:latin typeface="Times New Roman"/>
              <a:ea typeface="Calibri"/>
              <a:cs typeface="B Zar"/>
            </a:endParaRPr>
          </a:p>
          <a:p>
            <a:endParaRPr lang="fa-IR" sz="2400" b="1" dirty="0"/>
          </a:p>
        </p:txBody>
      </p:sp>
    </p:spTree>
    <p:extLst>
      <p:ext uri="{BB962C8B-B14F-4D97-AF65-F5344CB8AC3E}">
        <p14:creationId xmlns:p14="http://schemas.microsoft.com/office/powerpoint/2010/main" xmlns="" val="3422543713"/>
      </p:ext>
    </p:extLst>
  </p:cSld>
  <p:clrMapOvr>
    <a:masterClrMapping/>
  </p:clrMapOvr>
  <p:transition spd="slow">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fontScale="92500"/>
          </a:bodyPr>
          <a:lstStyle/>
          <a:p>
            <a:pPr marL="0" indent="0" algn="just">
              <a:lnSpc>
                <a:spcPct val="150000"/>
              </a:lnSpc>
              <a:buNone/>
            </a:pPr>
            <a:r>
              <a:rPr lang="fa-IR" sz="2800" dirty="0" smtClean="0">
                <a:effectLst/>
                <a:latin typeface="Times New Roman"/>
                <a:ea typeface="Calibri"/>
                <a:cs typeface="B Zar"/>
              </a:rPr>
              <a:t>4- انار شیسم نو </a:t>
            </a:r>
          </a:p>
          <a:p>
            <a:pPr marL="0" indent="0" algn="just">
              <a:lnSpc>
                <a:spcPct val="150000"/>
              </a:lnSpc>
              <a:buNone/>
            </a:pPr>
            <a:r>
              <a:rPr lang="fa-IR" sz="2800" dirty="0" smtClean="0">
                <a:effectLst/>
                <a:latin typeface="Times New Roman"/>
                <a:ea typeface="Calibri"/>
                <a:cs typeface="B Zar"/>
              </a:rPr>
              <a:t>متفكران </a:t>
            </a:r>
            <a:r>
              <a:rPr lang="fa-IR" sz="2800" dirty="0" smtClean="0">
                <a:effectLst/>
                <a:latin typeface="Times New Roman"/>
                <a:ea typeface="Calibri"/>
                <a:cs typeface="B Zar"/>
              </a:rPr>
              <a:t>ديگر، مانند اين راند (</a:t>
            </a:r>
            <a:r>
              <a:rPr lang="en-US" sz="2800" dirty="0" smtClean="0">
                <a:effectLst/>
                <a:latin typeface="Times New Roman"/>
                <a:ea typeface="Calibri"/>
                <a:cs typeface="B Zar"/>
              </a:rPr>
              <a:t>Any Rand</a:t>
            </a:r>
            <a:r>
              <a:rPr lang="fa-IR" sz="2800" dirty="0" smtClean="0">
                <a:effectLst/>
                <a:latin typeface="Times New Roman"/>
                <a:ea typeface="Calibri"/>
                <a:cs typeface="B Zar"/>
              </a:rPr>
              <a:t>)، موري راتبارد (</a:t>
            </a:r>
            <a:r>
              <a:rPr lang="en-US" sz="2800" dirty="0" smtClean="0">
                <a:effectLst/>
                <a:latin typeface="Times New Roman"/>
                <a:ea typeface="Calibri"/>
                <a:cs typeface="B Zar"/>
              </a:rPr>
              <a:t>Murray </a:t>
            </a:r>
            <a:r>
              <a:rPr lang="en-US" sz="2800" dirty="0" err="1" smtClean="0">
                <a:effectLst/>
                <a:latin typeface="Times New Roman"/>
                <a:ea typeface="Calibri"/>
                <a:cs typeface="B Zar"/>
              </a:rPr>
              <a:t>Rothbard</a:t>
            </a:r>
            <a:r>
              <a:rPr lang="fa-IR" sz="2800" dirty="0" smtClean="0">
                <a:effectLst/>
                <a:latin typeface="Times New Roman"/>
                <a:ea typeface="Calibri"/>
                <a:cs typeface="B Zar"/>
              </a:rPr>
              <a:t>) و ديويد فريدمن (</a:t>
            </a:r>
            <a:r>
              <a:rPr lang="en-US" sz="2800" dirty="0" smtClean="0">
                <a:effectLst/>
                <a:latin typeface="Times New Roman"/>
                <a:ea typeface="Calibri"/>
                <a:cs typeface="B Zar"/>
              </a:rPr>
              <a:t>David Friedman</a:t>
            </a:r>
            <a:r>
              <a:rPr lang="fa-IR" sz="2800" dirty="0" smtClean="0">
                <a:effectLst/>
                <a:latin typeface="Times New Roman"/>
                <a:ea typeface="Calibri"/>
                <a:cs typeface="B Zar"/>
              </a:rPr>
              <a:t>) به جاي ايدة بازار آزاد، ايدة سرمايه داري آنارشيستي را ترويج دادند. آن ها معتقدند كه حكومت بايد به كناري زده شود و به جاي آن رقابت بازار بي قاعده جايش را بگيرد. سرمايه بايد تحت سلطة افراد درآيد، افرادي كه آزادانه توانايي داخل شدن به قراردادهاي داوطلبانه را براي تعقيب منافع خود دارند. چنين است كه افراد آزاد خواهند بود و بازار تمام اعمال اجتماعي را، خارج از سلطة هر فرد يا گروهي، تنظيم خواهد </a:t>
            </a:r>
            <a:r>
              <a:rPr lang="fa-IR" sz="2800" dirty="0" smtClean="0">
                <a:effectLst/>
                <a:latin typeface="Times New Roman"/>
                <a:ea typeface="Calibri"/>
                <a:cs typeface="B Zar"/>
              </a:rPr>
              <a:t>كرد.</a:t>
            </a:r>
            <a:endParaRPr lang="fa-IR" sz="2800" dirty="0"/>
          </a:p>
        </p:txBody>
      </p:sp>
    </p:spTree>
    <p:extLst>
      <p:ext uri="{BB962C8B-B14F-4D97-AF65-F5344CB8AC3E}">
        <p14:creationId xmlns:p14="http://schemas.microsoft.com/office/powerpoint/2010/main" xmlns="" val="3004853594"/>
      </p:ext>
    </p:extLst>
  </p:cSld>
  <p:clrMapOvr>
    <a:masterClrMapping/>
  </p:clrMapOvr>
  <p:transition spd="slow">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Autofit/>
          </a:bodyPr>
          <a:lstStyle/>
          <a:p>
            <a:pPr marL="0" indent="0" algn="justLow">
              <a:lnSpc>
                <a:spcPct val="150000"/>
              </a:lnSpc>
              <a:buNone/>
            </a:pPr>
            <a:r>
              <a:rPr lang="fa-IR" sz="2400" dirty="0" smtClean="0">
                <a:effectLst/>
                <a:latin typeface="Times New Roman"/>
                <a:ea typeface="Calibri"/>
                <a:cs typeface="B Zar"/>
              </a:rPr>
              <a:t>در حقيقت طبق نظر سرمايه داري آنارشيستي، آژانس هاي حفاظتي بهتر از نيروي پليس موجود خدمات خود را عرضه خواهند كرد، زيرا امكان رقابت را بين مشترياني كه حق انتخاب دارند، فراهم مي كنند. اين آژانس ها پاسخ گوي تمام نيازهاي مشتريان خود بوده، خود را مسئول مي دانند. مهم تر از همه آن كه با وجود ساختار عمومي حاكميت، قراردادهايي كه آژانس هاي خصوصي منعقد مي كنند، بايد كاملا داوطلبانه باشد و تنها با نيروهاي بازار غير فردي اداره شود.</a:t>
            </a:r>
          </a:p>
          <a:p>
            <a:pPr algn="justLow">
              <a:lnSpc>
                <a:spcPct val="150000"/>
              </a:lnSpc>
            </a:pPr>
            <a:r>
              <a:rPr lang="fa-IR" sz="2400" dirty="0" smtClean="0">
                <a:effectLst/>
                <a:latin typeface="Times New Roman"/>
                <a:ea typeface="Calibri"/>
                <a:cs typeface="B Zar"/>
              </a:rPr>
              <a:t>تحول نظریه های دولت </a:t>
            </a:r>
          </a:p>
          <a:p>
            <a:pPr algn="justLow">
              <a:lnSpc>
                <a:spcPct val="150000"/>
              </a:lnSpc>
            </a:pPr>
            <a:r>
              <a:rPr lang="fa-IR" sz="2400" dirty="0" smtClean="0">
                <a:latin typeface="Times New Roman"/>
                <a:ea typeface="Calibri"/>
                <a:cs typeface="B Zar"/>
              </a:rPr>
              <a:t>سه پرسش عمده در بحث تحول نظریه های دولت </a:t>
            </a:r>
          </a:p>
          <a:p>
            <a:pPr algn="justLow">
              <a:lnSpc>
                <a:spcPct val="150000"/>
              </a:lnSpc>
            </a:pPr>
            <a:r>
              <a:rPr lang="fa-IR" sz="2400" dirty="0" smtClean="0">
                <a:effectLst/>
                <a:latin typeface="Times New Roman"/>
                <a:ea typeface="Calibri"/>
                <a:cs typeface="B Zar"/>
              </a:rPr>
              <a:t>1-ایا تمرکز بر مسئله و مفهوم دولت رویکردی صحیح است </a:t>
            </a:r>
            <a:endParaRPr lang="en-US" sz="2400" dirty="0" smtClean="0">
              <a:effectLst/>
              <a:latin typeface="Times New Roman"/>
              <a:ea typeface="Calibri"/>
              <a:cs typeface="B Zar"/>
            </a:endParaRPr>
          </a:p>
          <a:p>
            <a:pPr marL="0" indent="0" algn="justLow">
              <a:lnSpc>
                <a:spcPct val="150000"/>
              </a:lnSpc>
              <a:buNone/>
            </a:pPr>
            <a:r>
              <a:rPr lang="fa-IR" sz="2400" dirty="0" smtClean="0">
                <a:effectLst/>
                <a:latin typeface="Times New Roman"/>
                <a:ea typeface="Calibri"/>
                <a:cs typeface="B Zar"/>
              </a:rPr>
              <a:t>در اين جا دو برداشت از تقابل ميان دولت و غير دولت وجود دارد؛ يكي دولت در برابر جامعة مدني كه به اعتقاد ما عرصة ظهور دموكراسي است، و ديگري دولت در برابر فرد.</a:t>
            </a:r>
            <a:endParaRPr lang="en-US" sz="2400" dirty="0" smtClean="0">
              <a:effectLst/>
              <a:latin typeface="Times New Roman"/>
              <a:ea typeface="Calibri"/>
              <a:cs typeface="B Zar"/>
            </a:endParaRPr>
          </a:p>
          <a:p>
            <a:endParaRPr lang="fa-IR" sz="2400" dirty="0"/>
          </a:p>
        </p:txBody>
      </p:sp>
    </p:spTree>
    <p:extLst>
      <p:ext uri="{BB962C8B-B14F-4D97-AF65-F5344CB8AC3E}">
        <p14:creationId xmlns:p14="http://schemas.microsoft.com/office/powerpoint/2010/main" xmlns="" val="51486797"/>
      </p:ext>
    </p:extLst>
  </p:cSld>
  <p:clrMapOvr>
    <a:masterClrMapping/>
  </p:clrMapOvr>
  <p:transition spd="slow">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pPr marL="0" indent="0" algn="justLow">
              <a:lnSpc>
                <a:spcPct val="150000"/>
              </a:lnSpc>
              <a:buNone/>
            </a:pPr>
            <a:r>
              <a:rPr lang="fa-IR" sz="2800" b="1" dirty="0" smtClean="0">
                <a:effectLst/>
                <a:latin typeface="Times New Roman"/>
                <a:ea typeface="Calibri"/>
                <a:cs typeface="B Zar"/>
              </a:rPr>
              <a:t>رويكرد جامعه محور تا رويكرد دولت محور</a:t>
            </a:r>
            <a:endParaRPr lang="en-US" sz="2800" dirty="0" smtClean="0">
              <a:effectLst/>
              <a:latin typeface="Times New Roman"/>
              <a:ea typeface="Calibri"/>
              <a:cs typeface="B Zar"/>
            </a:endParaRPr>
          </a:p>
          <a:p>
            <a:pPr marL="0" indent="0" algn="justLow">
              <a:lnSpc>
                <a:spcPct val="150000"/>
              </a:lnSpc>
              <a:buNone/>
            </a:pPr>
            <a:r>
              <a:rPr lang="fa-IR" sz="2800" b="1" dirty="0" smtClean="0">
                <a:effectLst/>
                <a:latin typeface="Times New Roman"/>
                <a:ea typeface="Calibri"/>
                <a:cs typeface="B Zar"/>
              </a:rPr>
              <a:t>آيا تمركز بر مسئله و مفهوم دولت رويكردي صحيح است؟</a:t>
            </a:r>
            <a:endParaRPr lang="en-US" sz="2800" dirty="0" smtClean="0">
              <a:effectLst/>
              <a:latin typeface="Times New Roman"/>
              <a:ea typeface="Calibri"/>
              <a:cs typeface="B Zar"/>
            </a:endParaRPr>
          </a:p>
          <a:p>
            <a:pPr marL="0" indent="0" algn="justLow">
              <a:lnSpc>
                <a:spcPct val="150000"/>
              </a:lnSpc>
              <a:buNone/>
            </a:pPr>
            <a:r>
              <a:rPr lang="fa-IR" sz="2800" dirty="0" smtClean="0">
                <a:effectLst/>
                <a:latin typeface="Times New Roman"/>
                <a:ea typeface="Calibri"/>
                <a:cs typeface="B Zar"/>
              </a:rPr>
              <a:t>در اين جا در مباحث خود دربارة الگوهاي رقيب عموما دوسويگي دولت ـ جامعة مدني را مدّنظر قرار داده ايم و تنها تأكيدي ثانوي، اما قوي بر ديدگاه دولت فرد داشته ايم. زيرا شمول دو سويگي دولت ـ جامعه مدني بيش تر است و انديشه گران ليبرال نيز خود پذيرفته اند كه ديدگاه دولت ـ فرد جنبه هاي انتقادي روابط اجتماعي را در ابهام قرار مي دهد.</a:t>
            </a:r>
            <a:endParaRPr lang="en-US" sz="2800" dirty="0" smtClean="0">
              <a:effectLst/>
              <a:latin typeface="Times New Roman"/>
              <a:ea typeface="Calibri"/>
              <a:cs typeface="B Zar"/>
            </a:endParaRPr>
          </a:p>
          <a:p>
            <a:endParaRPr lang="fa-IR" sz="2800" dirty="0"/>
          </a:p>
        </p:txBody>
      </p:sp>
    </p:spTree>
    <p:extLst>
      <p:ext uri="{BB962C8B-B14F-4D97-AF65-F5344CB8AC3E}">
        <p14:creationId xmlns:p14="http://schemas.microsoft.com/office/powerpoint/2010/main" xmlns="" val="3306355170"/>
      </p:ext>
    </p:extLst>
  </p:cSld>
  <p:clrMapOvr>
    <a:masterClrMapping/>
  </p:clrMapOvr>
  <p:transition spd="slow">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a:bodyPr>
          <a:lstStyle/>
          <a:p>
            <a:pPr marL="0" indent="0" algn="justLow">
              <a:lnSpc>
                <a:spcPct val="150000"/>
              </a:lnSpc>
              <a:buNone/>
            </a:pPr>
            <a:r>
              <a:rPr lang="fa-IR" sz="2800" b="1" dirty="0" smtClean="0">
                <a:effectLst/>
                <a:latin typeface="Times New Roman"/>
                <a:ea typeface="Calibri"/>
                <a:cs typeface="B Zar"/>
              </a:rPr>
              <a:t>2-آيا </a:t>
            </a:r>
            <a:r>
              <a:rPr lang="fa-IR" sz="2800" b="1" dirty="0" smtClean="0">
                <a:effectLst/>
                <a:latin typeface="Times New Roman"/>
                <a:ea typeface="Calibri"/>
                <a:cs typeface="B Zar"/>
              </a:rPr>
              <a:t>ميان نظريه هاي بديل قلمروهايي وجود دارد كه در هم آميختگي و انطباق آنها را بر روي هم نشان دهد؟</a:t>
            </a:r>
            <a:endParaRPr lang="en-US" sz="2800" dirty="0" smtClean="0">
              <a:effectLst/>
              <a:latin typeface="Times New Roman"/>
              <a:ea typeface="Calibri"/>
              <a:cs typeface="B Zar"/>
            </a:endParaRPr>
          </a:p>
          <a:p>
            <a:pPr marL="0" indent="0" algn="justLow">
              <a:lnSpc>
                <a:spcPct val="150000"/>
              </a:lnSpc>
              <a:buNone/>
            </a:pPr>
            <a:r>
              <a:rPr lang="fa-IR" sz="2800" dirty="0" smtClean="0">
                <a:effectLst/>
                <a:latin typeface="Times New Roman"/>
                <a:ea typeface="Calibri"/>
                <a:cs typeface="B Zar"/>
              </a:rPr>
              <a:t>تمركز بر مناسبات ميان دولت و جامعة مدني، همچنين در بردارندة اين تأكيد است كه هيچ يك از نظريه هاي دولت، به تمامي از ديگر ديدگاه ها جدا نيست. نظرية اليتيسم در واقع با نظريه هاي ديگر در هم مي آميزد.</a:t>
            </a:r>
            <a:endParaRPr lang="en-US" sz="2800" dirty="0" smtClean="0">
              <a:effectLst/>
              <a:latin typeface="Times New Roman"/>
              <a:ea typeface="Calibri"/>
              <a:cs typeface="B Zar"/>
            </a:endParaRPr>
          </a:p>
          <a:p>
            <a:endParaRPr lang="fa-IR" sz="2800" dirty="0"/>
          </a:p>
        </p:txBody>
      </p:sp>
    </p:spTree>
    <p:extLst>
      <p:ext uri="{BB962C8B-B14F-4D97-AF65-F5344CB8AC3E}">
        <p14:creationId xmlns:p14="http://schemas.microsoft.com/office/powerpoint/2010/main" xmlns="" val="4100613668"/>
      </p:ext>
    </p:extLst>
  </p:cSld>
  <p:clrMapOvr>
    <a:masterClrMapping/>
  </p:clrMapOvr>
  <p:transition spd="slow">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fontScale="92500" lnSpcReduction="10000"/>
          </a:bodyPr>
          <a:lstStyle/>
          <a:p>
            <a:pPr marL="0" indent="0" algn="justLow">
              <a:lnSpc>
                <a:spcPct val="150000"/>
              </a:lnSpc>
              <a:buNone/>
            </a:pPr>
            <a:r>
              <a:rPr lang="fa-IR" sz="2400" b="1" dirty="0" smtClean="0">
                <a:effectLst/>
                <a:latin typeface="Times New Roman"/>
                <a:ea typeface="Calibri"/>
                <a:cs typeface="B Zar"/>
              </a:rPr>
              <a:t>3- اگر تعابیر مختلف از دولت همچنان از هم متمایز باشند ایا در مسائلی که باید توضیح دهند با هم اشتراک ندارند ؟</a:t>
            </a:r>
          </a:p>
          <a:p>
            <a:pPr marL="0" indent="0" algn="justLow">
              <a:lnSpc>
                <a:spcPct val="150000"/>
              </a:lnSpc>
              <a:buNone/>
            </a:pPr>
            <a:r>
              <a:rPr lang="fa-IR" sz="2400" b="1" dirty="0" smtClean="0">
                <a:latin typeface="Times New Roman"/>
                <a:ea typeface="Calibri"/>
                <a:cs typeface="B Zar"/>
              </a:rPr>
              <a:t>بهره گیری از الگوهای عرضه شده پاتریک دان لیوی و برندان الیری :</a:t>
            </a:r>
            <a:endParaRPr lang="fa-IR" sz="2400" b="1" dirty="0" smtClean="0">
              <a:effectLst/>
              <a:latin typeface="Times New Roman"/>
              <a:ea typeface="Calibri"/>
              <a:cs typeface="B Zar"/>
            </a:endParaRPr>
          </a:p>
          <a:p>
            <a:pPr marL="0" indent="0" algn="justLow">
              <a:lnSpc>
                <a:spcPct val="150000"/>
              </a:lnSpc>
              <a:buNone/>
            </a:pPr>
            <a:r>
              <a:rPr lang="fa-IR" sz="2400" b="1" dirty="0" smtClean="0">
                <a:effectLst/>
                <a:latin typeface="Times New Roman"/>
                <a:ea typeface="Calibri"/>
                <a:cs typeface="B Zar"/>
              </a:rPr>
              <a:t>1-الگوي </a:t>
            </a:r>
            <a:r>
              <a:rPr lang="fa-IR" sz="2400" b="1" dirty="0" smtClean="0">
                <a:effectLst/>
                <a:latin typeface="Times New Roman"/>
                <a:ea typeface="Calibri"/>
                <a:cs typeface="B Zar"/>
              </a:rPr>
              <a:t>دولت آلت دست </a:t>
            </a:r>
            <a:r>
              <a:rPr lang="en-US" sz="2400" b="1" dirty="0" smtClean="0">
                <a:effectLst/>
                <a:latin typeface="Times New Roman"/>
                <a:ea typeface="Calibri"/>
                <a:cs typeface="B Zar"/>
              </a:rPr>
              <a:t>(</a:t>
            </a:r>
            <a:r>
              <a:rPr lang="en-US" sz="2400" b="1" dirty="0" err="1" smtClean="0">
                <a:effectLst/>
                <a:latin typeface="Times New Roman"/>
                <a:ea typeface="Calibri"/>
                <a:cs typeface="B Zar"/>
              </a:rPr>
              <a:t>Clipher</a:t>
            </a:r>
            <a:r>
              <a:rPr lang="en-US" sz="2400" b="1" dirty="0" smtClean="0">
                <a:effectLst/>
                <a:latin typeface="Times New Roman"/>
                <a:ea typeface="Calibri"/>
                <a:cs typeface="B Zar"/>
              </a:rPr>
              <a:t> Model)</a:t>
            </a:r>
            <a:r>
              <a:rPr lang="fa-IR" sz="2400" b="1" dirty="0" smtClean="0">
                <a:effectLst/>
                <a:latin typeface="Times New Roman"/>
                <a:ea typeface="Calibri"/>
                <a:cs typeface="B Zar"/>
              </a:rPr>
              <a:t> از دولت ليبرال دموكراتيك</a:t>
            </a:r>
          </a:p>
          <a:p>
            <a:pPr marL="0" indent="0" algn="justLow">
              <a:lnSpc>
                <a:spcPct val="150000"/>
              </a:lnSpc>
              <a:buNone/>
            </a:pPr>
            <a:endParaRPr lang="en-US" sz="2400" dirty="0" smtClean="0">
              <a:effectLst/>
              <a:latin typeface="Times New Roman"/>
              <a:ea typeface="Calibri"/>
              <a:cs typeface="B Zar"/>
            </a:endParaRPr>
          </a:p>
          <a:p>
            <a:pPr marL="0" indent="0" algn="justLow">
              <a:lnSpc>
                <a:spcPct val="150000"/>
              </a:lnSpc>
              <a:buNone/>
            </a:pPr>
            <a:r>
              <a:rPr lang="fa-IR" sz="2400" dirty="0" smtClean="0">
                <a:effectLst/>
                <a:latin typeface="Times New Roman"/>
                <a:ea typeface="Calibri"/>
                <a:cs typeface="B Zar"/>
              </a:rPr>
              <a:t>اين الگو بر اين نكته تأكيد دارد كه دولت سازوكاري منفعل است كه خارج از قلمرو سياست كنترل مي شود و قدرت نهاني در دست گروه هايي از جامعة مدني است. در پلواراليسم اين الگو بر رأي شهروندان در انتخابات مبتني است كه سياست حزبي را متأثر كرده، گروه هاي ذينفع را گرد هم مي آورد. ائتلاف هاي مختلف از منافع اجتماعي اموري گوناگون را شكل مي دهند و حكومت دموكراتيك در جهت گيري ها و مراتب مختلف در معرض فشار است. بنابراين، دخالت دولت تابع جريان هاي اجتماعي مسلط است.</a:t>
            </a:r>
            <a:endParaRPr lang="en-US" sz="2400" dirty="0" smtClean="0">
              <a:effectLst/>
              <a:latin typeface="Times New Roman"/>
              <a:ea typeface="Calibri"/>
              <a:cs typeface="B Zar"/>
            </a:endParaRPr>
          </a:p>
          <a:p>
            <a:endParaRPr lang="fa-IR" sz="2400" dirty="0"/>
          </a:p>
        </p:txBody>
      </p:sp>
    </p:spTree>
    <p:extLst>
      <p:ext uri="{BB962C8B-B14F-4D97-AF65-F5344CB8AC3E}">
        <p14:creationId xmlns:p14="http://schemas.microsoft.com/office/powerpoint/2010/main" xmlns="" val="2903737527"/>
      </p:ext>
    </p:extLst>
  </p:cSld>
  <p:clrMapOvr>
    <a:masterClrMapping/>
  </p:clrMapOvr>
  <p:transition spd="slow">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a:bodyPr>
          <a:lstStyle/>
          <a:p>
            <a:pPr marL="0" indent="0" algn="justLow">
              <a:lnSpc>
                <a:spcPct val="150000"/>
              </a:lnSpc>
              <a:buNone/>
            </a:pPr>
            <a:r>
              <a:rPr lang="fa-IR" sz="2800" dirty="0" smtClean="0">
                <a:effectLst/>
                <a:latin typeface="Times New Roman"/>
                <a:ea typeface="Calibri"/>
                <a:cs typeface="B Zar"/>
              </a:rPr>
              <a:t>در نظرية اليتيسم، الگوي دولت آلت دست مستلزم كنترل دولت از سوي نخبگاني است كه از نظر اجتماعي يا اقتصادي مسلط اند. ابزارگرايان ماركسيست نيز الگويي از دولت آلت دست عرضه مي كنند. اما تعابير ابزارگرايان موقعيت قدرت را دقيق تر از نظرية اليتيسم معين مي كند و مالكيت سرمايه داري را مبنايي خطرناك براي كنترل خط مشي دولت به شمار مي آورد. سرانجام تصور پلوراليستي نو از دولت آلت دست، الگوي حكومت چندگانة تغيير شكل يافته اي است كه نوعي الگويي سياست دو گانه را در بر دارد.</a:t>
            </a:r>
            <a:endParaRPr lang="en-US" sz="2800" dirty="0" smtClean="0">
              <a:effectLst/>
              <a:latin typeface="Times New Roman"/>
              <a:ea typeface="Calibri"/>
              <a:cs typeface="B Zar"/>
            </a:endParaRPr>
          </a:p>
          <a:p>
            <a:endParaRPr lang="fa-IR" sz="2800" dirty="0"/>
          </a:p>
        </p:txBody>
      </p:sp>
    </p:spTree>
    <p:extLst>
      <p:ext uri="{BB962C8B-B14F-4D97-AF65-F5344CB8AC3E}">
        <p14:creationId xmlns:p14="http://schemas.microsoft.com/office/powerpoint/2010/main" xmlns="" val="3745191228"/>
      </p:ext>
    </p:extLst>
  </p:cSld>
  <p:clrMapOvr>
    <a:masterClrMapping/>
  </p:clrMapOvr>
  <p:transition spd="slow">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a:bodyPr>
          <a:lstStyle/>
          <a:p>
            <a:pPr marL="0" indent="0" algn="justLow">
              <a:lnSpc>
                <a:spcPct val="150000"/>
              </a:lnSpc>
              <a:buNone/>
            </a:pPr>
            <a:r>
              <a:rPr lang="fa-IR" sz="2800" dirty="0" smtClean="0">
                <a:effectLst/>
                <a:latin typeface="Times New Roman"/>
                <a:ea typeface="Calibri"/>
                <a:cs typeface="B Zar"/>
              </a:rPr>
              <a:t>2- تصور نگهبان از دولت لیبرال دموکراتیک </a:t>
            </a:r>
          </a:p>
          <a:p>
            <a:pPr marL="0" indent="0" algn="justLow">
              <a:lnSpc>
                <a:spcPct val="150000"/>
              </a:lnSpc>
              <a:buNone/>
            </a:pPr>
            <a:r>
              <a:rPr lang="fa-IR" sz="2800" dirty="0" smtClean="0">
                <a:effectLst/>
                <a:latin typeface="Times New Roman"/>
                <a:ea typeface="Calibri"/>
                <a:cs typeface="B Zar"/>
              </a:rPr>
              <a:t>تعبير </a:t>
            </a:r>
            <a:r>
              <a:rPr lang="fa-IR" sz="2800" dirty="0" smtClean="0">
                <a:effectLst/>
                <a:latin typeface="Times New Roman"/>
                <a:ea typeface="Calibri"/>
                <a:cs typeface="B Zar"/>
              </a:rPr>
              <a:t>پلوراليستي از الگوي نگهبان، دولت را نيروي تساوي بخش ارزيابي مي كند كه تركيبات اجتماعي را به نفع گروه هايي كه از نظر اقتصادي و اجتماعي قدرت ندارند، ساختاري دوباره مي بخشد.</a:t>
            </a:r>
          </a:p>
          <a:p>
            <a:pPr marL="0" indent="0" algn="justLow">
              <a:lnSpc>
                <a:spcPct val="150000"/>
              </a:lnSpc>
              <a:buNone/>
            </a:pPr>
            <a:endParaRPr lang="en-US" sz="2800" dirty="0" smtClean="0">
              <a:effectLst/>
              <a:latin typeface="Times New Roman"/>
              <a:ea typeface="Calibri"/>
              <a:cs typeface="B Zar"/>
            </a:endParaRPr>
          </a:p>
          <a:p>
            <a:pPr marL="0" indent="0" algn="justLow">
              <a:lnSpc>
                <a:spcPct val="150000"/>
              </a:lnSpc>
              <a:buNone/>
            </a:pPr>
            <a:r>
              <a:rPr lang="fa-IR" sz="2800" dirty="0" smtClean="0">
                <a:effectLst/>
                <a:latin typeface="Times New Roman"/>
                <a:ea typeface="Calibri"/>
                <a:cs typeface="B Zar"/>
              </a:rPr>
              <a:t>برداشت راست نو از دولت نگهبان نوعي الگوي انتزاعي براي به حداكثر رساندن رفاه است كه بيش از تصوير تجربي دموكراسي هاي ليبرال معاصر، نمايانگر امكانات نظري آن است.</a:t>
            </a:r>
            <a:endParaRPr lang="en-US" sz="2800" dirty="0" smtClean="0">
              <a:effectLst/>
              <a:latin typeface="Times New Roman"/>
              <a:ea typeface="Calibri"/>
              <a:cs typeface="B Zar"/>
            </a:endParaRPr>
          </a:p>
          <a:p>
            <a:endParaRPr lang="fa-IR" sz="2800" dirty="0"/>
          </a:p>
        </p:txBody>
      </p:sp>
    </p:spTree>
    <p:extLst>
      <p:ext uri="{BB962C8B-B14F-4D97-AF65-F5344CB8AC3E}">
        <p14:creationId xmlns:p14="http://schemas.microsoft.com/office/powerpoint/2010/main" xmlns="" val="462253174"/>
      </p:ext>
    </p:extLst>
  </p:cSld>
  <p:clrMapOvr>
    <a:masterClrMapping/>
  </p:clrMapOvr>
  <p:transition spd="slow">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Autofit/>
          </a:bodyPr>
          <a:lstStyle/>
          <a:p>
            <a:pPr marL="0" indent="0" algn="justLow">
              <a:lnSpc>
                <a:spcPct val="150000"/>
              </a:lnSpc>
              <a:buNone/>
            </a:pPr>
            <a:r>
              <a:rPr lang="fa-IR" sz="2600" dirty="0" smtClean="0">
                <a:effectLst/>
                <a:latin typeface="Times New Roman"/>
                <a:ea typeface="Calibri"/>
                <a:cs typeface="B Zar"/>
              </a:rPr>
              <a:t>دولت بايد تضمين كنندة اعمال حقوق طبيعي بوده، اجازه دهد نتايج اجتماعي بر اساس تصميم هاي بي شمار شهروندان در بازار شكل گيرد. تصور اليتيسم از </a:t>
            </a:r>
            <a:r>
              <a:rPr lang="fa-IR" sz="2600" dirty="0" smtClean="0">
                <a:effectLst/>
                <a:latin typeface="Times New Roman"/>
                <a:ea typeface="Calibri"/>
                <a:cs typeface="B Zar"/>
              </a:rPr>
              <a:t>دولت نگهبان: فرایندی بسته از  </a:t>
            </a:r>
            <a:r>
              <a:rPr lang="fa-IR" sz="2600" dirty="0" smtClean="0">
                <a:effectLst/>
                <a:latin typeface="Times New Roman"/>
                <a:ea typeface="Calibri"/>
                <a:cs typeface="B Zar"/>
              </a:rPr>
              <a:t>هماهنگي ميان حكومت، فعالان اقتصادي و ديگر نخبگان نهادينه شده، خط مشي راهبردي را همراه با مفهوم مشترك از منافع ملي هدايت مي كند. همه تعبيرهاي ماركسيستي از دولت نگهبان تبيين هاي كاركردگرايانه را به كار مي گيرند.</a:t>
            </a:r>
          </a:p>
          <a:p>
            <a:pPr marL="0" indent="0" algn="justLow">
              <a:lnSpc>
                <a:spcPct val="150000"/>
              </a:lnSpc>
              <a:buNone/>
            </a:pPr>
            <a:endParaRPr lang="en-US" sz="2600" dirty="0" smtClean="0">
              <a:effectLst/>
              <a:latin typeface="Times New Roman"/>
              <a:ea typeface="Calibri"/>
              <a:cs typeface="B Zar"/>
            </a:endParaRPr>
          </a:p>
          <a:p>
            <a:pPr marL="0" indent="0" algn="justLow">
              <a:lnSpc>
                <a:spcPct val="150000"/>
              </a:lnSpc>
              <a:buNone/>
            </a:pPr>
            <a:r>
              <a:rPr lang="fa-IR" sz="2600" dirty="0" smtClean="0">
                <a:effectLst/>
                <a:latin typeface="Times New Roman"/>
                <a:ea typeface="Calibri"/>
                <a:cs typeface="B Zar"/>
              </a:rPr>
              <a:t>تعبير تربيت حرفه اي و نظام هاي ارزشي در درون خصايص منافع عمومي جاي گرفته و همين مسئله حكومت را از بوروكراسي هاي غير تخصصي جدا كرده است.</a:t>
            </a:r>
            <a:endParaRPr lang="en-US" sz="2600" dirty="0" smtClean="0">
              <a:effectLst/>
              <a:latin typeface="Times New Roman"/>
              <a:ea typeface="Calibri"/>
              <a:cs typeface="B Zar"/>
            </a:endParaRPr>
          </a:p>
          <a:p>
            <a:endParaRPr lang="fa-IR" sz="2600" dirty="0"/>
          </a:p>
        </p:txBody>
      </p:sp>
    </p:spTree>
    <p:extLst>
      <p:ext uri="{BB962C8B-B14F-4D97-AF65-F5344CB8AC3E}">
        <p14:creationId xmlns:p14="http://schemas.microsoft.com/office/powerpoint/2010/main" xmlns="" val="1974797061"/>
      </p:ext>
    </p:extLst>
  </p:cSld>
  <p:clrMapOvr>
    <a:masterClrMapping/>
  </p:clrMapOvr>
  <p:transition spd="slow">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fontScale="85000" lnSpcReduction="10000"/>
          </a:bodyPr>
          <a:lstStyle/>
          <a:p>
            <a:pPr marL="0" indent="0" algn="justLow">
              <a:lnSpc>
                <a:spcPct val="200000"/>
              </a:lnSpc>
              <a:buNone/>
            </a:pPr>
            <a:r>
              <a:rPr lang="fa-IR" sz="2400" dirty="0" smtClean="0">
                <a:effectLst/>
                <a:latin typeface="Times New Roman"/>
                <a:ea typeface="Calibri"/>
                <a:cs typeface="B Zar"/>
              </a:rPr>
              <a:t>3- تصور حامی از دولت لیبرال دمکراتیک </a:t>
            </a:r>
          </a:p>
          <a:p>
            <a:pPr marL="0" indent="0" algn="justLow">
              <a:lnSpc>
                <a:spcPct val="200000"/>
              </a:lnSpc>
              <a:buNone/>
            </a:pPr>
            <a:r>
              <a:rPr lang="fa-IR" sz="2400" dirty="0" smtClean="0">
                <a:effectLst/>
                <a:latin typeface="Times New Roman"/>
                <a:ea typeface="Calibri"/>
                <a:cs typeface="B Zar"/>
              </a:rPr>
              <a:t>براي </a:t>
            </a:r>
            <a:r>
              <a:rPr lang="fa-IR" sz="2400" dirty="0" smtClean="0">
                <a:effectLst/>
                <a:latin typeface="Times New Roman"/>
                <a:ea typeface="Calibri"/>
                <a:cs typeface="B Zar"/>
              </a:rPr>
              <a:t>پلوراليست هايي كه چنين نگاهي دارند، دولت حامي، واسطه اي قدرت مند و در طلب منفعت خود است كه منافع اجتماعي متنوع را براي همكاري گرد هم مي آورد و در عين حال نفوذ خود را به كار مي گيرد تا سياست عمومي را هماهنگ با منافع رسمي دولت سازمان دهد.</a:t>
            </a:r>
            <a:endParaRPr lang="en-US" sz="2400" dirty="0" smtClean="0">
              <a:effectLst/>
              <a:latin typeface="Times New Roman"/>
              <a:ea typeface="Calibri"/>
              <a:cs typeface="B Zar"/>
            </a:endParaRPr>
          </a:p>
          <a:p>
            <a:pPr marL="0" indent="0" algn="justLow">
              <a:lnSpc>
                <a:spcPct val="200000"/>
              </a:lnSpc>
              <a:buNone/>
            </a:pPr>
            <a:r>
              <a:rPr lang="fa-IR" sz="2400" dirty="0" smtClean="0">
                <a:effectLst/>
                <a:latin typeface="Times New Roman"/>
                <a:ea typeface="Calibri"/>
                <a:cs typeface="B Zar"/>
              </a:rPr>
              <a:t>الگوي مبتني بر عرضة راست نو تعبيري ساده تر از دولت حامي به دست مي دهد كه اساس آن به حداكثر رساندن بودجه مؤسسه هاي حكومت است. بوروركراسي ها اطلاعات را كنترل مي كنند و اجبارهاي سياسي را كنار مي نهند تا منافع فردي دولتيان را براورده كنند. </a:t>
            </a:r>
            <a:endParaRPr lang="en-US" sz="2400" dirty="0" smtClean="0">
              <a:effectLst/>
              <a:latin typeface="Times New Roman"/>
              <a:ea typeface="Calibri"/>
              <a:cs typeface="B Zar"/>
            </a:endParaRPr>
          </a:p>
          <a:p>
            <a:pPr marL="0" indent="0">
              <a:lnSpc>
                <a:spcPct val="200000"/>
              </a:lnSpc>
              <a:buNone/>
            </a:pPr>
            <a:r>
              <a:rPr lang="fa-IR" sz="2400" dirty="0" smtClean="0">
                <a:effectLst/>
                <a:latin typeface="Times New Roman"/>
                <a:ea typeface="Calibri"/>
                <a:cs typeface="B Zar"/>
              </a:rPr>
              <a:t>ديدگاه ماركسيستي دربارة دولت حامي از نوعي الگوي خودكامه گرفته شده كه آن را وجهي موقتي از دورة گذار از سرمايه داري به سوسياليسم مي </a:t>
            </a:r>
            <a:r>
              <a:rPr lang="fa-IR" sz="2400" dirty="0" smtClean="0">
                <a:effectLst/>
                <a:latin typeface="Times New Roman"/>
                <a:ea typeface="Calibri"/>
                <a:cs typeface="B Zar"/>
              </a:rPr>
              <a:t>دانند</a:t>
            </a:r>
            <a:endParaRPr lang="fa-IR" sz="2400" dirty="0"/>
          </a:p>
        </p:txBody>
      </p:sp>
    </p:spTree>
    <p:extLst>
      <p:ext uri="{BB962C8B-B14F-4D97-AF65-F5344CB8AC3E}">
        <p14:creationId xmlns:p14="http://schemas.microsoft.com/office/powerpoint/2010/main" xmlns="" val="1205655689"/>
      </p:ext>
    </p:extLst>
  </p:cSld>
  <p:clrMapOvr>
    <a:masterClrMapping/>
  </p:clrMapOvr>
  <p:transition spd="slow">
    <p:wipe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fontScale="92500"/>
          </a:bodyPr>
          <a:lstStyle/>
          <a:p>
            <a:pPr marL="0" indent="0" algn="justLow">
              <a:lnSpc>
                <a:spcPct val="150000"/>
              </a:lnSpc>
              <a:buNone/>
            </a:pPr>
            <a:r>
              <a:rPr lang="fa-IR" sz="2800" b="1" dirty="0" smtClean="0">
                <a:latin typeface="Times New Roman"/>
                <a:ea typeface="Calibri"/>
                <a:cs typeface="B Zar"/>
              </a:rPr>
              <a:t>سه پرسش اساسی در تفسیر هر نظریه </a:t>
            </a:r>
          </a:p>
          <a:p>
            <a:pPr marL="0" indent="0" algn="justLow">
              <a:lnSpc>
                <a:spcPct val="150000"/>
              </a:lnSpc>
              <a:buNone/>
            </a:pPr>
            <a:r>
              <a:rPr lang="fa-IR" sz="2800" b="1" dirty="0" smtClean="0">
                <a:effectLst/>
                <a:latin typeface="Times New Roman"/>
                <a:ea typeface="Calibri"/>
                <a:cs typeface="B Zar"/>
              </a:rPr>
              <a:t>الف </a:t>
            </a:r>
            <a:r>
              <a:rPr lang="fa-IR" sz="2800" b="1" dirty="0" smtClean="0">
                <a:effectLst/>
                <a:latin typeface="Times New Roman"/>
                <a:ea typeface="Calibri"/>
                <a:cs typeface="B Zar"/>
              </a:rPr>
              <a:t>ـ رابطة توانمندي هاي دولت با توانمندي هاي ديگر منافع اجتماعي چگونه است؟</a:t>
            </a:r>
            <a:endParaRPr lang="en-US" sz="2800" dirty="0" smtClean="0">
              <a:effectLst/>
              <a:latin typeface="Times New Roman"/>
              <a:ea typeface="Calibri"/>
              <a:cs typeface="B Zar"/>
            </a:endParaRPr>
          </a:p>
          <a:p>
            <a:pPr marL="0" indent="0" algn="justLow">
              <a:lnSpc>
                <a:spcPct val="150000"/>
              </a:lnSpc>
              <a:buNone/>
            </a:pPr>
            <a:r>
              <a:rPr lang="fa-IR" sz="2800" dirty="0" smtClean="0">
                <a:effectLst/>
                <a:latin typeface="Times New Roman"/>
                <a:ea typeface="Calibri"/>
                <a:cs typeface="B Zar"/>
              </a:rPr>
              <a:t>همة الگوهاي دولت آلت دست، دولت را بازيگري ضعيف مي بينند كه در محيطي از منافع قدرتمندانه و سازمان يافته عمل مي كند. تصور دولت نگهبان دولت را بازيگري قدرتمند در محيطي معرفي مي كند كه در آن نيروهاي اجتماعي به نحوي ضعيف سازمان يافته يا در مقابل هم قرار گرفته اند. در الگوهاي حامي، دولت مؤسسه اي قدرتمند است كه در محيطي از منافع قدرتمند عمل مي كند.</a:t>
            </a:r>
            <a:endParaRPr lang="en-US" sz="2800" dirty="0" smtClean="0">
              <a:effectLst/>
              <a:latin typeface="Times New Roman"/>
              <a:ea typeface="Calibri"/>
              <a:cs typeface="B Zar"/>
            </a:endParaRPr>
          </a:p>
          <a:p>
            <a:endParaRPr lang="fa-IR" sz="2800" dirty="0"/>
          </a:p>
        </p:txBody>
      </p:sp>
    </p:spTree>
    <p:extLst>
      <p:ext uri="{BB962C8B-B14F-4D97-AF65-F5344CB8AC3E}">
        <p14:creationId xmlns:p14="http://schemas.microsoft.com/office/powerpoint/2010/main" xmlns="" val="2291817036"/>
      </p:ext>
    </p:extLst>
  </p:cSld>
  <p:clrMapOvr>
    <a:masterClrMapping/>
  </p:clrMapOvr>
  <p:transition spd="slow">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fontScale="92500"/>
          </a:bodyPr>
          <a:lstStyle/>
          <a:p>
            <a:pPr marL="0" indent="0" algn="justLow">
              <a:lnSpc>
                <a:spcPct val="150000"/>
              </a:lnSpc>
              <a:buNone/>
            </a:pPr>
            <a:r>
              <a:rPr lang="fa-IR" sz="2800" b="1" dirty="0">
                <a:solidFill>
                  <a:prstClr val="black"/>
                </a:solidFill>
                <a:latin typeface="Times New Roman"/>
                <a:ea typeface="Calibri"/>
                <a:cs typeface="B Zar"/>
              </a:rPr>
              <a:t>دروندادهاي سياسي</a:t>
            </a:r>
            <a:r>
              <a:rPr lang="en-US" sz="2800" b="1" dirty="0">
                <a:solidFill>
                  <a:prstClr val="black"/>
                </a:solidFill>
                <a:latin typeface="Times New Roman"/>
                <a:ea typeface="Calibri"/>
                <a:cs typeface="B Zar"/>
              </a:rPr>
              <a:t/>
            </a:r>
            <a:br>
              <a:rPr lang="en-US" sz="2800" b="1" dirty="0">
                <a:solidFill>
                  <a:prstClr val="black"/>
                </a:solidFill>
                <a:latin typeface="Times New Roman"/>
                <a:ea typeface="Calibri"/>
                <a:cs typeface="B Zar"/>
              </a:rPr>
            </a:br>
            <a:r>
              <a:rPr lang="fa-IR" sz="2800" b="1" dirty="0">
                <a:solidFill>
                  <a:prstClr val="black"/>
                </a:solidFill>
                <a:latin typeface="Times New Roman"/>
                <a:ea typeface="Calibri"/>
                <a:cs typeface="B Zar"/>
              </a:rPr>
              <a:t>سه درون مايه در آراي نويسندگان معتقد به گزينش عمومي</a:t>
            </a:r>
            <a:endParaRPr lang="fa-IR" sz="2800" b="1" dirty="0" smtClean="0">
              <a:effectLst/>
              <a:latin typeface="Times New Roman"/>
              <a:ea typeface="Calibri"/>
              <a:cs typeface="B Zar"/>
            </a:endParaRPr>
          </a:p>
          <a:p>
            <a:pPr algn="justLow">
              <a:lnSpc>
                <a:spcPct val="150000"/>
              </a:lnSpc>
            </a:pPr>
            <a:endParaRPr lang="fa-IR" sz="2800" b="1" dirty="0">
              <a:latin typeface="Times New Roman"/>
              <a:ea typeface="Calibri"/>
              <a:cs typeface="B Zar"/>
            </a:endParaRPr>
          </a:p>
          <a:p>
            <a:pPr marL="0" indent="0" algn="justLow">
              <a:lnSpc>
                <a:spcPct val="150000"/>
              </a:lnSpc>
              <a:buNone/>
            </a:pPr>
            <a:r>
              <a:rPr lang="fa-IR" sz="2800" b="1" dirty="0" smtClean="0">
                <a:effectLst/>
                <a:latin typeface="Times New Roman"/>
                <a:ea typeface="Calibri"/>
                <a:cs typeface="B Zar"/>
              </a:rPr>
              <a:t> 1-اساسنامة </a:t>
            </a:r>
            <a:r>
              <a:rPr lang="fa-IR" sz="2800" b="1" dirty="0" smtClean="0">
                <a:effectLst/>
                <a:latin typeface="Times New Roman"/>
                <a:ea typeface="Calibri"/>
                <a:cs typeface="B Zar"/>
              </a:rPr>
              <a:t>دموكراتيك</a:t>
            </a:r>
            <a:endParaRPr lang="en-US" sz="2800" b="1" dirty="0" smtClean="0">
              <a:effectLst/>
              <a:latin typeface="Times New Roman"/>
              <a:ea typeface="Calibri"/>
              <a:cs typeface="B Zar"/>
            </a:endParaRPr>
          </a:p>
          <a:p>
            <a:pPr marL="0" indent="0" algn="justLow">
              <a:lnSpc>
                <a:spcPct val="150000"/>
              </a:lnSpc>
              <a:buNone/>
            </a:pPr>
            <a:r>
              <a:rPr lang="fa-IR" sz="2800" dirty="0" smtClean="0">
                <a:effectLst/>
                <a:latin typeface="Times New Roman"/>
                <a:ea typeface="Calibri"/>
                <a:cs typeface="B Zar"/>
              </a:rPr>
              <a:t> وجوه اساسی ترتیبات لیبرال دمکراتیک راست نو را در جستجوی نوعی اساسنامه دموکراتیک ارتقا یافته دچار سر در گمی کرده است در </a:t>
            </a:r>
            <a:r>
              <a:rPr lang="fa-IR" sz="2800" dirty="0" smtClean="0">
                <a:effectLst/>
                <a:latin typeface="Times New Roman"/>
                <a:ea typeface="Calibri"/>
                <a:cs typeface="B Zar"/>
              </a:rPr>
              <a:t>مجموع راست نو معتقد است كه ساختار بازار سياسي و ترتيباتي كه براي مشاركت شهروندان در تصميم گيري وجود دارد، در دموكراسي معاصر بسيار ناپخته است.</a:t>
            </a:r>
            <a:endParaRPr lang="en-US" sz="2800" dirty="0" smtClean="0">
              <a:effectLst/>
              <a:latin typeface="Times New Roman"/>
              <a:ea typeface="Calibri"/>
              <a:cs typeface="B Zar"/>
            </a:endParaRPr>
          </a:p>
          <a:p>
            <a:endParaRPr lang="fa-IR" sz="2800" b="1" dirty="0"/>
          </a:p>
        </p:txBody>
      </p:sp>
    </p:spTree>
    <p:extLst>
      <p:ext uri="{BB962C8B-B14F-4D97-AF65-F5344CB8AC3E}">
        <p14:creationId xmlns:p14="http://schemas.microsoft.com/office/powerpoint/2010/main" xmlns="" val="1718710847"/>
      </p:ext>
    </p:extLst>
  </p:cSld>
  <p:clrMapOvr>
    <a:masterClrMapping/>
  </p:clrMapOvr>
  <p:transition spd="slow">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pPr marL="0" indent="0" algn="justLow">
              <a:lnSpc>
                <a:spcPct val="150000"/>
              </a:lnSpc>
              <a:buNone/>
            </a:pPr>
            <a:r>
              <a:rPr lang="fa-IR" sz="2800" b="1" dirty="0" smtClean="0">
                <a:effectLst/>
                <a:latin typeface="Times New Roman"/>
                <a:ea typeface="Calibri"/>
                <a:cs typeface="B Zar"/>
              </a:rPr>
              <a:t>ب ـ دشواري هاي ذاتي سياست گذاري عمومي تا چه حد قابل ملاحظه است؟</a:t>
            </a:r>
            <a:endParaRPr lang="en-US" sz="2800" dirty="0" smtClean="0">
              <a:effectLst/>
              <a:latin typeface="Times New Roman"/>
              <a:ea typeface="Calibri"/>
              <a:cs typeface="B Zar"/>
            </a:endParaRPr>
          </a:p>
          <a:p>
            <a:pPr marL="0" indent="0" algn="justLow">
              <a:lnSpc>
                <a:spcPct val="150000"/>
              </a:lnSpc>
              <a:buNone/>
            </a:pPr>
            <a:r>
              <a:rPr lang="fa-IR" sz="2800" dirty="0" smtClean="0">
                <a:effectLst/>
                <a:latin typeface="Times New Roman"/>
                <a:ea typeface="Calibri"/>
                <a:cs typeface="B Zar"/>
              </a:rPr>
              <a:t>همه الگوهاي آلت دست تدوين سياست دولت را فرآيندي نسبتا سرراست معرفي مي كنند الگوهاي نگهبان سياست گذاري را از نظر دروني دشوارتر تصوير كرده، بر گسترش توانمندي دولت تأكيد دارند. رويكردهاي حامي بدبينانه هستند و بر توانايي دولت قدرتمند در حل معضلات مهار نشدني تأكيد مي ورزند.</a:t>
            </a:r>
            <a:endParaRPr lang="en-US" sz="2800" dirty="0" smtClean="0">
              <a:effectLst/>
              <a:latin typeface="Times New Roman"/>
              <a:ea typeface="Calibri"/>
              <a:cs typeface="B Zar"/>
            </a:endParaRPr>
          </a:p>
          <a:p>
            <a:endParaRPr lang="fa-IR" sz="2800" dirty="0"/>
          </a:p>
        </p:txBody>
      </p:sp>
    </p:spTree>
    <p:extLst>
      <p:ext uri="{BB962C8B-B14F-4D97-AF65-F5344CB8AC3E}">
        <p14:creationId xmlns:p14="http://schemas.microsoft.com/office/powerpoint/2010/main" xmlns="" val="1727335457"/>
      </p:ext>
    </p:extLst>
  </p:cSld>
  <p:clrMapOvr>
    <a:masterClrMapping/>
  </p:clrMapOvr>
  <p:transition spd="slow">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Autofit/>
          </a:bodyPr>
          <a:lstStyle/>
          <a:p>
            <a:pPr marL="0" indent="0" algn="justLow">
              <a:lnSpc>
                <a:spcPct val="150000"/>
              </a:lnSpc>
              <a:buNone/>
            </a:pPr>
            <a:r>
              <a:rPr lang="fa-IR" sz="2600" b="1" dirty="0" smtClean="0">
                <a:effectLst/>
                <a:latin typeface="Times New Roman"/>
                <a:ea typeface="Calibri"/>
                <a:cs typeface="B Zar"/>
              </a:rPr>
              <a:t>ج ـ فعاليت هاي مؤسسه هاي دولتي تا چه حد در خدمت خود آنهاست؟</a:t>
            </a:r>
            <a:endParaRPr lang="en-US" sz="2600" dirty="0" smtClean="0">
              <a:effectLst/>
              <a:latin typeface="Times New Roman"/>
              <a:ea typeface="Calibri"/>
              <a:cs typeface="B Zar"/>
            </a:endParaRPr>
          </a:p>
          <a:p>
            <a:pPr marL="0" indent="0" algn="justLow">
              <a:lnSpc>
                <a:spcPct val="150000"/>
              </a:lnSpc>
              <a:buNone/>
            </a:pPr>
            <a:r>
              <a:rPr lang="fa-IR" sz="2600" dirty="0" smtClean="0">
                <a:effectLst/>
                <a:latin typeface="Times New Roman"/>
                <a:ea typeface="Calibri"/>
                <a:cs typeface="B Zar"/>
              </a:rPr>
              <a:t>الگوهاي </a:t>
            </a:r>
            <a:r>
              <a:rPr lang="fa-IR" sz="2600" dirty="0" smtClean="0">
                <a:effectLst/>
                <a:latin typeface="Times New Roman"/>
                <a:ea typeface="Calibri"/>
                <a:cs typeface="B Zar"/>
              </a:rPr>
              <a:t>آلت دست به طور مشخص دربارة اين موضوع سكوت مي كنند و رويكردهاي نگهبان و حامي مواضعي مخالف دارند. رويكرد نگهبان بر توانمندي كساني كه نسبتا از منافع محروم اند و به در نظر گرفتن ديگران به كمك عمل دولت تأكيد مي كند و رويكرد حامي بر منافع خود محورانة آني كه الهام بخش دخالت هاي دولت است.</a:t>
            </a:r>
            <a:endParaRPr lang="en-US" sz="2600" dirty="0" smtClean="0">
              <a:effectLst/>
              <a:latin typeface="Times New Roman"/>
              <a:ea typeface="Calibri"/>
              <a:cs typeface="B Zar"/>
            </a:endParaRPr>
          </a:p>
          <a:p>
            <a:pPr marL="0" indent="0" algn="justLow">
              <a:lnSpc>
                <a:spcPct val="150000"/>
              </a:lnSpc>
              <a:buNone/>
            </a:pPr>
            <a:r>
              <a:rPr lang="fa-IR" sz="2600" dirty="0" smtClean="0">
                <a:effectLst/>
                <a:latin typeface="Times New Roman"/>
                <a:ea typeface="Calibri"/>
                <a:cs typeface="B Zar"/>
              </a:rPr>
              <a:t> </a:t>
            </a:r>
            <a:r>
              <a:rPr lang="fa-IR" sz="3200" dirty="0" smtClean="0">
                <a:effectLst/>
                <a:latin typeface="Times New Roman"/>
                <a:ea typeface="Calibri"/>
                <a:cs typeface="B Zar"/>
              </a:rPr>
              <a:t>نظریه های دولت و دمکراسی</a:t>
            </a:r>
            <a:r>
              <a:rPr lang="fa-IR" sz="2600" dirty="0" smtClean="0">
                <a:effectLst/>
                <a:latin typeface="Times New Roman"/>
                <a:ea typeface="Calibri"/>
                <a:cs typeface="B Zar"/>
              </a:rPr>
              <a:t> </a:t>
            </a:r>
          </a:p>
          <a:p>
            <a:pPr marL="0" indent="0" algn="justLow">
              <a:lnSpc>
                <a:spcPct val="150000"/>
              </a:lnSpc>
              <a:buNone/>
            </a:pPr>
            <a:r>
              <a:rPr lang="fa-IR" sz="2600" dirty="0" smtClean="0">
                <a:latin typeface="Times New Roman"/>
                <a:ea typeface="Calibri"/>
                <a:cs typeface="B Zar"/>
              </a:rPr>
              <a:t>1- نظریه مارکسیستی  :</a:t>
            </a:r>
            <a:r>
              <a:rPr lang="fa-IR" sz="2600" dirty="0" smtClean="0">
                <a:effectLst/>
                <a:latin typeface="Times New Roman"/>
                <a:ea typeface="Calibri"/>
                <a:cs typeface="B Zar"/>
              </a:rPr>
              <a:t>قدرت </a:t>
            </a:r>
            <a:r>
              <a:rPr lang="fa-IR" sz="2600" dirty="0" smtClean="0">
                <a:effectLst/>
                <a:latin typeface="Times New Roman"/>
                <a:ea typeface="Calibri"/>
                <a:cs typeface="B Zar"/>
              </a:rPr>
              <a:t>رسيدن بازتابي از توزيع قدرت اقتصادي و به طور مشخص، تصاحب نابرابر توانايي توليدي است.</a:t>
            </a:r>
            <a:endParaRPr lang="en-US" sz="2600" dirty="0" smtClean="0">
              <a:effectLst/>
              <a:latin typeface="Times New Roman"/>
              <a:ea typeface="Calibri"/>
              <a:cs typeface="B Zar"/>
            </a:endParaRPr>
          </a:p>
          <a:p>
            <a:endParaRPr lang="fa-IR" sz="2600" dirty="0"/>
          </a:p>
        </p:txBody>
      </p:sp>
    </p:spTree>
    <p:extLst>
      <p:ext uri="{BB962C8B-B14F-4D97-AF65-F5344CB8AC3E}">
        <p14:creationId xmlns:p14="http://schemas.microsoft.com/office/powerpoint/2010/main" xmlns="" val="2999047269"/>
      </p:ext>
    </p:extLst>
  </p:cSld>
  <p:clrMapOvr>
    <a:masterClrMapping/>
  </p:clrMapOvr>
  <p:transition spd="slow">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91264" cy="5904656"/>
          </a:xfrm>
        </p:spPr>
        <p:txBody>
          <a:bodyPr>
            <a:noAutofit/>
          </a:bodyPr>
          <a:lstStyle/>
          <a:p>
            <a:pPr marL="0" indent="0" algn="justLow">
              <a:lnSpc>
                <a:spcPct val="150000"/>
              </a:lnSpc>
              <a:buNone/>
            </a:pPr>
            <a:r>
              <a:rPr lang="fa-IR" sz="2000" dirty="0" smtClean="0">
                <a:effectLst/>
                <a:latin typeface="Times New Roman"/>
                <a:ea typeface="Calibri"/>
                <a:cs typeface="B Zar"/>
              </a:rPr>
              <a:t>همخوانی نقد مارکسیستی با انتقاد الیتیستی  از پلورالیسم</a:t>
            </a:r>
            <a:endParaRPr lang="en-US" sz="2000" dirty="0" smtClean="0">
              <a:effectLst/>
              <a:latin typeface="Times New Roman"/>
              <a:ea typeface="Calibri"/>
              <a:cs typeface="B Zar"/>
            </a:endParaRPr>
          </a:p>
          <a:p>
            <a:pPr marL="0" indent="0" algn="justLow">
              <a:lnSpc>
                <a:spcPct val="150000"/>
              </a:lnSpc>
              <a:buNone/>
            </a:pPr>
            <a:r>
              <a:rPr lang="fa-IR" sz="2400" dirty="0" smtClean="0">
                <a:effectLst/>
                <a:latin typeface="Times New Roman"/>
                <a:ea typeface="Calibri"/>
                <a:cs typeface="B Zar"/>
              </a:rPr>
              <a:t>هر دو ديدگاه معتقدند كه قدرت به تمامي در دستان عده اي كم شمار تمركز مي يابد و تفاوت در اين است كه اين گروه اندك، نخبگان قدرت تلقي مي شوند يا طبقة حاكم؟</a:t>
            </a:r>
            <a:endParaRPr lang="en-US" sz="2400" dirty="0" smtClean="0">
              <a:effectLst/>
              <a:latin typeface="Times New Roman"/>
              <a:ea typeface="Calibri"/>
              <a:cs typeface="B Zar"/>
            </a:endParaRPr>
          </a:p>
          <a:p>
            <a:pPr marL="0" indent="0" algn="justLow">
              <a:lnSpc>
                <a:spcPct val="150000"/>
              </a:lnSpc>
              <a:buNone/>
            </a:pPr>
            <a:r>
              <a:rPr lang="fa-IR" sz="2400" dirty="0" smtClean="0">
                <a:effectLst/>
                <a:latin typeface="Times New Roman"/>
                <a:ea typeface="Calibri"/>
                <a:cs typeface="B Zar"/>
              </a:rPr>
              <a:t>يكي از تفاوت ها اين است كه اليتيست ها معتقدند، قدرت از منابع مختلف (آموزشي، شأن اجتماعي، جايگاه بوروكراتيك، روابط سياسي، ثروت و... ) به وجود آمده است، اما ماركسيست ها بر اهميت قطعي عوامل اقتصادي، توجه به مالكيت و كنترل وسايل توليد، تاكيد مي كنند.</a:t>
            </a:r>
            <a:endParaRPr lang="en-US" sz="2400" dirty="0" smtClean="0">
              <a:effectLst/>
              <a:latin typeface="Times New Roman"/>
              <a:ea typeface="Calibri"/>
              <a:cs typeface="B Zar"/>
            </a:endParaRPr>
          </a:p>
          <a:p>
            <a:pPr marL="0" indent="0" algn="justLow">
              <a:lnSpc>
                <a:spcPct val="150000"/>
              </a:lnSpc>
              <a:buNone/>
            </a:pPr>
            <a:r>
              <a:rPr lang="fa-IR" sz="2400" dirty="0" smtClean="0">
                <a:effectLst/>
                <a:latin typeface="Times New Roman"/>
                <a:ea typeface="Calibri"/>
                <a:cs typeface="B Zar"/>
              </a:rPr>
              <a:t>ماركسيست ها تمايل دارند، بگويند طبقة حاكم به دنبال اعمال منافع اقتصادي خود است و تنها امتيازهايي به ديگر طبقات واگذار مي كند تا نظام نابرابر قدرت طبقه و ثبات سرمايه داري را حفظ كند.</a:t>
            </a:r>
            <a:endParaRPr lang="en-US" sz="2400" dirty="0" smtClean="0">
              <a:effectLst/>
              <a:latin typeface="Times New Roman"/>
              <a:ea typeface="Calibri"/>
              <a:cs typeface="B Zar"/>
            </a:endParaRPr>
          </a:p>
          <a:p>
            <a:endParaRPr lang="fa-IR" sz="2400" dirty="0"/>
          </a:p>
        </p:txBody>
      </p:sp>
    </p:spTree>
    <p:extLst>
      <p:ext uri="{BB962C8B-B14F-4D97-AF65-F5344CB8AC3E}">
        <p14:creationId xmlns:p14="http://schemas.microsoft.com/office/powerpoint/2010/main" xmlns="" val="416853648"/>
      </p:ext>
    </p:extLst>
  </p:cSld>
  <p:clrMapOvr>
    <a:masterClrMapping/>
  </p:clrMapOvr>
  <p:transition spd="slow">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Autofit/>
          </a:bodyPr>
          <a:lstStyle/>
          <a:p>
            <a:pPr marL="0" indent="0" algn="justLow">
              <a:lnSpc>
                <a:spcPct val="150000"/>
              </a:lnSpc>
              <a:buNone/>
            </a:pPr>
            <a:endParaRPr lang="en-US" sz="2000" dirty="0" smtClean="0">
              <a:effectLst/>
              <a:latin typeface="Times New Roman"/>
              <a:ea typeface="Calibri"/>
              <a:cs typeface="B Zar"/>
            </a:endParaRPr>
          </a:p>
          <a:p>
            <a:pPr marL="0" indent="0" algn="justLow">
              <a:lnSpc>
                <a:spcPct val="150000"/>
              </a:lnSpc>
              <a:buNone/>
            </a:pPr>
            <a:r>
              <a:rPr lang="fa-IR" sz="2600" dirty="0" smtClean="0">
                <a:effectLst/>
                <a:latin typeface="Times New Roman"/>
                <a:ea typeface="Calibri"/>
                <a:cs typeface="B Zar"/>
              </a:rPr>
              <a:t>توجه نئو مارکسیستهایی مثل یورگن هابرماس و کلاوس اوفه به تناقض های ذاتی دموکراسی سرمایه داری :از </a:t>
            </a:r>
            <a:r>
              <a:rPr lang="fa-IR" sz="2600" dirty="0" smtClean="0">
                <a:effectLst/>
                <a:latin typeface="Times New Roman"/>
                <a:ea typeface="Calibri"/>
                <a:cs typeface="B Zar"/>
              </a:rPr>
              <a:t>يك سو فرآيند دموكراتيك حكومت را مجبور مي كند به تقاضاهاي مردم پاسخ گويد كه اين امر به هزينه هاي عمومي بسيار و گسترش فزايندة مسئوليت هاي دولت، به ويژه در زندگي اجتماعي و اقتصادي، منجر مي شود از سوي ديگر، بحران هاي مالي استمرار طولاني مدت سرمايه داري را به مخاطره مي افكند؛ زيرا ماليات هاي زياد سرمايه گذار را بي انگيزه مي كند و اين امر خود به تورم مستمر و زياد منجر مي </a:t>
            </a:r>
            <a:r>
              <a:rPr lang="fa-IR" sz="2600" dirty="0" smtClean="0">
                <a:effectLst/>
                <a:latin typeface="Times New Roman"/>
                <a:ea typeface="Calibri"/>
                <a:cs typeface="B Zar"/>
              </a:rPr>
              <a:t>شود.</a:t>
            </a:r>
          </a:p>
          <a:p>
            <a:pPr marL="0" indent="0" algn="justLow">
              <a:lnSpc>
                <a:spcPct val="150000"/>
              </a:lnSpc>
              <a:buNone/>
            </a:pPr>
            <a:r>
              <a:rPr lang="fa-IR" sz="2600" dirty="0" smtClean="0">
                <a:latin typeface="Times New Roman"/>
                <a:ea typeface="Calibri"/>
                <a:cs typeface="B Zar"/>
              </a:rPr>
              <a:t>2-نظریه</a:t>
            </a:r>
            <a:r>
              <a:rPr lang="fa-IR" sz="2800" dirty="0" smtClean="0">
                <a:latin typeface="Times New Roman"/>
                <a:ea typeface="Calibri"/>
                <a:cs typeface="B Zar"/>
              </a:rPr>
              <a:t>الیتیستی</a:t>
            </a:r>
            <a:endParaRPr lang="en-US" sz="2600" dirty="0" smtClean="0">
              <a:effectLst/>
              <a:latin typeface="Times New Roman"/>
              <a:ea typeface="Calibri"/>
              <a:cs typeface="B Zar"/>
            </a:endParaRPr>
          </a:p>
          <a:p>
            <a:pPr marL="0" indent="0" algn="justLow">
              <a:lnSpc>
                <a:spcPct val="150000"/>
              </a:lnSpc>
              <a:buNone/>
            </a:pPr>
            <a:r>
              <a:rPr lang="fa-IR" sz="2600" dirty="0" smtClean="0">
                <a:effectLst/>
                <a:latin typeface="Times New Roman"/>
                <a:ea typeface="Calibri"/>
                <a:cs typeface="B Zar"/>
              </a:rPr>
              <a:t>از ديدگاه آنان دموكراسي چيزي بيش از پنداري بيهوده نيست، زيرا قدرت سياسي هميشه از سوي اقليتي صاحب امتياز، يعني نخبه، اعمال مي شود.</a:t>
            </a:r>
            <a:endParaRPr lang="en-US" sz="2600" dirty="0">
              <a:effectLst/>
              <a:latin typeface="Times New Roman"/>
              <a:ea typeface="Calibri"/>
              <a:cs typeface="B Zar"/>
            </a:endParaRPr>
          </a:p>
        </p:txBody>
      </p:sp>
    </p:spTree>
    <p:extLst>
      <p:ext uri="{BB962C8B-B14F-4D97-AF65-F5344CB8AC3E}">
        <p14:creationId xmlns:p14="http://schemas.microsoft.com/office/powerpoint/2010/main" xmlns="" val="3106012280"/>
      </p:ext>
    </p:extLst>
  </p:cSld>
  <p:clrMapOvr>
    <a:masterClrMapping/>
  </p:clrMapOvr>
  <p:transition spd="slow">
    <p:wipe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pPr marL="0" indent="0" algn="justLow">
              <a:lnSpc>
                <a:spcPct val="150000"/>
              </a:lnSpc>
              <a:buNone/>
            </a:pPr>
            <a:r>
              <a:rPr lang="fa-IR" sz="2800" dirty="0" smtClean="0">
                <a:effectLst/>
                <a:latin typeface="Times New Roman"/>
                <a:ea typeface="Calibri"/>
                <a:cs typeface="B Zar"/>
              </a:rPr>
              <a:t>اما نظريه پردازان نخبه گرايي جديد تمايل دارند، دور بودن نظام هاي سياسي خاص را از ايده آل دموكراسي برجسته كنند. سي. رايت ميلز در امريكا بنگاه هاي بزرگ، ارتش امريكا و محافل سياسي، رييس جمهوري را احاطه كرده اند. اليت قدرت با تركيب قدرت اقتصادي، كنترل بوروكراتيك و دست يابي به سطوح بالاتر رستة اجرايي حكومت، مي تواند تصميم هاي تاريخ ساز كليدي را، به ويژه، در زمينة دفاعي، سياست خارجي و راهبرد سياست اقتصادي شكل دهد.</a:t>
            </a:r>
            <a:endParaRPr lang="en-US" sz="2800" dirty="0" smtClean="0">
              <a:effectLst/>
              <a:latin typeface="Times New Roman"/>
              <a:ea typeface="Calibri"/>
              <a:cs typeface="B Zar"/>
            </a:endParaRPr>
          </a:p>
          <a:p>
            <a:endParaRPr lang="fa-IR" sz="2800" dirty="0"/>
          </a:p>
        </p:txBody>
      </p:sp>
    </p:spTree>
    <p:extLst>
      <p:ext uri="{BB962C8B-B14F-4D97-AF65-F5344CB8AC3E}">
        <p14:creationId xmlns:p14="http://schemas.microsoft.com/office/powerpoint/2010/main" xmlns="" val="3592284832"/>
      </p:ext>
    </p:extLst>
  </p:cSld>
  <p:clrMapOvr>
    <a:masterClrMapping/>
  </p:clrMapOvr>
  <p:transition spd="slow">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pPr marL="0" indent="0" algn="justLow">
              <a:lnSpc>
                <a:spcPct val="150000"/>
              </a:lnSpc>
              <a:buNone/>
            </a:pPr>
            <a:r>
              <a:rPr lang="fa-IR" sz="2800" dirty="0" smtClean="0">
                <a:effectLst/>
                <a:latin typeface="Times New Roman"/>
                <a:ea typeface="Calibri"/>
                <a:cs typeface="B Zar"/>
              </a:rPr>
              <a:t>دموكراسي را روشي سياسي و وسيله اي دانسته اند كه با آن تصميم هاي سياسي، با توجه به مبارزة رقابتي، براي رأي عمومي اتخاذ مي شود. خاصيت اين الگو آن است كه رهبري سياسي را در دستان مطلع ترين، ماهرترين و از نظر سياسي متعهدترين افراد اجتماع قرار مي دهد. از سوي ديگر، گرچه رقابت براي قدرت، بدون شك پاسخ گويي مسئولان را در پي دارد، نخبه گرايي رقابتي را در بهترين حالت، شكلي ضعيف از دموكراسي بايد تلقي كرد.</a:t>
            </a:r>
            <a:endParaRPr lang="en-US" sz="2800" dirty="0" smtClean="0">
              <a:effectLst/>
              <a:latin typeface="Times New Roman"/>
              <a:ea typeface="Calibri"/>
              <a:cs typeface="B Zar"/>
            </a:endParaRPr>
          </a:p>
          <a:p>
            <a:endParaRPr lang="fa-IR" sz="2800" dirty="0"/>
          </a:p>
        </p:txBody>
      </p:sp>
    </p:spTree>
    <p:extLst>
      <p:ext uri="{BB962C8B-B14F-4D97-AF65-F5344CB8AC3E}">
        <p14:creationId xmlns:p14="http://schemas.microsoft.com/office/powerpoint/2010/main" xmlns="" val="2828169329"/>
      </p:ext>
    </p:extLst>
  </p:cSld>
  <p:clrMapOvr>
    <a:masterClrMapping/>
  </p:clrMapOvr>
  <p:transition spd="slow">
    <p:wipe dir="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616624"/>
          </a:xfrm>
        </p:spPr>
        <p:txBody>
          <a:bodyPr>
            <a:noAutofit/>
          </a:bodyPr>
          <a:lstStyle/>
          <a:p>
            <a:pPr marL="0" indent="0" algn="justLow">
              <a:lnSpc>
                <a:spcPct val="150000"/>
              </a:lnSpc>
              <a:buNone/>
            </a:pPr>
            <a:r>
              <a:rPr lang="fa-IR" sz="2400" b="1" dirty="0" smtClean="0">
                <a:latin typeface="Times New Roman"/>
                <a:ea typeface="Calibri"/>
                <a:cs typeface="B Zar"/>
              </a:rPr>
              <a:t>3- نظریه کور پوراتیستی </a:t>
            </a:r>
            <a:endParaRPr lang="en-US" sz="2400" b="1" dirty="0" smtClean="0">
              <a:effectLst/>
              <a:latin typeface="Times New Roman"/>
              <a:ea typeface="Calibri"/>
              <a:cs typeface="B Zar"/>
            </a:endParaRPr>
          </a:p>
          <a:p>
            <a:pPr marL="0" indent="0" algn="justLow">
              <a:lnSpc>
                <a:spcPct val="150000"/>
              </a:lnSpc>
              <a:buNone/>
            </a:pPr>
            <a:r>
              <a:rPr lang="fa-IR" sz="2400" dirty="0" smtClean="0">
                <a:effectLst/>
                <a:latin typeface="Times New Roman"/>
                <a:ea typeface="Calibri"/>
                <a:cs typeface="B Zar"/>
              </a:rPr>
              <a:t>در شكل نئوكورپوراتيسم يا ليبرال كورپوراتيسم، اين امر به ظهور فكر دولت سه جزئي </a:t>
            </a:r>
            <a:r>
              <a:rPr lang="en-US" sz="2400" b="1" dirty="0" smtClean="0">
                <a:effectLst/>
                <a:latin typeface="Times New Roman"/>
                <a:ea typeface="Calibri"/>
                <a:cs typeface="B Zar"/>
              </a:rPr>
              <a:t>(</a:t>
            </a:r>
            <a:r>
              <a:rPr lang="en-US" sz="2400" b="1" dirty="0" err="1" smtClean="0">
                <a:effectLst/>
                <a:latin typeface="Times New Roman"/>
                <a:ea typeface="Calibri"/>
                <a:cs typeface="B Zar"/>
              </a:rPr>
              <a:t>Tripatite</a:t>
            </a:r>
            <a:r>
              <a:rPr lang="en-US" sz="2400" b="1" dirty="0" smtClean="0">
                <a:effectLst/>
                <a:latin typeface="Times New Roman"/>
                <a:ea typeface="Calibri"/>
                <a:cs typeface="B Zar"/>
              </a:rPr>
              <a:t> </a:t>
            </a:r>
            <a:r>
              <a:rPr lang="en-US" sz="2400" b="1" dirty="0" err="1" smtClean="0">
                <a:effectLst/>
                <a:latin typeface="Times New Roman"/>
                <a:ea typeface="Calibri"/>
                <a:cs typeface="B Zar"/>
              </a:rPr>
              <a:t>Goverment</a:t>
            </a:r>
            <a:r>
              <a:rPr lang="fa-IR" sz="2400" dirty="0" smtClean="0">
                <a:effectLst/>
                <a:latin typeface="Times New Roman"/>
                <a:ea typeface="Calibri"/>
                <a:cs typeface="B Zar"/>
              </a:rPr>
              <a:t>) منجر شده است كه در آن دولت را سازمان هاي تعيين كنندة مقام هاي دولتي، گروه هاي استخدام كننده و اتحاديه ها هدايت مي كنند.</a:t>
            </a:r>
            <a:endParaRPr lang="en-US" sz="2400" dirty="0" smtClean="0">
              <a:effectLst/>
              <a:latin typeface="Times New Roman"/>
              <a:ea typeface="Calibri"/>
              <a:cs typeface="B Zar"/>
            </a:endParaRPr>
          </a:p>
          <a:p>
            <a:pPr marL="0" indent="0" algn="justLow">
              <a:lnSpc>
                <a:spcPct val="150000"/>
              </a:lnSpc>
              <a:buNone/>
            </a:pPr>
            <a:r>
              <a:rPr lang="fa-IR" sz="2400" dirty="0" smtClean="0">
                <a:effectLst/>
                <a:latin typeface="Times New Roman"/>
                <a:ea typeface="Calibri"/>
                <a:cs typeface="B Zar"/>
              </a:rPr>
              <a:t>آن چه پلوراليسم كورپوراتي خوانده شده، مكانيسمي است كه در آن، گروه ها و منافع عمدة اجتماع براي شكل دهي سياست حكومت با يكديگر رقابت مي كنند. بيش تر مفسران، كورپوراتيسم را تهديدي براي دموكراسي مي دانند، زيرا اولا، در كورپوراتيسم گروه هاي درون حكومتي از صداي سياسي بهره مند و گروه هاي برون حكومتي بي صدا هستند. ثانيا، كورپوراتيسم به جاي اين كه براي منافع اقتصادي عمده كار كند، براي منافع دولت مي تواند به كار گرفته شود.</a:t>
            </a:r>
            <a:endParaRPr lang="en-US" sz="2400" dirty="0" smtClean="0">
              <a:effectLst/>
              <a:latin typeface="Times New Roman"/>
              <a:ea typeface="Calibri"/>
              <a:cs typeface="B Zar"/>
            </a:endParaRPr>
          </a:p>
          <a:p>
            <a:endParaRPr lang="fa-IR" sz="2400" dirty="0"/>
          </a:p>
        </p:txBody>
      </p:sp>
    </p:spTree>
    <p:extLst>
      <p:ext uri="{BB962C8B-B14F-4D97-AF65-F5344CB8AC3E}">
        <p14:creationId xmlns:p14="http://schemas.microsoft.com/office/powerpoint/2010/main" xmlns="" val="1524381203"/>
      </p:ext>
    </p:extLst>
  </p:cSld>
  <p:clrMapOvr>
    <a:masterClrMapping/>
  </p:clrMapOvr>
  <p:transition spd="slow">
    <p:wipe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Autofit/>
          </a:bodyPr>
          <a:lstStyle/>
          <a:p>
            <a:pPr marL="0" indent="0" algn="justLow">
              <a:lnSpc>
                <a:spcPct val="150000"/>
              </a:lnSpc>
              <a:buNone/>
            </a:pPr>
            <a:r>
              <a:rPr lang="fa-IR" sz="3200" dirty="0" smtClean="0">
                <a:effectLst/>
                <a:latin typeface="Times New Roman"/>
                <a:ea typeface="Calibri"/>
                <a:cs typeface="B Zar"/>
              </a:rPr>
              <a:t>4-نظریه فونکسیونالیستی :كاركردگرايي </a:t>
            </a:r>
            <a:r>
              <a:rPr lang="fa-IR" sz="3200" dirty="0" smtClean="0">
                <a:effectLst/>
                <a:latin typeface="Times New Roman"/>
                <a:ea typeface="Calibri"/>
                <a:cs typeface="B Zar"/>
              </a:rPr>
              <a:t>با طرح نظام هاي سياسي باز يكي از اقدام هاي اساسي را براي دموكراسي مطرح مي كند، زيرا تنها در </a:t>
            </a:r>
            <a:r>
              <a:rPr lang="fa-IR" sz="3200" dirty="0" smtClean="0">
                <a:effectLst/>
                <a:latin typeface="Times New Roman"/>
                <a:ea typeface="Calibri"/>
                <a:cs typeface="B Zar"/>
              </a:rPr>
              <a:t>صورت </a:t>
            </a:r>
            <a:r>
              <a:rPr lang="fa-IR" sz="3200" dirty="0" smtClean="0">
                <a:effectLst/>
                <a:latin typeface="Times New Roman"/>
                <a:ea typeface="Calibri"/>
                <a:cs typeface="B Zar"/>
              </a:rPr>
              <a:t>طرح تقاضاها و علايق است كه امكان گردآوري منافع نيز فراهم خواهد شد</a:t>
            </a:r>
            <a:r>
              <a:rPr lang="fa-IR" sz="3200" dirty="0" smtClean="0">
                <a:effectLst/>
                <a:latin typeface="Times New Roman"/>
                <a:ea typeface="Calibri"/>
                <a:cs typeface="B Zar"/>
              </a:rPr>
              <a:t>.</a:t>
            </a:r>
          </a:p>
          <a:p>
            <a:pPr marL="0" indent="0" algn="justLow">
              <a:lnSpc>
                <a:spcPct val="150000"/>
              </a:lnSpc>
              <a:buNone/>
            </a:pPr>
            <a:r>
              <a:rPr lang="fa-IR" sz="3200" dirty="0" smtClean="0">
                <a:latin typeface="Times New Roman"/>
                <a:ea typeface="Calibri"/>
                <a:cs typeface="B Zar"/>
              </a:rPr>
              <a:t>5- نظریه پلورالیستی </a:t>
            </a:r>
            <a:endParaRPr lang="fa-IR" sz="3200" dirty="0" smtClean="0">
              <a:effectLst/>
              <a:latin typeface="Times New Roman"/>
              <a:ea typeface="Calibri"/>
              <a:cs typeface="B Zar"/>
            </a:endParaRPr>
          </a:p>
          <a:p>
            <a:pPr marL="0" indent="0" algn="justLow">
              <a:lnSpc>
                <a:spcPct val="150000"/>
              </a:lnSpc>
              <a:buNone/>
            </a:pPr>
            <a:r>
              <a:rPr lang="fa-IR" sz="3200" dirty="0" smtClean="0">
                <a:effectLst/>
                <a:latin typeface="Times New Roman"/>
                <a:ea typeface="Calibri"/>
                <a:cs typeface="B Zar"/>
              </a:rPr>
              <a:t>حكومت </a:t>
            </a:r>
            <a:r>
              <a:rPr lang="fa-IR" sz="3200" dirty="0" smtClean="0">
                <a:effectLst/>
                <a:latin typeface="Times New Roman"/>
                <a:ea typeface="Calibri"/>
                <a:cs typeface="B Zar"/>
              </a:rPr>
              <a:t>دموكراتيك آزمايش نشده، ممكن است به آساني به اكثريت گرايي تبديل شده، حقوق فردي را از بين ببرد و از دارايي به نام مردم سلب مالكيت كند. بنابراين او نظام حكومت تقسيم شده بر اساس تفكيك قوا را پيشنهاد كرد كه در آن گروه هاي مختلف با هم رقابت مي كنند.</a:t>
            </a:r>
            <a:endParaRPr lang="en-US" sz="3200" dirty="0" smtClean="0">
              <a:effectLst/>
              <a:latin typeface="Times New Roman"/>
              <a:ea typeface="Calibri"/>
              <a:cs typeface="B Zar"/>
            </a:endParaRPr>
          </a:p>
          <a:p>
            <a:endParaRPr lang="fa-IR" sz="3200" dirty="0"/>
          </a:p>
        </p:txBody>
      </p:sp>
    </p:spTree>
    <p:extLst>
      <p:ext uri="{BB962C8B-B14F-4D97-AF65-F5344CB8AC3E}">
        <p14:creationId xmlns:p14="http://schemas.microsoft.com/office/powerpoint/2010/main" xmlns="" val="1840736170"/>
      </p:ext>
    </p:extLst>
  </p:cSld>
  <p:clrMapOvr>
    <a:masterClrMapping/>
  </p:clrMapOvr>
  <p:transition spd="slow">
    <p:wipe dir="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a:bodyPr>
          <a:lstStyle/>
          <a:p>
            <a:pPr marL="0" indent="0" algn="justLow">
              <a:lnSpc>
                <a:spcPct val="150000"/>
              </a:lnSpc>
              <a:buNone/>
            </a:pPr>
            <a:r>
              <a:rPr lang="fa-IR" sz="2600" dirty="0" smtClean="0">
                <a:effectLst/>
                <a:latin typeface="Times New Roman"/>
                <a:ea typeface="Calibri"/>
                <a:cs typeface="B Zar"/>
              </a:rPr>
              <a:t>گرچه امتيازداران سياسي و قدرتمندان اقتصادي از شهروندان عادي قدرتي بيش تر به كار مي برند، هيچ نخبة حاكم بر فرآيند سياسي تسلطي مستمر ندارد.</a:t>
            </a:r>
          </a:p>
          <a:p>
            <a:pPr marL="0" indent="0" algn="justLow">
              <a:lnSpc>
                <a:spcPct val="150000"/>
              </a:lnSpc>
              <a:buNone/>
            </a:pPr>
            <a:endParaRPr lang="en-US" sz="2600" dirty="0" smtClean="0">
              <a:effectLst/>
              <a:latin typeface="Times New Roman"/>
              <a:ea typeface="Calibri"/>
              <a:cs typeface="B Zar"/>
            </a:endParaRPr>
          </a:p>
          <a:p>
            <a:pPr marL="0" indent="0" algn="justLow">
              <a:lnSpc>
                <a:spcPct val="150000"/>
              </a:lnSpc>
              <a:buNone/>
            </a:pPr>
            <a:r>
              <a:rPr lang="fa-IR" sz="2600" dirty="0" smtClean="0">
                <a:effectLst/>
                <a:latin typeface="Times New Roman"/>
                <a:ea typeface="Calibri"/>
                <a:cs typeface="B Zar"/>
              </a:rPr>
              <a:t>اصطلاح «پلي آرشي» را براي نشان دادن حكومت تعداد زيادي از افراد به كار برد كه از حكومت اعمال شده از سوي تمام شهروندان متمايز است. خصوصيت كليدي چنين نظام دموكراتيكي كه بين حكومت كنندگان و حكومت شوندگان پيوندي قابل اعتماد به وجود مي آورد، اين است كه احزاب در زمان انتخابات رقابت مي كنند و گروه هاي فشار يا ذي نفع نيز آزادانه نظرهاي خود را مي توانند بيان كنند.</a:t>
            </a:r>
            <a:endParaRPr lang="en-US" sz="2600" dirty="0" smtClean="0">
              <a:effectLst/>
              <a:latin typeface="Times New Roman"/>
              <a:ea typeface="Calibri"/>
              <a:cs typeface="B Zar"/>
            </a:endParaRPr>
          </a:p>
          <a:p>
            <a:endParaRPr lang="fa-IR" sz="2600" dirty="0"/>
          </a:p>
        </p:txBody>
      </p:sp>
    </p:spTree>
    <p:extLst>
      <p:ext uri="{BB962C8B-B14F-4D97-AF65-F5344CB8AC3E}">
        <p14:creationId xmlns:p14="http://schemas.microsoft.com/office/powerpoint/2010/main" xmlns="" val="2451652480"/>
      </p:ext>
    </p:extLst>
  </p:cSld>
  <p:clrMapOvr>
    <a:masterClrMapping/>
  </p:clrMapOvr>
  <p:transition spd="slow">
    <p:wipe dir="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Autofit/>
          </a:bodyPr>
          <a:lstStyle/>
          <a:p>
            <a:pPr marL="0" indent="0" algn="justLow">
              <a:lnSpc>
                <a:spcPct val="150000"/>
              </a:lnSpc>
              <a:buNone/>
            </a:pPr>
            <a:r>
              <a:rPr lang="fa-IR" sz="2600" b="1" dirty="0" smtClean="0">
                <a:effectLst/>
                <a:latin typeface="Times New Roman"/>
                <a:ea typeface="Calibri"/>
                <a:cs typeface="B Zar"/>
              </a:rPr>
              <a:t>ركود </a:t>
            </a:r>
            <a:r>
              <a:rPr lang="fa-IR" sz="2600" b="1" dirty="0" smtClean="0">
                <a:latin typeface="Times New Roman"/>
                <a:ea typeface="Calibri"/>
                <a:cs typeface="B Zar"/>
              </a:rPr>
              <a:t>پلورالیستی</a:t>
            </a:r>
            <a:endParaRPr lang="en-US" sz="2600" dirty="0" smtClean="0">
              <a:effectLst/>
              <a:latin typeface="Times New Roman"/>
              <a:ea typeface="Calibri"/>
              <a:cs typeface="B Zar"/>
            </a:endParaRPr>
          </a:p>
          <a:p>
            <a:pPr marL="0" indent="0" algn="justLow">
              <a:lnSpc>
                <a:spcPct val="150000"/>
              </a:lnSpc>
              <a:buNone/>
            </a:pPr>
            <a:r>
              <a:rPr lang="fa-IR" sz="2600" dirty="0" smtClean="0">
                <a:effectLst/>
                <a:latin typeface="Times New Roman"/>
                <a:ea typeface="Calibri"/>
                <a:cs typeface="B Zar"/>
              </a:rPr>
              <a:t>اين امر وقتي اتفاق مي افتد كه گروه هاي سازمان يافته و منافع اقتصادي به اندازه اي قدرتمند شوند كه تراكم اندك به وجود آورند و اين امر به پيدايي مسئلة بار اضافي حكومت منجر شود. در اين شرايط نظام پلوراليستي ممكن است كارآ نباشد.</a:t>
            </a:r>
          </a:p>
          <a:p>
            <a:pPr marL="0" indent="0" algn="justLow">
              <a:lnSpc>
                <a:spcPct val="150000"/>
              </a:lnSpc>
              <a:buNone/>
            </a:pPr>
            <a:endParaRPr lang="en-US" sz="2600" dirty="0" smtClean="0">
              <a:effectLst/>
              <a:latin typeface="Times New Roman"/>
              <a:ea typeface="Calibri"/>
              <a:cs typeface="B Zar"/>
            </a:endParaRPr>
          </a:p>
          <a:p>
            <a:pPr marL="0" indent="0" algn="justLow">
              <a:lnSpc>
                <a:spcPct val="150000"/>
              </a:lnSpc>
              <a:buNone/>
            </a:pPr>
            <a:r>
              <a:rPr lang="fa-IR" sz="2600" dirty="0" smtClean="0">
                <a:effectLst/>
                <a:latin typeface="Times New Roman"/>
                <a:ea typeface="Calibri"/>
                <a:cs typeface="B Zar"/>
              </a:rPr>
              <a:t>پلوراليسم با به رسميت شناختن نظام انتخابات، رقابت حزبي، فرآيند گروه هاي ذي نفع، رسانه هاي گروهي به مثابه دروندادهاي سياسي و با صحه گذاشتن بر اين مكانيسم ها در سازمان دولت، شرايطي مطلوب براي استقرار دموكراسي ايجاد مي كند.</a:t>
            </a:r>
            <a:endParaRPr lang="en-US" sz="2600" dirty="0" smtClean="0">
              <a:effectLst/>
              <a:latin typeface="Times New Roman"/>
              <a:ea typeface="Calibri"/>
              <a:cs typeface="B Zar"/>
            </a:endParaRPr>
          </a:p>
          <a:p>
            <a:endParaRPr lang="fa-IR" sz="2600" dirty="0"/>
          </a:p>
        </p:txBody>
      </p:sp>
    </p:spTree>
    <p:extLst>
      <p:ext uri="{BB962C8B-B14F-4D97-AF65-F5344CB8AC3E}">
        <p14:creationId xmlns:p14="http://schemas.microsoft.com/office/powerpoint/2010/main" xmlns="" val="744651912"/>
      </p:ext>
    </p:extLst>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pPr marL="0" indent="0" algn="justLow">
              <a:lnSpc>
                <a:spcPct val="150000"/>
              </a:lnSpc>
              <a:buNone/>
            </a:pPr>
            <a:r>
              <a:rPr lang="fa-IR" sz="2400" b="1" dirty="0" smtClean="0">
                <a:effectLst/>
                <a:latin typeface="Times New Roman"/>
                <a:ea typeface="Calibri"/>
                <a:cs typeface="B Zar"/>
              </a:rPr>
              <a:t> 2-رقابت </a:t>
            </a:r>
            <a:r>
              <a:rPr lang="fa-IR" sz="2400" b="1" dirty="0" smtClean="0">
                <a:effectLst/>
                <a:latin typeface="Times New Roman"/>
                <a:ea typeface="Calibri"/>
                <a:cs typeface="B Zar"/>
              </a:rPr>
              <a:t>حزبي و مسئلة رأي</a:t>
            </a:r>
            <a:endParaRPr lang="en-US" sz="2400" b="1" dirty="0" smtClean="0">
              <a:effectLst/>
              <a:latin typeface="Times New Roman"/>
              <a:ea typeface="Calibri"/>
              <a:cs typeface="B Zar"/>
            </a:endParaRPr>
          </a:p>
          <a:p>
            <a:pPr marL="0" indent="0" algn="justLow">
              <a:lnSpc>
                <a:spcPct val="150000"/>
              </a:lnSpc>
              <a:buNone/>
            </a:pPr>
            <a:r>
              <a:rPr lang="fa-IR" sz="2400" b="1" dirty="0" smtClean="0">
                <a:effectLst/>
                <a:latin typeface="Times New Roman"/>
                <a:ea typeface="Calibri"/>
                <a:cs typeface="B Zar"/>
              </a:rPr>
              <a:t> در این مرحله راست نو بر ان است تا </a:t>
            </a:r>
            <a:r>
              <a:rPr lang="fa-IR" sz="2400" b="1" dirty="0" smtClean="0">
                <a:effectLst/>
                <a:latin typeface="Times New Roman"/>
                <a:ea typeface="Calibri"/>
                <a:cs typeface="B Zar"/>
              </a:rPr>
              <a:t>محدوديت هاي رقابت حزبي را براي ايجاد نوعي حكومت واقع گرايانه بنماياند. </a:t>
            </a:r>
            <a:r>
              <a:rPr lang="fa-IR" sz="2400" b="1" dirty="0" smtClean="0">
                <a:effectLst/>
                <a:latin typeface="Times New Roman"/>
                <a:ea typeface="Calibri"/>
                <a:cs typeface="B Zar"/>
              </a:rPr>
              <a:t>رویکرد گزينش عمومي در باره رقابت انتخاباتی </a:t>
            </a:r>
            <a:r>
              <a:rPr lang="fa-IR" sz="2400" b="1" dirty="0" smtClean="0">
                <a:effectLst/>
                <a:latin typeface="Times New Roman"/>
                <a:ea typeface="Calibri"/>
                <a:cs typeface="B Zar"/>
              </a:rPr>
              <a:t>را </a:t>
            </a:r>
            <a:r>
              <a:rPr lang="fa-IR" sz="2400" b="1" dirty="0" smtClean="0">
                <a:effectLst/>
                <a:latin typeface="Times New Roman"/>
                <a:ea typeface="Calibri"/>
                <a:cs typeface="B Zar"/>
              </a:rPr>
              <a:t> که بر مبنای ان رأي </a:t>
            </a:r>
            <a:r>
              <a:rPr lang="fa-IR" sz="2400" b="1" dirty="0" smtClean="0">
                <a:effectLst/>
                <a:latin typeface="Times New Roman"/>
                <a:ea typeface="Calibri"/>
                <a:cs typeface="B Zar"/>
              </a:rPr>
              <a:t>دهندگان عمل كنندگان عاقل در نظر مي </a:t>
            </a:r>
            <a:r>
              <a:rPr lang="fa-IR" sz="2400" b="1" dirty="0" smtClean="0">
                <a:effectLst/>
                <a:latin typeface="Times New Roman"/>
                <a:ea typeface="Calibri"/>
                <a:cs typeface="B Zar"/>
              </a:rPr>
              <a:t>آيند مهم می دانند .  می پذیرند  که فقدان </a:t>
            </a:r>
            <a:r>
              <a:rPr lang="fa-IR" sz="2400" b="1" dirty="0" smtClean="0">
                <a:effectLst/>
                <a:latin typeface="Times New Roman"/>
                <a:ea typeface="Calibri"/>
                <a:cs typeface="B Zar"/>
              </a:rPr>
              <a:t>رابطة ضروري ميان واقعيات اقتصادي و درونداد سياسي همچنان نقص بنيادين ترتيبات سياسي پلوراليستي است. در مجموع نقص كليدي رقابت انتخاباتي پلوراليستي اين است كه اين رقابت، به ويژه در امور اقتصادي و اجتماعي، نوعي فرآيند اساساً بي پايان است.</a:t>
            </a:r>
            <a:endParaRPr lang="en-US" sz="2400" b="1" dirty="0" smtClean="0">
              <a:effectLst/>
              <a:latin typeface="Times New Roman"/>
              <a:ea typeface="Calibri"/>
              <a:cs typeface="B Zar"/>
            </a:endParaRPr>
          </a:p>
          <a:p>
            <a:r>
              <a:rPr lang="fa-IR" sz="2400" b="1" dirty="0" smtClean="0"/>
              <a:t> </a:t>
            </a:r>
            <a:endParaRPr lang="fa-IR" sz="2400" b="1" dirty="0"/>
          </a:p>
        </p:txBody>
      </p:sp>
    </p:spTree>
    <p:extLst>
      <p:ext uri="{BB962C8B-B14F-4D97-AF65-F5344CB8AC3E}">
        <p14:creationId xmlns:p14="http://schemas.microsoft.com/office/powerpoint/2010/main" xmlns="" val="1437651167"/>
      </p:ext>
    </p:extLst>
  </p:cSld>
  <p:clrMapOvr>
    <a:masterClrMapping/>
  </p:clrMapOvr>
  <p:transition spd="slow">
    <p:wipe dir="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pPr marL="0" indent="0" algn="justLow">
              <a:lnSpc>
                <a:spcPct val="150000"/>
              </a:lnSpc>
              <a:buNone/>
            </a:pPr>
            <a:r>
              <a:rPr lang="fa-IR" sz="2600" b="1" dirty="0" smtClean="0">
                <a:latin typeface="Times New Roman"/>
                <a:ea typeface="Calibri"/>
                <a:cs typeface="B Zar"/>
              </a:rPr>
              <a:t>6-نظریه راست نو </a:t>
            </a:r>
            <a:endParaRPr lang="en-US" sz="2600" dirty="0" smtClean="0">
              <a:effectLst/>
              <a:latin typeface="Times New Roman"/>
              <a:ea typeface="Calibri"/>
              <a:cs typeface="B Zar"/>
            </a:endParaRPr>
          </a:p>
          <a:p>
            <a:pPr marL="0" indent="0" algn="justLow">
              <a:lnSpc>
                <a:spcPct val="150000"/>
              </a:lnSpc>
              <a:buNone/>
            </a:pPr>
            <a:r>
              <a:rPr lang="fa-IR" sz="2600" dirty="0" smtClean="0">
                <a:effectLst/>
                <a:latin typeface="Times New Roman"/>
                <a:ea typeface="Calibri"/>
                <a:cs typeface="B Zar"/>
              </a:rPr>
              <a:t> تمرکز این دیدگاه بر واژه بار اضافی دمکراتیک .نظريه </a:t>
            </a:r>
            <a:r>
              <a:rPr lang="fa-IR" sz="2600" dirty="0" smtClean="0">
                <a:effectLst/>
                <a:latin typeface="Times New Roman"/>
                <a:ea typeface="Calibri"/>
                <a:cs typeface="B Zar"/>
              </a:rPr>
              <a:t>پردازان راست نو بسيار طرفدار بازار آزاد هستند و معتقدند اقتصاد، زماني كه دولت آن را رها كند، بهترين كاركرد را خواهد داشت. در اين رهيافت خطر كورپوراتيسم اين است كه گروه ها و منافع اقتصادي بخش هاي مختلف را تقويت كنند و از دولت تقاضاي بيش تري براي پرداخت فزاينده، سرمايه گذاري عمومي، كمك هزينه ها، حمايت دولتي و ... داشته باشند. در اين حالت كورپوراتيسم به سلطة گروه هاي ذي نفع بر حكومت و فزوني گرفتن دخالت دولت و ركود اقتصادي منجر مي شود. بار اضافي دولت ممكن است پي آمد فرآيند انتخاباتي نيز باشد.</a:t>
            </a:r>
            <a:endParaRPr lang="en-US" sz="2600" dirty="0" smtClean="0">
              <a:effectLst/>
              <a:latin typeface="Times New Roman"/>
              <a:ea typeface="Calibri"/>
              <a:cs typeface="B Zar"/>
            </a:endParaRPr>
          </a:p>
          <a:p>
            <a:endParaRPr lang="fa-IR" sz="2600" dirty="0"/>
          </a:p>
        </p:txBody>
      </p:sp>
    </p:spTree>
    <p:extLst>
      <p:ext uri="{BB962C8B-B14F-4D97-AF65-F5344CB8AC3E}">
        <p14:creationId xmlns:p14="http://schemas.microsoft.com/office/powerpoint/2010/main" xmlns="" val="1669158175"/>
      </p:ext>
    </p:extLst>
  </p:cSld>
  <p:clrMapOvr>
    <a:masterClrMapping/>
  </p:clrMapOvr>
  <p:transition spd="slow">
    <p:wipe dir="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904656"/>
          </a:xfrm>
        </p:spPr>
        <p:txBody>
          <a:bodyPr>
            <a:normAutofit/>
          </a:bodyPr>
          <a:lstStyle/>
          <a:p>
            <a:pPr marL="0" indent="0" algn="justLow">
              <a:lnSpc>
                <a:spcPct val="150000"/>
              </a:lnSpc>
              <a:buNone/>
            </a:pPr>
            <a:r>
              <a:rPr lang="fa-IR" sz="2400" dirty="0" smtClean="0">
                <a:effectLst/>
                <a:latin typeface="Times New Roman"/>
                <a:ea typeface="Calibri"/>
                <a:cs typeface="B Zar"/>
              </a:rPr>
              <a:t>از ديدگاه راست نو دموكراسي براي پيران مانند شكلات براي بچه هاست؛ هميشه وسوسه انگيز، بي ضرر در مقادير اندك و تهوع آور هنگام افراط. بنابراين نظريه پردازان راست نو تمايل دارند كه اصطلاح هاي دموكراسي را صريحا جانبدارانه ببينند. ايشان اين امر را كاري بنيادي مي پندارند، زيرا با اين كار در مقابل حكومت مستبدانه از آن دفاع مي كنند. البه راست نو خود تركيبي از محافظه كاري نو و ليبراليسم نو است كه هر دو ارزش هايي چون آزادي، حق انتخاب و حقوق را خواستار و به گونه اي همصدا با نئوآنارشيسم شكل گيري دولت دموكراتيك را تنها در ساية دولت حداقل ميسر مي دانند. راست نو همانند پلوراليسم نو به اين نتيجه رسيده است كه دروندادهاي دموكراتيك در دولت نهادينه شده اند و مكانيسم موجود تنها معيار دموكراتيك بودن دولت ها نيست. دولت حداقل خود مكانيسم هاي دموكراتيك را اعمال مي كند.</a:t>
            </a:r>
            <a:endParaRPr lang="en-US" sz="2400" dirty="0" smtClean="0">
              <a:effectLst/>
              <a:latin typeface="Times New Roman"/>
              <a:ea typeface="Calibri"/>
              <a:cs typeface="B Zar"/>
            </a:endParaRPr>
          </a:p>
          <a:p>
            <a:endParaRPr lang="fa-IR" sz="2400" dirty="0"/>
          </a:p>
        </p:txBody>
      </p:sp>
    </p:spTree>
    <p:extLst>
      <p:ext uri="{BB962C8B-B14F-4D97-AF65-F5344CB8AC3E}">
        <p14:creationId xmlns:p14="http://schemas.microsoft.com/office/powerpoint/2010/main" xmlns="" val="3940309282"/>
      </p:ext>
    </p:extLst>
  </p:cSld>
  <p:clrMapOvr>
    <a:masterClrMapping/>
  </p:clrMapOvr>
  <p:transition spd="slow">
    <p:wipe dir="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lnSpcReduction="10000"/>
          </a:bodyPr>
          <a:lstStyle/>
          <a:p>
            <a:pPr marL="0" indent="0" algn="justLow">
              <a:lnSpc>
                <a:spcPct val="150000"/>
              </a:lnSpc>
              <a:buNone/>
            </a:pPr>
            <a:r>
              <a:rPr lang="fa-IR" sz="2800" dirty="0" smtClean="0">
                <a:effectLst/>
                <a:latin typeface="Times New Roman"/>
                <a:ea typeface="Calibri"/>
                <a:cs typeface="B Zar"/>
              </a:rPr>
              <a:t>7-نظریه دولت حد اقل و موجی تازه از دمکراسی </a:t>
            </a:r>
          </a:p>
          <a:p>
            <a:pPr marL="0" indent="0" algn="justLow">
              <a:lnSpc>
                <a:spcPct val="150000"/>
              </a:lnSpc>
              <a:buNone/>
            </a:pPr>
            <a:r>
              <a:rPr lang="fa-IR" sz="2800" dirty="0" smtClean="0">
                <a:effectLst/>
                <a:latin typeface="Times New Roman"/>
                <a:ea typeface="Calibri"/>
                <a:cs typeface="B Zar"/>
              </a:rPr>
              <a:t>نظرية </a:t>
            </a:r>
            <a:r>
              <a:rPr lang="fa-IR" sz="2800" dirty="0" smtClean="0">
                <a:effectLst/>
                <a:latin typeface="Times New Roman"/>
                <a:ea typeface="Calibri"/>
                <a:cs typeface="B Zar"/>
              </a:rPr>
              <a:t>دولت حداقل، گرايش مسلط نظريه هاي تجويزي با رويكرد دولت محور است. به گونه اي كه در ربع آخر قرن بيستم نظريه هاي راست نو، محافظه كاري نو، ليبراليسم نو و آنارشيسم نو همگي دربارة دولتي كه نخست در حوزه هاي اقتصادي و سپس در ساير حوزه ها كم ترين مداخله را داشته باشد، به توافق رسيده اند. اين دولتي است كه كار ويژه هاي آن به اموري چون اعادة نظم، پاسداري از امنيت ملي، نظارت بر قراردادها، ممانعت از تجاوز افراد به حقوق يكديگر، حفظ آزادي شهروندان، تضمين امنيت اقتصادي، حفاظت از دارايي هاي خصوصي و... محدود شده است.</a:t>
            </a:r>
            <a:endParaRPr lang="en-US" sz="2800" dirty="0" smtClean="0">
              <a:effectLst/>
              <a:latin typeface="Times New Roman"/>
              <a:ea typeface="Calibri"/>
              <a:cs typeface="B Zar"/>
            </a:endParaRPr>
          </a:p>
          <a:p>
            <a:endParaRPr lang="fa-IR" sz="2800" dirty="0"/>
          </a:p>
        </p:txBody>
      </p:sp>
    </p:spTree>
    <p:extLst>
      <p:ext uri="{BB962C8B-B14F-4D97-AF65-F5344CB8AC3E}">
        <p14:creationId xmlns:p14="http://schemas.microsoft.com/office/powerpoint/2010/main" xmlns="" val="628960670"/>
      </p:ext>
    </p:extLst>
  </p:cSld>
  <p:clrMapOvr>
    <a:masterClrMapping/>
  </p:clrMapOvr>
  <p:transition spd="slow">
    <p:wipe dir="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832648"/>
          </a:xfrm>
        </p:spPr>
        <p:txBody>
          <a:bodyPr>
            <a:noAutofit/>
          </a:bodyPr>
          <a:lstStyle/>
          <a:p>
            <a:pPr marL="0" indent="0" algn="justLow">
              <a:lnSpc>
                <a:spcPct val="150000"/>
              </a:lnSpc>
              <a:buNone/>
            </a:pPr>
            <a:r>
              <a:rPr lang="fa-IR" sz="2800" dirty="0" smtClean="0">
                <a:effectLst/>
                <a:latin typeface="Times New Roman"/>
                <a:ea typeface="Calibri"/>
                <a:cs typeface="B Zar"/>
              </a:rPr>
              <a:t>نظريه هاي تجويزي دولت كه نظرية دولت حداقل را گرايش مسلط تلقي كرده اند، با تأكيد بر روندهاي دموكراتيك، به ويژه اساسنامه هاي دموكراتيك، رقابت حزبي، حق رأي، گزينش عمومي، فعاليت گروه هاي ذي نفوذ با سازماني مبتني بر تقاضا كه چارچوب حكومت نمايندگي را شكل مي دهد يا با سازماني مبتني بر عرضه كه عرضه كنندة انحصاري كالاها و خدمات است و بر اساس ترجيح اقتصاد بازار و عدم تمركز و بوروكراسي شرايطي بهتر براي برگزاري انتخابات و به طور كلي مشاركت شهروندان در تعيين سرنوشت خود فراهم مي آورد، معتقدند كه اين دولت شرايطي تازه براي گذار به دموكراسي ايجاد مي كند.</a:t>
            </a:r>
            <a:endParaRPr lang="en-US" sz="2800" dirty="0" smtClean="0">
              <a:effectLst/>
              <a:latin typeface="Times New Roman"/>
              <a:ea typeface="Calibri"/>
              <a:cs typeface="B Zar"/>
            </a:endParaRPr>
          </a:p>
          <a:p>
            <a:endParaRPr lang="fa-IR" sz="2800" dirty="0"/>
          </a:p>
        </p:txBody>
      </p:sp>
    </p:spTree>
    <p:extLst>
      <p:ext uri="{BB962C8B-B14F-4D97-AF65-F5344CB8AC3E}">
        <p14:creationId xmlns:p14="http://schemas.microsoft.com/office/powerpoint/2010/main" xmlns="" val="2975233291"/>
      </p:ext>
    </p:extLst>
  </p:cSld>
  <p:clrMapOvr>
    <a:masterClrMapping/>
  </p:clrMapOvr>
  <p:transition spd="slow">
    <p:wipe dir="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pPr marL="0" indent="0" algn="justLow">
              <a:lnSpc>
                <a:spcPct val="150000"/>
              </a:lnSpc>
              <a:buNone/>
            </a:pPr>
            <a:r>
              <a:rPr lang="fa-IR" dirty="0" smtClean="0">
                <a:effectLst/>
                <a:latin typeface="Times New Roman"/>
                <a:ea typeface="Calibri"/>
                <a:cs typeface="B Zar" panose="00000400000000000000" pitchFamily="2" charset="-78"/>
              </a:rPr>
              <a:t>نظريه هاي پلوراليسم و پلوراليسم نو كه با بهره گيري از تعدد گروه هاي قدرت، رسانه هاي گروهي، تخصصي شدن حكومت، مشاركت عقلاني، درصدد عرضة راه كارهايي مناسب براي گسترش روند گذار به دموكراسي هستند. البته پلوراليسم اوليه دروندادهاي سياسي را به صراحت سازوكارهاي كنترل رهبران سياسي معرفي مي كند، اما پلوراليسم نو با عرضة الگوي دولت متخصص بر اين باور تأكيد دارد كه دروندادهاي سياسي ديگر وجهة بيروني نداشته، دولت ها خود را به رعايت اصول دموكراسي ملزم مي بينند.</a:t>
            </a:r>
            <a:endParaRPr lang="en-US" sz="2800" dirty="0" smtClean="0">
              <a:effectLst/>
              <a:latin typeface="Times New Roman"/>
              <a:ea typeface="Calibri"/>
              <a:cs typeface="B Zar" panose="00000400000000000000" pitchFamily="2" charset="-78"/>
            </a:endParaRPr>
          </a:p>
          <a:p>
            <a:endParaRPr lang="fa-IR" dirty="0">
              <a:cs typeface="B Zar" panose="00000400000000000000" pitchFamily="2" charset="-78"/>
            </a:endParaRPr>
          </a:p>
        </p:txBody>
      </p:sp>
    </p:spTree>
    <p:extLst>
      <p:ext uri="{BB962C8B-B14F-4D97-AF65-F5344CB8AC3E}">
        <p14:creationId xmlns:p14="http://schemas.microsoft.com/office/powerpoint/2010/main" xmlns="" val="3471983888"/>
      </p:ext>
    </p:extLst>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Autofit/>
          </a:bodyPr>
          <a:lstStyle/>
          <a:p>
            <a:pPr marL="0" indent="0" algn="justLow">
              <a:lnSpc>
                <a:spcPct val="150000"/>
              </a:lnSpc>
              <a:buNone/>
            </a:pPr>
            <a:r>
              <a:rPr lang="fa-IR" sz="2400" b="1" dirty="0" smtClean="0">
                <a:solidFill>
                  <a:prstClr val="black"/>
                </a:solidFill>
                <a:latin typeface="Times New Roman"/>
                <a:ea typeface="Calibri"/>
                <a:cs typeface="B Zar"/>
              </a:rPr>
              <a:t> 3-دروندادهاي </a:t>
            </a:r>
            <a:r>
              <a:rPr lang="fa-IR" sz="2400" b="1" dirty="0">
                <a:solidFill>
                  <a:prstClr val="black"/>
                </a:solidFill>
                <a:latin typeface="Times New Roman"/>
                <a:ea typeface="Calibri"/>
                <a:cs typeface="B Zar"/>
              </a:rPr>
              <a:t>منحرف شده</a:t>
            </a:r>
            <a:r>
              <a:rPr lang="en-US" sz="2400" b="1" dirty="0">
                <a:solidFill>
                  <a:prstClr val="black"/>
                </a:solidFill>
                <a:latin typeface="Times New Roman"/>
                <a:ea typeface="Calibri"/>
                <a:cs typeface="B Zar"/>
              </a:rPr>
              <a:t/>
            </a:r>
            <a:br>
              <a:rPr lang="en-US" sz="2400" b="1" dirty="0">
                <a:solidFill>
                  <a:prstClr val="black"/>
                </a:solidFill>
                <a:latin typeface="Times New Roman"/>
                <a:ea typeface="Calibri"/>
                <a:cs typeface="B Zar"/>
              </a:rPr>
            </a:br>
            <a:r>
              <a:rPr lang="fa-IR" sz="1800" b="1" dirty="0" smtClean="0">
                <a:solidFill>
                  <a:prstClr val="black"/>
                </a:solidFill>
                <a:latin typeface="Times New Roman"/>
                <a:ea typeface="Calibri"/>
                <a:cs typeface="B Zar"/>
              </a:rPr>
              <a:t>راست نو در تاکید بر اهمیت و وسعت نفوذ گروه های ذی نفع بر حکومت  اشتراک نظر دارند  اما در باره پیامد های این نفوذ در تغییر الگو و میزان مداخله دولت سه جنبه مطرح میشود </a:t>
            </a:r>
            <a:r>
              <a:rPr lang="en-US" sz="2400" b="1" dirty="0">
                <a:solidFill>
                  <a:prstClr val="black"/>
                </a:solidFill>
                <a:latin typeface="Times New Roman"/>
                <a:ea typeface="Calibri"/>
                <a:cs typeface="B Zar"/>
              </a:rPr>
              <a:t/>
            </a:r>
            <a:br>
              <a:rPr lang="en-US" sz="2400" b="1" dirty="0">
                <a:solidFill>
                  <a:prstClr val="black"/>
                </a:solidFill>
                <a:latin typeface="Times New Roman"/>
                <a:ea typeface="Calibri"/>
                <a:cs typeface="B Zar"/>
              </a:rPr>
            </a:br>
            <a:endParaRPr lang="fa-IR" sz="2400" b="1" dirty="0">
              <a:latin typeface="Times New Roman"/>
              <a:ea typeface="Calibri"/>
              <a:cs typeface="B Zar"/>
            </a:endParaRPr>
          </a:p>
          <a:p>
            <a:pPr marL="0" indent="0" algn="justLow">
              <a:lnSpc>
                <a:spcPct val="150000"/>
              </a:lnSpc>
              <a:buNone/>
            </a:pPr>
            <a:r>
              <a:rPr lang="fa-IR" sz="2400" b="1" dirty="0" smtClean="0">
                <a:effectLst/>
                <a:latin typeface="Times New Roman"/>
                <a:ea typeface="Calibri"/>
                <a:cs typeface="B Zar"/>
              </a:rPr>
              <a:t>الف ـ </a:t>
            </a:r>
            <a:r>
              <a:rPr lang="fa-IR" sz="2400" b="1" dirty="0" smtClean="0">
                <a:effectLst/>
                <a:latin typeface="Times New Roman"/>
                <a:ea typeface="Calibri"/>
                <a:cs typeface="B Zar"/>
              </a:rPr>
              <a:t>تجارت </a:t>
            </a:r>
            <a:r>
              <a:rPr lang="fa-IR" sz="2400" b="1" dirty="0" smtClean="0">
                <a:effectLst/>
                <a:latin typeface="Times New Roman"/>
                <a:ea typeface="Calibri"/>
                <a:cs typeface="B Zar"/>
              </a:rPr>
              <a:t>رأي</a:t>
            </a:r>
            <a:endParaRPr lang="en-US" sz="2400" b="1" dirty="0" smtClean="0">
              <a:effectLst/>
              <a:latin typeface="Times New Roman"/>
              <a:ea typeface="Calibri"/>
              <a:cs typeface="B Zar"/>
            </a:endParaRPr>
          </a:p>
          <a:p>
            <a:pPr marL="0" indent="0" algn="justLow">
              <a:lnSpc>
                <a:spcPct val="200000"/>
              </a:lnSpc>
              <a:buNone/>
            </a:pPr>
            <a:r>
              <a:rPr lang="fa-IR" sz="2400" dirty="0" smtClean="0">
                <a:effectLst/>
                <a:latin typeface="Times New Roman"/>
                <a:ea typeface="Calibri"/>
                <a:cs typeface="B Zar"/>
              </a:rPr>
              <a:t>هنگامي رخ مي دهد كه يك گروه يا بازيگر صحنه موافقت مي كند كه گروهي ديگر يا بازيگر صحنه اي ديگر را در دسته اي از سياست گذاري ها كه مورد توافق طرفين است، كمك كند. اين حركت در دموكراسي ليبرال معمولا غير اخلاقي و در واقع غير علني است، چرا كه ائتلافي از اكثريت مي تواند اقليت را از صحنه خارج كند.</a:t>
            </a:r>
            <a:endParaRPr lang="en-US" sz="2400" dirty="0" smtClean="0">
              <a:effectLst/>
              <a:latin typeface="Times New Roman"/>
              <a:ea typeface="Calibri"/>
              <a:cs typeface="B Zar"/>
            </a:endParaRPr>
          </a:p>
          <a:p>
            <a:endParaRPr lang="fa-IR" sz="2400" b="1" dirty="0"/>
          </a:p>
        </p:txBody>
      </p:sp>
    </p:spTree>
    <p:extLst>
      <p:ext uri="{BB962C8B-B14F-4D97-AF65-F5344CB8AC3E}">
        <p14:creationId xmlns:p14="http://schemas.microsoft.com/office/powerpoint/2010/main" xmlns="" val="65329355"/>
      </p:ext>
    </p:extLst>
  </p:cSld>
  <p:clrMapOvr>
    <a:masterClrMapping/>
  </p:clrMapOvr>
  <p:transition spd="slow">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a:bodyPr>
          <a:lstStyle/>
          <a:p>
            <a:pPr marL="0" indent="0" algn="justLow">
              <a:lnSpc>
                <a:spcPct val="150000"/>
              </a:lnSpc>
              <a:buNone/>
            </a:pPr>
            <a:r>
              <a:rPr lang="fa-IR" sz="2800" b="1" dirty="0" smtClean="0">
                <a:effectLst/>
                <a:latin typeface="Times New Roman"/>
                <a:ea typeface="Calibri"/>
                <a:cs typeface="B Zar"/>
              </a:rPr>
              <a:t>ب ـ سياست مبتني بر نوعي رفتار در ميان سياستمداران</a:t>
            </a:r>
            <a:endParaRPr lang="en-US" sz="2800" b="1" dirty="0" smtClean="0">
              <a:effectLst/>
              <a:latin typeface="Times New Roman"/>
              <a:ea typeface="Calibri"/>
              <a:cs typeface="B Zar"/>
            </a:endParaRPr>
          </a:p>
          <a:p>
            <a:pPr marL="0" indent="0" algn="justLow">
              <a:lnSpc>
                <a:spcPct val="150000"/>
              </a:lnSpc>
              <a:buNone/>
            </a:pPr>
            <a:r>
              <a:rPr lang="fa-IR" sz="2800" dirty="0" smtClean="0">
                <a:effectLst/>
                <a:latin typeface="Times New Roman"/>
                <a:ea typeface="Calibri"/>
                <a:cs typeface="B Zar"/>
              </a:rPr>
              <a:t> هنگامی بروز می کند که بیش از همیشه در معرض فشار گروه های ذی نفع قرار دارند . ملاحظات در باره منفعت </a:t>
            </a:r>
            <a:r>
              <a:rPr lang="fa-IR" sz="2800" dirty="0" smtClean="0">
                <a:effectLst/>
                <a:latin typeface="Times New Roman"/>
                <a:ea typeface="Calibri"/>
                <a:cs typeface="B Zar"/>
              </a:rPr>
              <a:t>عمومي در درجة دوم اهميت ، </a:t>
            </a:r>
            <a:r>
              <a:rPr lang="fa-IR" sz="2800" dirty="0" smtClean="0">
                <a:effectLst/>
                <a:latin typeface="Times New Roman"/>
                <a:ea typeface="Calibri"/>
                <a:cs typeface="B Zar"/>
              </a:rPr>
              <a:t>واهمیت نخست ، </a:t>
            </a:r>
            <a:r>
              <a:rPr lang="fa-IR" sz="2800" dirty="0" smtClean="0">
                <a:effectLst/>
                <a:latin typeface="Times New Roman"/>
                <a:ea typeface="Calibri"/>
                <a:cs typeface="B Zar"/>
              </a:rPr>
              <a:t>منافع محلي است.</a:t>
            </a:r>
            <a:endParaRPr lang="en-US" sz="2800" dirty="0" smtClean="0">
              <a:effectLst/>
              <a:latin typeface="Times New Roman"/>
              <a:ea typeface="Calibri"/>
              <a:cs typeface="B Zar"/>
            </a:endParaRPr>
          </a:p>
          <a:p>
            <a:pPr marL="0" indent="0" algn="justLow">
              <a:lnSpc>
                <a:spcPct val="150000"/>
              </a:lnSpc>
              <a:buNone/>
            </a:pPr>
            <a:r>
              <a:rPr lang="fa-IR" sz="2800" b="1" dirty="0" smtClean="0">
                <a:effectLst/>
                <a:latin typeface="Times New Roman"/>
                <a:ea typeface="Calibri"/>
                <a:cs typeface="B Zar"/>
              </a:rPr>
              <a:t>ج ـ فعاليت سياستمداران</a:t>
            </a:r>
            <a:endParaRPr lang="en-US" sz="2800" b="1" dirty="0" smtClean="0">
              <a:effectLst/>
              <a:latin typeface="Times New Roman"/>
              <a:ea typeface="Calibri"/>
              <a:cs typeface="B Zar"/>
            </a:endParaRPr>
          </a:p>
          <a:p>
            <a:pPr marL="0" indent="0" algn="justLow">
              <a:lnSpc>
                <a:spcPct val="150000"/>
              </a:lnSpc>
              <a:buNone/>
            </a:pPr>
            <a:r>
              <a:rPr lang="fa-IR" sz="2800" dirty="0" smtClean="0">
                <a:effectLst/>
                <a:latin typeface="Times New Roman"/>
                <a:ea typeface="Calibri"/>
                <a:cs typeface="B Zar"/>
              </a:rPr>
              <a:t>در اين مرحله انتخاب شدگان يعني نمايندگان و رهبران حكومتي تلاش مي كنند اموري را به جريان بيندازند كه حمايت گروه هاي ذي نفع و توجه نامطلوب وسايل ارتباط جمعي را به دنبال دارد.</a:t>
            </a:r>
            <a:endParaRPr lang="en-US" sz="2800" dirty="0" smtClean="0">
              <a:effectLst/>
              <a:latin typeface="Times New Roman"/>
              <a:ea typeface="Calibri"/>
              <a:cs typeface="B Zar"/>
            </a:endParaRPr>
          </a:p>
          <a:p>
            <a:endParaRPr lang="fa-IR" sz="2800" b="1" dirty="0"/>
          </a:p>
        </p:txBody>
      </p:sp>
    </p:spTree>
    <p:extLst>
      <p:ext uri="{BB962C8B-B14F-4D97-AF65-F5344CB8AC3E}">
        <p14:creationId xmlns:p14="http://schemas.microsoft.com/office/powerpoint/2010/main" xmlns="" val="848324944"/>
      </p:ext>
    </p:extLst>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904656"/>
          </a:xfrm>
        </p:spPr>
        <p:txBody>
          <a:bodyPr>
            <a:normAutofit/>
          </a:bodyPr>
          <a:lstStyle/>
          <a:p>
            <a:pPr marL="0" indent="0" algn="justLow">
              <a:lnSpc>
                <a:spcPct val="150000"/>
              </a:lnSpc>
              <a:buNone/>
            </a:pPr>
            <a:r>
              <a:rPr lang="fa-IR" sz="2000" b="1" dirty="0">
                <a:solidFill>
                  <a:prstClr val="black"/>
                </a:solidFill>
                <a:latin typeface="Times New Roman"/>
                <a:ea typeface="Calibri"/>
                <a:cs typeface="B Zar"/>
              </a:rPr>
              <a:t>سازمان دولت</a:t>
            </a:r>
            <a:r>
              <a:rPr lang="en-US" sz="2000" b="1" dirty="0">
                <a:solidFill>
                  <a:prstClr val="black"/>
                </a:solidFill>
                <a:latin typeface="Times New Roman"/>
                <a:ea typeface="Calibri"/>
                <a:cs typeface="B Zar"/>
              </a:rPr>
              <a:t/>
            </a:r>
            <a:br>
              <a:rPr lang="en-US" sz="2000" b="1" dirty="0">
                <a:solidFill>
                  <a:prstClr val="black"/>
                </a:solidFill>
                <a:latin typeface="Times New Roman"/>
                <a:ea typeface="Calibri"/>
                <a:cs typeface="B Zar"/>
              </a:rPr>
            </a:br>
            <a:r>
              <a:rPr lang="fa-IR" sz="2000" b="1" dirty="0">
                <a:solidFill>
                  <a:prstClr val="black"/>
                </a:solidFill>
                <a:latin typeface="Times New Roman"/>
                <a:ea typeface="Calibri"/>
                <a:cs typeface="B Zar"/>
              </a:rPr>
              <a:t>الگوي مبتني بر تقاضا</a:t>
            </a:r>
            <a:endParaRPr lang="fa-IR" sz="2000" b="1" dirty="0" smtClean="0">
              <a:effectLst/>
              <a:latin typeface="Times New Roman"/>
              <a:ea typeface="Calibri"/>
              <a:cs typeface="B Zar"/>
            </a:endParaRPr>
          </a:p>
          <a:p>
            <a:pPr marL="0" indent="0" algn="justLow">
              <a:lnSpc>
                <a:spcPct val="150000"/>
              </a:lnSpc>
              <a:buNone/>
            </a:pPr>
            <a:r>
              <a:rPr lang="fa-IR" sz="2200" dirty="0" smtClean="0">
                <a:effectLst/>
                <a:latin typeface="Times New Roman"/>
                <a:ea typeface="Calibri"/>
                <a:cs typeface="B Zar"/>
              </a:rPr>
              <a:t>راست نو نيز همچون پلوراليسم بر درونداد و بخش تقاضاها تكيه دارد و به ويژه همچون دولت تابع، وجوه كليدي سياست گذاري دولت را بر حسب الگوهاي درونداد سياسي تبيين مي كند و خوش بين است كه چارچوب حكومت نمايندگي، نتايج و محصولاتي را عرضه مي كند كه با ترجيحات اكثريت رأي دهندگان هماهنگ است. اما آن چه الگوي متكي بر تقاضا را از پلوراليسم جدا مي كند، تأكيد راست نو بر اين نكته است كه با وجود ناشي شدن سياست عمومي از تقاضا، اغلب اين امكان وجود دارد كه به شكلي نظام مند در پي آمدهاي رفاهي اش زيانبار باشد. محور اساسي تبيين هاي مبتني بر تقاضا نظرية ميانگين رأي است. بر اين اساس بودجه هاي حكومتي به پوشاندن ترجيبحات ميانگين رأي دهندگان متمايل است، چرا كه تنها برنامه هايي مورد قبول خواهد بود كه از اكثريت آرا حمايت كند.</a:t>
            </a:r>
            <a:endParaRPr lang="en-US" sz="2200" dirty="0" smtClean="0">
              <a:effectLst/>
              <a:latin typeface="Times New Roman"/>
              <a:ea typeface="Calibri"/>
              <a:cs typeface="B Zar"/>
            </a:endParaRPr>
          </a:p>
          <a:p>
            <a:endParaRPr lang="fa-IR" sz="2000" b="1" dirty="0"/>
          </a:p>
        </p:txBody>
      </p:sp>
    </p:spTree>
    <p:extLst>
      <p:ext uri="{BB962C8B-B14F-4D97-AF65-F5344CB8AC3E}">
        <p14:creationId xmlns:p14="http://schemas.microsoft.com/office/powerpoint/2010/main" xmlns="" val="19115671"/>
      </p:ext>
    </p:extLst>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pPr marL="0" indent="0" algn="justLow">
              <a:lnSpc>
                <a:spcPct val="150000"/>
              </a:lnSpc>
              <a:buNone/>
            </a:pPr>
            <a:r>
              <a:rPr lang="fa-IR" sz="2400" b="1" dirty="0" smtClean="0">
                <a:effectLst/>
                <a:latin typeface="Times New Roman"/>
                <a:ea typeface="Calibri"/>
                <a:cs typeface="B Zar"/>
              </a:rPr>
              <a:t>الگوي مبتني بر عرضه</a:t>
            </a:r>
            <a:endParaRPr lang="en-US" sz="2400" b="1" dirty="0" smtClean="0">
              <a:effectLst/>
              <a:latin typeface="Times New Roman"/>
              <a:ea typeface="Calibri"/>
              <a:cs typeface="B Zar"/>
            </a:endParaRPr>
          </a:p>
          <a:p>
            <a:pPr marL="0" indent="0" algn="justLow">
              <a:lnSpc>
                <a:spcPct val="150000"/>
              </a:lnSpc>
              <a:buNone/>
            </a:pPr>
            <a:r>
              <a:rPr lang="fa-IR" sz="2400" dirty="0" smtClean="0">
                <a:effectLst/>
                <a:latin typeface="Times New Roman"/>
                <a:ea typeface="Calibri"/>
                <a:cs typeface="B Zar"/>
              </a:rPr>
              <a:t>الگوي متكي بر عرضه، دولت را عرضه كنندة انحصاري كالاها و خدمات و تنها خريدار كالاها و خدمات مشخص تصور مي كند. تصورات توسعه يافتة راست نو دربارة دولت مبتني بر عرضه دو وجه عمده دارد.</a:t>
            </a:r>
            <a:endParaRPr lang="en-US" sz="2400" dirty="0" smtClean="0">
              <a:effectLst/>
              <a:latin typeface="Times New Roman"/>
              <a:ea typeface="Calibri"/>
              <a:cs typeface="B Zar"/>
            </a:endParaRPr>
          </a:p>
          <a:p>
            <a:pPr marL="0" indent="0" algn="justLow">
              <a:lnSpc>
                <a:spcPct val="150000"/>
              </a:lnSpc>
              <a:buNone/>
            </a:pPr>
            <a:r>
              <a:rPr lang="fa-IR" sz="2400" b="1" dirty="0" smtClean="0">
                <a:effectLst/>
                <a:latin typeface="Times New Roman"/>
                <a:ea typeface="Calibri"/>
                <a:cs typeface="B Zar"/>
              </a:rPr>
              <a:t>الف ـ آنتروپي نهادي</a:t>
            </a:r>
            <a:endParaRPr lang="en-US" sz="2400" b="1" dirty="0" smtClean="0">
              <a:effectLst/>
              <a:latin typeface="Times New Roman"/>
              <a:ea typeface="Calibri"/>
              <a:cs typeface="B Zar"/>
            </a:endParaRPr>
          </a:p>
          <a:p>
            <a:pPr marL="0" indent="0" algn="justLow">
              <a:lnSpc>
                <a:spcPct val="150000"/>
              </a:lnSpc>
              <a:buNone/>
            </a:pPr>
            <a:r>
              <a:rPr lang="fa-IR" sz="2400" dirty="0" smtClean="0">
                <a:effectLst/>
                <a:latin typeface="Times New Roman"/>
                <a:ea typeface="Calibri"/>
                <a:cs typeface="B Zar"/>
              </a:rPr>
              <a:t>هر سازماني كه در طول زمان عمل مي كند، رو به سوي آنتروپي نهادي دارد و كساني كه مواضع رسمي دارند، اين سازمان ها را از جست و جوي اهداف جمعي به سطح جست و جوي سادة منافع فردي و خصوصي تقليل مي دهند.</a:t>
            </a:r>
            <a:endParaRPr lang="en-US" sz="2400" dirty="0" smtClean="0">
              <a:effectLst/>
              <a:latin typeface="Times New Roman"/>
              <a:ea typeface="Calibri"/>
              <a:cs typeface="B Zar"/>
            </a:endParaRPr>
          </a:p>
          <a:p>
            <a:endParaRPr lang="fa-IR" sz="2400" b="1" dirty="0"/>
          </a:p>
        </p:txBody>
      </p:sp>
    </p:spTree>
    <p:extLst>
      <p:ext uri="{BB962C8B-B14F-4D97-AF65-F5344CB8AC3E}">
        <p14:creationId xmlns:p14="http://schemas.microsoft.com/office/powerpoint/2010/main" xmlns="" val="1023980941"/>
      </p:ext>
    </p:extLst>
  </p:cSld>
  <p:clrMapOvr>
    <a:masterClrMapping/>
  </p:clrMapOvr>
  <p:transition spd="slow">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216</TotalTime>
  <Words>5430</Words>
  <Application>Microsoft Office PowerPoint</Application>
  <PresentationFormat>On-screen Show (4:3)</PresentationFormat>
  <Paragraphs>137</Paragraphs>
  <Slides>54</Slides>
  <Notes>1</Notes>
  <HiddenSlides>0</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Concourse</vt:lpstr>
      <vt:lpstr>فصل هشت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فصل هشت نظريه هاي تجويزي دولت: رويكرد دولت محور</dc:title>
  <dc:creator>MHASSAN</dc:creator>
  <cp:lastModifiedBy>SONY</cp:lastModifiedBy>
  <cp:revision>50</cp:revision>
  <dcterms:created xsi:type="dcterms:W3CDTF">2016-04-05T19:05:33Z</dcterms:created>
  <dcterms:modified xsi:type="dcterms:W3CDTF">2016-04-06T09:22:42Z</dcterms:modified>
</cp:coreProperties>
</file>