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75" autoAdjust="0"/>
    <p:restoredTop sz="94718" autoAdjust="0"/>
  </p:normalViewPr>
  <p:slideViewPr>
    <p:cSldViewPr>
      <p:cViewPr varScale="1">
        <p:scale>
          <a:sx n="68" d="100"/>
          <a:sy n="68" d="100"/>
        </p:scale>
        <p:origin x="-140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041B2E8D-43F1-4997-8CDF-BD1C758C6718}" type="datetimeFigureOut">
              <a:rPr lang="fa-IR" smtClean="0"/>
              <a:t>05/15/1437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FBDA6D2-E3D8-441E-A84D-1BF545E7B73A}" type="slidenum">
              <a:rPr lang="fa-IR" smtClean="0"/>
              <a:t>‹#›</a:t>
            </a:fld>
            <a:endParaRPr lang="fa-IR"/>
          </a:p>
        </p:txBody>
      </p:sp>
    </p:spTree>
    <p:extLst>
      <p:ext uri="{BB962C8B-B14F-4D97-AF65-F5344CB8AC3E}">
        <p14:creationId xmlns:p14="http://schemas.microsoft.com/office/powerpoint/2010/main" val="1027969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41B2E8D-43F1-4997-8CDF-BD1C758C6718}" type="datetimeFigureOut">
              <a:rPr lang="fa-IR" smtClean="0"/>
              <a:t>05/15/1437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FBDA6D2-E3D8-441E-A84D-1BF545E7B73A}" type="slidenum">
              <a:rPr lang="fa-IR" smtClean="0"/>
              <a:t>‹#›</a:t>
            </a:fld>
            <a:endParaRPr lang="fa-IR"/>
          </a:p>
        </p:txBody>
      </p:sp>
    </p:spTree>
    <p:extLst>
      <p:ext uri="{BB962C8B-B14F-4D97-AF65-F5344CB8AC3E}">
        <p14:creationId xmlns:p14="http://schemas.microsoft.com/office/powerpoint/2010/main" val="164269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41B2E8D-43F1-4997-8CDF-BD1C758C6718}" type="datetimeFigureOut">
              <a:rPr lang="fa-IR" smtClean="0"/>
              <a:t>05/15/1437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FBDA6D2-E3D8-441E-A84D-1BF545E7B73A}" type="slidenum">
              <a:rPr lang="fa-IR" smtClean="0"/>
              <a:t>‹#›</a:t>
            </a:fld>
            <a:endParaRPr lang="fa-IR"/>
          </a:p>
        </p:txBody>
      </p:sp>
    </p:spTree>
    <p:extLst>
      <p:ext uri="{BB962C8B-B14F-4D97-AF65-F5344CB8AC3E}">
        <p14:creationId xmlns:p14="http://schemas.microsoft.com/office/powerpoint/2010/main" val="416911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41B2E8D-43F1-4997-8CDF-BD1C758C6718}" type="datetimeFigureOut">
              <a:rPr lang="fa-IR" smtClean="0"/>
              <a:t>05/15/1437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FBDA6D2-E3D8-441E-A84D-1BF545E7B73A}" type="slidenum">
              <a:rPr lang="fa-IR" smtClean="0"/>
              <a:t>‹#›</a:t>
            </a:fld>
            <a:endParaRPr lang="fa-IR"/>
          </a:p>
        </p:txBody>
      </p:sp>
    </p:spTree>
    <p:extLst>
      <p:ext uri="{BB962C8B-B14F-4D97-AF65-F5344CB8AC3E}">
        <p14:creationId xmlns:p14="http://schemas.microsoft.com/office/powerpoint/2010/main" val="3395766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1B2E8D-43F1-4997-8CDF-BD1C758C6718}" type="datetimeFigureOut">
              <a:rPr lang="fa-IR" smtClean="0"/>
              <a:t>05/15/1437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FBDA6D2-E3D8-441E-A84D-1BF545E7B73A}" type="slidenum">
              <a:rPr lang="fa-IR" smtClean="0"/>
              <a:t>‹#›</a:t>
            </a:fld>
            <a:endParaRPr lang="fa-IR"/>
          </a:p>
        </p:txBody>
      </p:sp>
    </p:spTree>
    <p:extLst>
      <p:ext uri="{BB962C8B-B14F-4D97-AF65-F5344CB8AC3E}">
        <p14:creationId xmlns:p14="http://schemas.microsoft.com/office/powerpoint/2010/main" val="3994145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041B2E8D-43F1-4997-8CDF-BD1C758C6718}" type="datetimeFigureOut">
              <a:rPr lang="fa-IR" smtClean="0"/>
              <a:t>05/15/1437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FBDA6D2-E3D8-441E-A84D-1BF545E7B73A}" type="slidenum">
              <a:rPr lang="fa-IR" smtClean="0"/>
              <a:t>‹#›</a:t>
            </a:fld>
            <a:endParaRPr lang="fa-IR"/>
          </a:p>
        </p:txBody>
      </p:sp>
    </p:spTree>
    <p:extLst>
      <p:ext uri="{BB962C8B-B14F-4D97-AF65-F5344CB8AC3E}">
        <p14:creationId xmlns:p14="http://schemas.microsoft.com/office/powerpoint/2010/main" val="1648016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041B2E8D-43F1-4997-8CDF-BD1C758C6718}" type="datetimeFigureOut">
              <a:rPr lang="fa-IR" smtClean="0"/>
              <a:t>05/15/1437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5FBDA6D2-E3D8-441E-A84D-1BF545E7B73A}" type="slidenum">
              <a:rPr lang="fa-IR" smtClean="0"/>
              <a:t>‹#›</a:t>
            </a:fld>
            <a:endParaRPr lang="fa-IR"/>
          </a:p>
        </p:txBody>
      </p:sp>
    </p:spTree>
    <p:extLst>
      <p:ext uri="{BB962C8B-B14F-4D97-AF65-F5344CB8AC3E}">
        <p14:creationId xmlns:p14="http://schemas.microsoft.com/office/powerpoint/2010/main" val="3778991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041B2E8D-43F1-4997-8CDF-BD1C758C6718}" type="datetimeFigureOut">
              <a:rPr lang="fa-IR" smtClean="0"/>
              <a:t>05/15/1437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5FBDA6D2-E3D8-441E-A84D-1BF545E7B73A}" type="slidenum">
              <a:rPr lang="fa-IR" smtClean="0"/>
              <a:t>‹#›</a:t>
            </a:fld>
            <a:endParaRPr lang="fa-IR"/>
          </a:p>
        </p:txBody>
      </p:sp>
    </p:spTree>
    <p:extLst>
      <p:ext uri="{BB962C8B-B14F-4D97-AF65-F5344CB8AC3E}">
        <p14:creationId xmlns:p14="http://schemas.microsoft.com/office/powerpoint/2010/main" val="123972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B2E8D-43F1-4997-8CDF-BD1C758C6718}" type="datetimeFigureOut">
              <a:rPr lang="fa-IR" smtClean="0"/>
              <a:t>05/15/1437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FBDA6D2-E3D8-441E-A84D-1BF545E7B73A}" type="slidenum">
              <a:rPr lang="fa-IR" smtClean="0"/>
              <a:t>‹#›</a:t>
            </a:fld>
            <a:endParaRPr lang="fa-IR"/>
          </a:p>
        </p:txBody>
      </p:sp>
    </p:spTree>
    <p:extLst>
      <p:ext uri="{BB962C8B-B14F-4D97-AF65-F5344CB8AC3E}">
        <p14:creationId xmlns:p14="http://schemas.microsoft.com/office/powerpoint/2010/main" val="1998761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1B2E8D-43F1-4997-8CDF-BD1C758C6718}" type="datetimeFigureOut">
              <a:rPr lang="fa-IR" smtClean="0"/>
              <a:t>05/15/1437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FBDA6D2-E3D8-441E-A84D-1BF545E7B73A}" type="slidenum">
              <a:rPr lang="fa-IR" smtClean="0"/>
              <a:t>‹#›</a:t>
            </a:fld>
            <a:endParaRPr lang="fa-IR"/>
          </a:p>
        </p:txBody>
      </p:sp>
    </p:spTree>
    <p:extLst>
      <p:ext uri="{BB962C8B-B14F-4D97-AF65-F5344CB8AC3E}">
        <p14:creationId xmlns:p14="http://schemas.microsoft.com/office/powerpoint/2010/main" val="3509219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1B2E8D-43F1-4997-8CDF-BD1C758C6718}" type="datetimeFigureOut">
              <a:rPr lang="fa-IR" smtClean="0"/>
              <a:t>05/15/1437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FBDA6D2-E3D8-441E-A84D-1BF545E7B73A}" type="slidenum">
              <a:rPr lang="fa-IR" smtClean="0"/>
              <a:t>‹#›</a:t>
            </a:fld>
            <a:endParaRPr lang="fa-IR"/>
          </a:p>
        </p:txBody>
      </p:sp>
    </p:spTree>
    <p:extLst>
      <p:ext uri="{BB962C8B-B14F-4D97-AF65-F5344CB8AC3E}">
        <p14:creationId xmlns:p14="http://schemas.microsoft.com/office/powerpoint/2010/main" val="4247351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41B2E8D-43F1-4997-8CDF-BD1C758C6718}" type="datetimeFigureOut">
              <a:rPr lang="fa-IR" smtClean="0"/>
              <a:t>05/15/1437</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FBDA6D2-E3D8-441E-A84D-1BF545E7B73A}" type="slidenum">
              <a:rPr lang="fa-IR" smtClean="0"/>
              <a:t>‹#›</a:t>
            </a:fld>
            <a:endParaRPr lang="fa-IR"/>
          </a:p>
        </p:txBody>
      </p:sp>
    </p:spTree>
    <p:extLst>
      <p:ext uri="{BB962C8B-B14F-4D97-AF65-F5344CB8AC3E}">
        <p14:creationId xmlns:p14="http://schemas.microsoft.com/office/powerpoint/2010/main" val="1285318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ea typeface="Calibri"/>
                <a:cs typeface="B Titr"/>
              </a:rPr>
              <a:t>فصل چهارم :  ظهور دولت کوچک لیبرال </a:t>
            </a:r>
            <a:endParaRPr lang="fa-IR" dirty="0"/>
          </a:p>
        </p:txBody>
      </p:sp>
      <p:sp>
        <p:nvSpPr>
          <p:cNvPr id="3" name="Content Placeholder 2"/>
          <p:cNvSpPr>
            <a:spLocks noGrp="1"/>
          </p:cNvSpPr>
          <p:nvPr>
            <p:ph idx="1"/>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lnSpcReduction="10000"/>
          </a:bodyPr>
          <a:lstStyle/>
          <a:p>
            <a:pPr algn="just">
              <a:lnSpc>
                <a:spcPct val="150000"/>
              </a:lnSpc>
              <a:spcAft>
                <a:spcPts val="1000"/>
              </a:spcAft>
            </a:pPr>
            <a:r>
              <a:rPr lang="fa-IR" dirty="0">
                <a:ea typeface="Calibri"/>
                <a:cs typeface="B Titr"/>
              </a:rPr>
              <a:t>در این فصل چگونگی پیدایی دولت لیبرال و سابقه آن در آمریکا و چندین کشور اروپایی،همراه دلایل افول این دولت بررسی می شود.</a:t>
            </a:r>
            <a:endParaRPr lang="en-US" sz="1600" dirty="0">
              <a:ea typeface="Calibri"/>
              <a:cs typeface="Arial"/>
            </a:endParaRPr>
          </a:p>
          <a:p>
            <a:pPr algn="just">
              <a:lnSpc>
                <a:spcPct val="150000"/>
              </a:lnSpc>
              <a:spcAft>
                <a:spcPts val="1000"/>
              </a:spcAft>
            </a:pPr>
            <a:r>
              <a:rPr lang="fa-IR" dirty="0">
                <a:ea typeface="Calibri"/>
                <a:cs typeface="B Titr"/>
              </a:rPr>
              <a:t>کوچک یا بزرگ بودن دولت به میزان مداخله دولت در مسائل زندگی انسان، به ویژه مسائل اقتصادی ، بستگی دارد </a:t>
            </a:r>
            <a:r>
              <a:rPr lang="fa-IR" dirty="0" smtClean="0">
                <a:ea typeface="Calibri"/>
                <a:cs typeface="B Titr"/>
              </a:rPr>
              <a:t>.</a:t>
            </a:r>
            <a:endParaRPr lang="en-US" sz="1600" dirty="0">
              <a:ea typeface="Calibri"/>
              <a:cs typeface="Arial"/>
            </a:endParaRPr>
          </a:p>
        </p:txBody>
      </p:sp>
    </p:spTree>
    <p:extLst>
      <p:ext uri="{BB962C8B-B14F-4D97-AF65-F5344CB8AC3E}">
        <p14:creationId xmlns:p14="http://schemas.microsoft.com/office/powerpoint/2010/main" val="370840275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Aft>
                <a:spcPts val="1000"/>
              </a:spcAft>
            </a:pPr>
            <a:r>
              <a:rPr lang="fa-IR" dirty="0">
                <a:ea typeface="Calibri"/>
                <a:cs typeface="B Titr"/>
              </a:rPr>
              <a:t>2-</a:t>
            </a:r>
            <a:r>
              <a:rPr lang="fa-IR" b="1" dirty="0">
                <a:ea typeface="Calibri"/>
                <a:cs typeface="B Titr"/>
              </a:rPr>
              <a:t>حکومت محدود </a:t>
            </a:r>
            <a:endParaRPr lang="fa-IR" dirty="0"/>
          </a:p>
        </p:txBody>
      </p:sp>
      <p:sp>
        <p:nvSpPr>
          <p:cNvPr id="3" name="Content Placeholder 2"/>
          <p:cNvSpPr>
            <a:spLocks noGrp="1"/>
          </p:cNvSpPr>
          <p:nvPr>
            <p:ph idx="1"/>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lstStyle/>
          <a:p>
            <a:pPr algn="just">
              <a:lnSpc>
                <a:spcPct val="150000"/>
              </a:lnSpc>
            </a:pPr>
            <a:r>
              <a:rPr lang="fa-IR" dirty="0">
                <a:ea typeface="Calibri"/>
                <a:cs typeface="B Titr"/>
              </a:rPr>
              <a:t>از لحاظ سیاسی ، بی تردید اصول راهنمای لیبرالیسم تاریخی بر تحدید قدرت حکومت ، به ویژه تجدید مداخله مخرب در زندگی اقتصادی جامعه ، تاکید داشت دیدگاه غالب درباره محاسبه عملکردهای حکومت ، برای حاکم سه وظیفه برمی شمارد </a:t>
            </a:r>
            <a:r>
              <a:rPr lang="fa-IR" dirty="0" smtClean="0">
                <a:ea typeface="Calibri"/>
                <a:cs typeface="B Titr"/>
              </a:rPr>
              <a:t>:</a:t>
            </a:r>
            <a:endParaRPr lang="fa-IR" dirty="0"/>
          </a:p>
        </p:txBody>
      </p:sp>
    </p:spTree>
    <p:extLst>
      <p:ext uri="{BB962C8B-B14F-4D97-AF65-F5344CB8AC3E}">
        <p14:creationId xmlns:p14="http://schemas.microsoft.com/office/powerpoint/2010/main" val="407523708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92500" lnSpcReduction="10000"/>
          </a:bodyPr>
          <a:lstStyle/>
          <a:p>
            <a:pPr marL="228600" algn="just">
              <a:lnSpc>
                <a:spcPct val="115000"/>
              </a:lnSpc>
              <a:spcAft>
                <a:spcPts val="1000"/>
              </a:spcAft>
            </a:pPr>
            <a:r>
              <a:rPr lang="fa-IR" dirty="0">
                <a:ea typeface="Calibri"/>
                <a:cs typeface="B Titr"/>
              </a:rPr>
              <a:t>1 </a:t>
            </a:r>
            <a:r>
              <a:rPr lang="fa-IR" dirty="0">
                <a:ea typeface="Calibri"/>
                <a:cs typeface="Times New Roman"/>
              </a:rPr>
              <a:t>–</a:t>
            </a:r>
            <a:r>
              <a:rPr lang="fa-IR" dirty="0">
                <a:ea typeface="Calibri"/>
                <a:cs typeface="B Titr"/>
              </a:rPr>
              <a:t> حمایت و حفاظت از جامعه در مقابل تهاجم های خارجی </a:t>
            </a:r>
            <a:endParaRPr lang="en-US" sz="1600" dirty="0">
              <a:ea typeface="Calibri"/>
              <a:cs typeface="Arial"/>
            </a:endParaRPr>
          </a:p>
          <a:p>
            <a:pPr marL="228600" algn="just">
              <a:lnSpc>
                <a:spcPct val="115000"/>
              </a:lnSpc>
              <a:spcAft>
                <a:spcPts val="1000"/>
              </a:spcAft>
            </a:pPr>
            <a:r>
              <a:rPr lang="fa-IR" dirty="0">
                <a:ea typeface="Calibri"/>
                <a:cs typeface="B Titr"/>
              </a:rPr>
              <a:t>2 </a:t>
            </a:r>
            <a:r>
              <a:rPr lang="fa-IR" dirty="0">
                <a:ea typeface="Calibri"/>
                <a:cs typeface="Times New Roman"/>
              </a:rPr>
              <a:t>–</a:t>
            </a:r>
            <a:r>
              <a:rPr lang="fa-IR" dirty="0">
                <a:ea typeface="Calibri"/>
                <a:cs typeface="B Titr"/>
              </a:rPr>
              <a:t> حمایت از اعضای جامعه در مقابل بی عدالتی ها یا تجاوزهای دیگر شهروندان </a:t>
            </a:r>
            <a:endParaRPr lang="en-US" sz="1600" dirty="0">
              <a:ea typeface="Calibri"/>
              <a:cs typeface="Arial"/>
            </a:endParaRPr>
          </a:p>
          <a:p>
            <a:pPr marL="228600" algn="just">
              <a:lnSpc>
                <a:spcPct val="115000"/>
              </a:lnSpc>
              <a:spcAft>
                <a:spcPts val="1000"/>
              </a:spcAft>
            </a:pPr>
            <a:r>
              <a:rPr lang="fa-IR" dirty="0">
                <a:ea typeface="Calibri"/>
                <a:cs typeface="B Titr"/>
              </a:rPr>
              <a:t>3 </a:t>
            </a:r>
            <a:r>
              <a:rPr lang="fa-IR" dirty="0">
                <a:ea typeface="Calibri"/>
                <a:cs typeface="Times New Roman"/>
              </a:rPr>
              <a:t>–</a:t>
            </a:r>
            <a:r>
              <a:rPr lang="fa-IR" dirty="0">
                <a:ea typeface="Calibri"/>
                <a:cs typeface="B Titr"/>
              </a:rPr>
              <a:t> تاسیس نهادهای عمومی و حمایت از اعمال عمومی </a:t>
            </a:r>
            <a:endParaRPr lang="en-US" sz="1600" dirty="0">
              <a:ea typeface="Calibri"/>
              <a:cs typeface="Arial"/>
            </a:endParaRPr>
          </a:p>
          <a:p>
            <a:pPr marL="228600" algn="just">
              <a:lnSpc>
                <a:spcPct val="115000"/>
              </a:lnSpc>
              <a:spcAft>
                <a:spcPts val="1000"/>
              </a:spcAft>
            </a:pPr>
            <a:r>
              <a:rPr lang="fa-IR" sz="2800" dirty="0">
                <a:ea typeface="Calibri"/>
                <a:cs typeface="B Titr"/>
              </a:rPr>
              <a:t>( که ممکن است برای جامعه بسیار مفید باشد ، اما براساس سرشتی که دارند سود حاصل از آن ها ، پاسخ گوی هزینه های مصرف شده برای آن ها نیست </a:t>
            </a:r>
            <a:r>
              <a:rPr lang="fa-IR" sz="2800" dirty="0" smtClean="0">
                <a:ea typeface="Calibri"/>
                <a:cs typeface="B Titr"/>
              </a:rPr>
              <a:t>)</a:t>
            </a:r>
            <a:r>
              <a:rPr lang="fa-IR" sz="2800" dirty="0">
                <a:ea typeface="Calibri"/>
                <a:cs typeface="B Titr"/>
              </a:rPr>
              <a:t> به طور کلی لیبرال ها معتقد بودند ، حکومت نباید عهده دار انجام وظایفی برای افراد شود که افراد خود می توانند انجام دهند . </a:t>
            </a:r>
            <a:endParaRPr lang="en-US" sz="2800" dirty="0">
              <a:ea typeface="Calibri"/>
              <a:cs typeface="Arial"/>
            </a:endParaRPr>
          </a:p>
          <a:p>
            <a:endParaRPr lang="fa-IR" dirty="0"/>
          </a:p>
        </p:txBody>
      </p:sp>
    </p:spTree>
    <p:extLst>
      <p:ext uri="{BB962C8B-B14F-4D97-AF65-F5344CB8AC3E}">
        <p14:creationId xmlns:p14="http://schemas.microsoft.com/office/powerpoint/2010/main" val="312535951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Aft>
                <a:spcPts val="1000"/>
              </a:spcAft>
            </a:pPr>
            <a:r>
              <a:rPr lang="fa-IR" b="1" dirty="0">
                <a:ea typeface="Calibri"/>
                <a:cs typeface="B Titr"/>
              </a:rPr>
              <a:t>3-جداسازی و تفکیک قوا </a:t>
            </a:r>
            <a:endParaRPr lang="fa-IR" dirty="0"/>
          </a:p>
        </p:txBody>
      </p:sp>
      <p:sp>
        <p:nvSpPr>
          <p:cNvPr id="3" name="Content Placeholder 2"/>
          <p:cNvSpPr>
            <a:spLocks noGrp="1"/>
          </p:cNvSpPr>
          <p:nvPr>
            <p:ph idx="1"/>
          </p:nvPr>
        </p:nvSpPr>
        <p:spPr>
          <a:xfrm>
            <a:off x="457200" y="1600200"/>
            <a:ext cx="8229600" cy="4781128"/>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85000" lnSpcReduction="10000"/>
          </a:bodyPr>
          <a:lstStyle/>
          <a:p>
            <a:pPr algn="just">
              <a:lnSpc>
                <a:spcPct val="160000"/>
              </a:lnSpc>
              <a:spcAft>
                <a:spcPts val="1000"/>
              </a:spcAft>
            </a:pPr>
            <a:r>
              <a:rPr lang="fa-IR" sz="2800" dirty="0">
                <a:ea typeface="Calibri"/>
                <a:cs typeface="B Titr"/>
              </a:rPr>
              <a:t>ابزارهایی که لیبرال ها با توسل بدان ها سعی کردند قدرت حکومت را محدود کنند ، از این قرار بود : فدرالیسم ( اگر چه در فرانسه و انگلستان موجود نیست ) ، مجالس دو گانه یا دو مجلسی بودن ، و تفکیک قوا . </a:t>
            </a:r>
            <a:endParaRPr lang="en-US" sz="2800" dirty="0">
              <a:ea typeface="Calibri"/>
              <a:cs typeface="Arial"/>
            </a:endParaRPr>
          </a:p>
          <a:p>
            <a:pPr algn="just">
              <a:lnSpc>
                <a:spcPct val="160000"/>
              </a:lnSpc>
              <a:spcAft>
                <a:spcPts val="1000"/>
              </a:spcAft>
            </a:pPr>
            <a:r>
              <a:rPr lang="fa-IR" sz="2800" dirty="0">
                <a:ea typeface="Calibri"/>
                <a:cs typeface="B Titr"/>
              </a:rPr>
              <a:t>چنین تفکیک قوایی تنها در قانون اساسی مختلطی که قدرت میان پادشاه ، مجلس موروثی ( اعیان ) و مجلس نمایندگان تقسیم شده ، امکان پذیر است . البته در این حکومت استبداد پادشاه و عدم کارایی اشراف ،منابع و امیال طبقه متوسط را عقیم می گذارد . </a:t>
            </a:r>
            <a:endParaRPr lang="en-US" sz="2800" dirty="0">
              <a:ea typeface="Calibri"/>
              <a:cs typeface="Arial"/>
            </a:endParaRPr>
          </a:p>
          <a:p>
            <a:pPr algn="just">
              <a:lnSpc>
                <a:spcPct val="115000"/>
              </a:lnSpc>
              <a:spcAft>
                <a:spcPts val="1000"/>
              </a:spcAft>
            </a:pPr>
            <a:endParaRPr lang="en-US" sz="1600" dirty="0">
              <a:ea typeface="Calibri"/>
              <a:cs typeface="Arial"/>
            </a:endParaRPr>
          </a:p>
          <a:p>
            <a:endParaRPr lang="fa-IR" dirty="0"/>
          </a:p>
        </p:txBody>
      </p:sp>
    </p:spTree>
    <p:extLst>
      <p:ext uri="{BB962C8B-B14F-4D97-AF65-F5344CB8AC3E}">
        <p14:creationId xmlns:p14="http://schemas.microsoft.com/office/powerpoint/2010/main" val="407355168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Aft>
                <a:spcPts val="1000"/>
              </a:spcAft>
            </a:pPr>
            <a:r>
              <a:rPr lang="fa-IR" b="1" dirty="0">
                <a:ea typeface="Calibri"/>
                <a:cs typeface="B Titr"/>
              </a:rPr>
              <a:t>4-تاثیر دولت لیبرال بر روند </a:t>
            </a:r>
            <a:r>
              <a:rPr lang="fa-IR" b="1" dirty="0" smtClean="0">
                <a:ea typeface="Calibri"/>
                <a:cs typeface="B Titr"/>
              </a:rPr>
              <a:t>دموکراسی</a:t>
            </a:r>
            <a:endParaRPr lang="fa-IR" dirty="0"/>
          </a:p>
        </p:txBody>
      </p:sp>
      <p:sp>
        <p:nvSpPr>
          <p:cNvPr id="3" name="Content Placeholder 2"/>
          <p:cNvSpPr>
            <a:spLocks noGrp="1"/>
          </p:cNvSpPr>
          <p:nvPr>
            <p:ph idx="1"/>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85000" lnSpcReduction="10000"/>
          </a:bodyPr>
          <a:lstStyle/>
          <a:p>
            <a:pPr algn="just">
              <a:lnSpc>
                <a:spcPct val="160000"/>
              </a:lnSpc>
              <a:spcAft>
                <a:spcPts val="1000"/>
              </a:spcAft>
            </a:pPr>
            <a:r>
              <a:rPr lang="fa-IR" dirty="0">
                <a:ea typeface="Calibri"/>
                <a:cs typeface="B Titr"/>
              </a:rPr>
              <a:t>لیبرالیسم قربانی تضاد درونی و عدم قاطعیت خویش است ؛ تضاد بین تمایلات شدید به رهایی از زیر سلطه به کمک انقلاب ها ، و وحشت طبقه متوسط از این که دموکراسی به از بین رفتن مالکیت خصوصی منجر شود . بسیاری از سخنگویان لیبرال در قرون هجدهم و نوزدهم از حاکمیت توده مردم وحشت داشتند . هم از این رو برای مدتی طولانی حق رای به صاحبان اموال اختصاص یافته بود . </a:t>
            </a:r>
            <a:endParaRPr lang="en-US" sz="1600" dirty="0">
              <a:ea typeface="Calibri"/>
              <a:cs typeface="Arial"/>
            </a:endParaRPr>
          </a:p>
        </p:txBody>
      </p:sp>
    </p:spTree>
    <p:extLst>
      <p:ext uri="{BB962C8B-B14F-4D97-AF65-F5344CB8AC3E}">
        <p14:creationId xmlns:p14="http://schemas.microsoft.com/office/powerpoint/2010/main" val="316955212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92500" lnSpcReduction="10000"/>
          </a:bodyPr>
          <a:lstStyle/>
          <a:p>
            <a:pPr algn="just">
              <a:lnSpc>
                <a:spcPct val="150000"/>
              </a:lnSpc>
              <a:spcAft>
                <a:spcPts val="1000"/>
              </a:spcAft>
            </a:pPr>
            <a:r>
              <a:rPr lang="fa-IR" dirty="0">
                <a:ea typeface="Calibri"/>
                <a:cs typeface="B Titr"/>
              </a:rPr>
              <a:t>ایرادهای وارد بر دموکراسی به ترس از سرنوشت مالکیت خصوصی محدود نمی شد . بسیاری از لیبرال ها حقیقتا از استبداد پنهان در دموکراسی وحشت داشتند . اگر اراده اکثریت ، برترین اراده باشد ، هرکسی در امان خواهد بود بنجامین کنستانت بیان کرد که میان استبداد پادشاه مستبد و استبداد گروهی کثیر از افراد که اراده شان را بر جامعه تحمیل می کنند ، تفاوتی وجود ندارد و در هر صورت حقوق افراد ضایع می شود . </a:t>
            </a:r>
            <a:endParaRPr lang="en-US" sz="1600" dirty="0">
              <a:ea typeface="Calibri"/>
              <a:cs typeface="Arial"/>
            </a:endParaRPr>
          </a:p>
        </p:txBody>
      </p:sp>
    </p:spTree>
    <p:extLst>
      <p:ext uri="{BB962C8B-B14F-4D97-AF65-F5344CB8AC3E}">
        <p14:creationId xmlns:p14="http://schemas.microsoft.com/office/powerpoint/2010/main" val="417002994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lstStyle/>
          <a:p>
            <a:pPr algn="just">
              <a:lnSpc>
                <a:spcPct val="150000"/>
              </a:lnSpc>
              <a:spcAft>
                <a:spcPts val="1000"/>
              </a:spcAft>
            </a:pPr>
            <a:r>
              <a:rPr lang="fa-IR" dirty="0">
                <a:ea typeface="Calibri"/>
                <a:cs typeface="B Titr"/>
              </a:rPr>
              <a:t>نهایتاً حکومت اکثریت بدتر از نوع اول ،یعنی حکومت پادشاه مستبد خواهد بود،زیرا در حالت نخست، دشمنان پادشاه مستبد باید فرد را از دست یک فرد ظالم ستمگر رهایی بخشند که در حادثه ای از این دست،دیگران با فرد مظلوم همدردی می کنند ولی در حالت دوم،در صورتی که اکثریت ستم کند، هیچ مامن و آرامشی برای افراد باقی نخواهد ماند .</a:t>
            </a:r>
            <a:endParaRPr lang="en-US" sz="1600" dirty="0">
              <a:ea typeface="Calibri"/>
              <a:cs typeface="Arial"/>
            </a:endParaRPr>
          </a:p>
          <a:p>
            <a:endParaRPr lang="fa-IR" dirty="0"/>
          </a:p>
        </p:txBody>
      </p:sp>
    </p:spTree>
    <p:extLst>
      <p:ext uri="{BB962C8B-B14F-4D97-AF65-F5344CB8AC3E}">
        <p14:creationId xmlns:p14="http://schemas.microsoft.com/office/powerpoint/2010/main" val="429447908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lstStyle/>
          <a:p>
            <a:pPr algn="just">
              <a:lnSpc>
                <a:spcPct val="150000"/>
              </a:lnSpc>
            </a:pPr>
            <a:r>
              <a:rPr lang="fa-IR" dirty="0">
                <a:ea typeface="Calibri"/>
                <a:cs typeface="B Titr"/>
              </a:rPr>
              <a:t>مشکل اساسی ، تطبیق این طرح با تاکید بر ایده دموکراتیک بود ، چنان که با پیروی از اصل اکثریت به کسی اجحاف نشود و با این که سخن بنتام انطباق داشته باشد که : (( هر فردی به عنوان یک فرد محسوب می شود ، نه بیش تر )) . </a:t>
            </a:r>
            <a:endParaRPr lang="fa-IR" dirty="0"/>
          </a:p>
        </p:txBody>
      </p:sp>
    </p:spTree>
    <p:extLst>
      <p:ext uri="{BB962C8B-B14F-4D97-AF65-F5344CB8AC3E}">
        <p14:creationId xmlns:p14="http://schemas.microsoft.com/office/powerpoint/2010/main" val="21352834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lnSpc>
                <a:spcPct val="115000"/>
              </a:lnSpc>
              <a:spcAft>
                <a:spcPts val="1000"/>
              </a:spcAft>
            </a:pPr>
            <a:r>
              <a:rPr lang="fa-IR" dirty="0">
                <a:ea typeface="Calibri"/>
                <a:cs typeface="B Titr"/>
              </a:rPr>
              <a:t>برای حل این معما ، به دو عنصر اساسی باید توجه داشت : </a:t>
            </a:r>
            <a:endParaRPr lang="fa-IR" dirty="0"/>
          </a:p>
        </p:txBody>
      </p:sp>
      <p:sp>
        <p:nvSpPr>
          <p:cNvPr id="3" name="Content Placeholder 2"/>
          <p:cNvSpPr>
            <a:spLocks noGrp="1"/>
          </p:cNvSpPr>
          <p:nvPr>
            <p:ph idx="1"/>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85000" lnSpcReduction="10000"/>
          </a:bodyPr>
          <a:lstStyle/>
          <a:p>
            <a:pPr algn="just">
              <a:lnSpc>
                <a:spcPct val="150000"/>
              </a:lnSpc>
              <a:spcAft>
                <a:spcPts val="1000"/>
              </a:spcAft>
            </a:pPr>
            <a:r>
              <a:rPr lang="fa-IR" dirty="0">
                <a:ea typeface="Calibri"/>
                <a:cs typeface="B Titr"/>
              </a:rPr>
              <a:t>عنصر نخست این است که اکثریت رضایت خود را از تصمیم گیری اکثریت دیگر اعلام کرده است . در حکومت لیبرال هر چند با مردم به طور کامل به سان شریک برخورد نمی شود ، اما آن ها طرف مشورت قرار می گیرند . </a:t>
            </a:r>
            <a:endParaRPr lang="en-US" sz="1600" dirty="0">
              <a:ea typeface="Calibri"/>
              <a:cs typeface="Arial"/>
            </a:endParaRPr>
          </a:p>
          <a:p>
            <a:pPr algn="just">
              <a:lnSpc>
                <a:spcPct val="150000"/>
              </a:lnSpc>
              <a:spcAft>
                <a:spcPts val="1000"/>
              </a:spcAft>
            </a:pPr>
            <a:r>
              <a:rPr lang="fa-IR" dirty="0">
                <a:ea typeface="Calibri"/>
                <a:cs typeface="B Titr"/>
              </a:rPr>
              <a:t>عنصر دوم در حل معمای لیبرال به ذات لیبرالیسم ، یعنی تعهد و الزام آن به (( خود مختاری )) و کمال فردی ، مربوط می شود که تحدید قوا ملزم به حفظ آن است . </a:t>
            </a:r>
            <a:endParaRPr lang="en-US" sz="1600" dirty="0">
              <a:ea typeface="Calibri"/>
              <a:cs typeface="Arial"/>
            </a:endParaRPr>
          </a:p>
          <a:p>
            <a:endParaRPr lang="fa-IR" dirty="0"/>
          </a:p>
        </p:txBody>
      </p:sp>
    </p:spTree>
    <p:extLst>
      <p:ext uri="{BB962C8B-B14F-4D97-AF65-F5344CB8AC3E}">
        <p14:creationId xmlns:p14="http://schemas.microsoft.com/office/powerpoint/2010/main" val="271044840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lstStyle/>
          <a:p>
            <a:pPr algn="just">
              <a:lnSpc>
                <a:spcPct val="150000"/>
              </a:lnSpc>
              <a:spcAft>
                <a:spcPts val="1000"/>
              </a:spcAft>
            </a:pPr>
            <a:r>
              <a:rPr lang="fa-IR" dirty="0">
                <a:ea typeface="Calibri"/>
                <a:cs typeface="B Titr"/>
              </a:rPr>
              <a:t>بنابراین در لیبرالیسم نه تنها فرد ، شهروندی است که با دیگر همنوعان خود در قراردادی اجتماعی شریک است ، بلکه فردی است دارای حقوق که دولت حق تجاوز به آن را ندارد . پس لیبرالیسم نه تنها با دموکراسی سازگار است بلکه دموکراسی نتیجه گسترش طبیعی به آن به شمار می رود ، به شرط آن که منظور از دموکراسی روش سیاسی و ضابطه ای برای آن باشد . </a:t>
            </a:r>
            <a:endParaRPr lang="en-US" sz="1600" dirty="0">
              <a:ea typeface="Calibri"/>
              <a:cs typeface="Arial"/>
            </a:endParaRPr>
          </a:p>
          <a:p>
            <a:endParaRPr lang="fa-IR" dirty="0"/>
          </a:p>
        </p:txBody>
      </p:sp>
    </p:spTree>
    <p:extLst>
      <p:ext uri="{BB962C8B-B14F-4D97-AF65-F5344CB8AC3E}">
        <p14:creationId xmlns:p14="http://schemas.microsoft.com/office/powerpoint/2010/main" val="321967061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Aft>
                <a:spcPts val="1000"/>
              </a:spcAft>
            </a:pPr>
            <a:r>
              <a:rPr lang="fa-IR" b="1" dirty="0">
                <a:ea typeface="Calibri"/>
                <a:cs typeface="B Titr"/>
              </a:rPr>
              <a:t>افول</a:t>
            </a:r>
            <a:r>
              <a:rPr lang="fa-IR" dirty="0">
                <a:ea typeface="Calibri"/>
                <a:cs typeface="B Titr"/>
              </a:rPr>
              <a:t> </a:t>
            </a:r>
            <a:r>
              <a:rPr lang="fa-IR" b="1" dirty="0">
                <a:ea typeface="Calibri"/>
                <a:cs typeface="B Titr"/>
              </a:rPr>
              <a:t>دولت </a:t>
            </a:r>
            <a:r>
              <a:rPr lang="fa-IR" b="1" dirty="0" smtClean="0">
                <a:ea typeface="Calibri"/>
                <a:cs typeface="B Titr"/>
              </a:rPr>
              <a:t>لیبرال</a:t>
            </a:r>
            <a:endParaRPr lang="fa-IR" dirty="0"/>
          </a:p>
        </p:txBody>
      </p:sp>
      <p:sp>
        <p:nvSpPr>
          <p:cNvPr id="3" name="Content Placeholder 2"/>
          <p:cNvSpPr>
            <a:spLocks noGrp="1"/>
          </p:cNvSpPr>
          <p:nvPr>
            <p:ph idx="1"/>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85000" lnSpcReduction="10000"/>
          </a:bodyPr>
          <a:lstStyle/>
          <a:p>
            <a:pPr algn="just">
              <a:lnSpc>
                <a:spcPct val="150000"/>
              </a:lnSpc>
              <a:spcAft>
                <a:spcPts val="1000"/>
              </a:spcAft>
            </a:pPr>
            <a:r>
              <a:rPr lang="fa-IR" dirty="0">
                <a:ea typeface="Calibri"/>
                <a:cs typeface="B Titr"/>
              </a:rPr>
              <a:t>همچنان که قدرت پادشاهان محدود می شد ، لیبرال ها ایده حکومت مشروطه را به واقعیت نزدیک تر کردند . آن ها دکترین حقوق فردی را گسترش دادند که شامل آزادی مذهب ، آزادی مطبوعات ، آزادی بیان و آزادی اجتماعات است که این همه در راس دموکراسی مدرن قرار دارد . </a:t>
            </a:r>
            <a:endParaRPr lang="en-US" sz="1600" dirty="0">
              <a:ea typeface="Calibri"/>
              <a:cs typeface="Arial"/>
            </a:endParaRPr>
          </a:p>
          <a:p>
            <a:pPr>
              <a:lnSpc>
                <a:spcPct val="150000"/>
              </a:lnSpc>
            </a:pPr>
            <a:r>
              <a:rPr lang="fa-IR" dirty="0">
                <a:ea typeface="Calibri"/>
                <a:cs typeface="B Titr"/>
              </a:rPr>
              <a:t>رساله درباره آزادی جان استوارت میل ، در سال 1859میلادی ، از برجسته ترین اسناد درباره آزادی های مدنی است . </a:t>
            </a:r>
            <a:endParaRPr lang="fa-IR" dirty="0"/>
          </a:p>
        </p:txBody>
      </p:sp>
    </p:spTree>
    <p:extLst>
      <p:ext uri="{BB962C8B-B14F-4D97-AF65-F5344CB8AC3E}">
        <p14:creationId xmlns:p14="http://schemas.microsoft.com/office/powerpoint/2010/main" val="267400087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000" dirty="0">
                <a:ea typeface="Calibri"/>
                <a:cs typeface="B Titr"/>
              </a:rPr>
              <a:t>عقاید مطرح  درنظریه لیبرال : عدم دخالت دولت </a:t>
            </a:r>
            <a:endParaRPr lang="fa-IR" sz="4000" dirty="0"/>
          </a:p>
        </p:txBody>
      </p:sp>
      <p:sp>
        <p:nvSpPr>
          <p:cNvPr id="3" name="Content Placeholder 2"/>
          <p:cNvSpPr>
            <a:spLocks noGrp="1"/>
          </p:cNvSpPr>
          <p:nvPr>
            <p:ph idx="1"/>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92500"/>
          </a:bodyPr>
          <a:lstStyle/>
          <a:p>
            <a:pPr algn="just">
              <a:lnSpc>
                <a:spcPct val="150000"/>
              </a:lnSpc>
              <a:spcAft>
                <a:spcPts val="1000"/>
              </a:spcAft>
            </a:pPr>
            <a:r>
              <a:rPr lang="fa-IR" sz="2600" dirty="0" smtClean="0">
                <a:ea typeface="Calibri"/>
                <a:cs typeface="B Titr"/>
              </a:rPr>
              <a:t>1-آزادی </a:t>
            </a:r>
            <a:r>
              <a:rPr lang="fa-IR" sz="2600" dirty="0">
                <a:ea typeface="Calibri"/>
                <a:cs typeface="B Titr"/>
              </a:rPr>
              <a:t>قرارداد و حاکمیت قانون(حوزه مسائل قضایی- حقوقی)</a:t>
            </a:r>
            <a:endParaRPr lang="en-US" sz="2600" dirty="0">
              <a:ea typeface="Calibri"/>
              <a:cs typeface="Arial"/>
            </a:endParaRPr>
          </a:p>
          <a:p>
            <a:pPr algn="just">
              <a:lnSpc>
                <a:spcPct val="150000"/>
              </a:lnSpc>
              <a:spcAft>
                <a:spcPts val="1000"/>
              </a:spcAft>
            </a:pPr>
            <a:r>
              <a:rPr lang="fa-IR" sz="2600" dirty="0">
                <a:ea typeface="Calibri"/>
                <a:cs typeface="B Titr"/>
              </a:rPr>
              <a:t>2- بازار خود تنظیم شونده (</a:t>
            </a:r>
            <a:r>
              <a:rPr lang="en-US" sz="2600" dirty="0">
                <a:ea typeface="Calibri"/>
                <a:cs typeface="B Titr"/>
              </a:rPr>
              <a:t>Self-Regulated Market</a:t>
            </a:r>
            <a:r>
              <a:rPr lang="fa-IR" sz="2600" dirty="0">
                <a:ea typeface="Calibri"/>
                <a:cs typeface="B Titr"/>
              </a:rPr>
              <a:t>) (حوزه مسائل اقتصادی)</a:t>
            </a:r>
            <a:endParaRPr lang="en-US" sz="2600" dirty="0">
              <a:ea typeface="Calibri"/>
              <a:cs typeface="Arial"/>
            </a:endParaRPr>
          </a:p>
          <a:p>
            <a:pPr algn="just">
              <a:lnSpc>
                <a:spcPct val="150000"/>
              </a:lnSpc>
              <a:spcAft>
                <a:spcPts val="1000"/>
              </a:spcAft>
            </a:pPr>
            <a:r>
              <a:rPr lang="fa-IR" sz="2600" dirty="0">
                <a:ea typeface="Calibri"/>
                <a:cs typeface="B Titr"/>
              </a:rPr>
              <a:t>3- نامحد ود بودن انحصار و مداخلات سیاسی (حوزه مسائل سیاسی)</a:t>
            </a:r>
            <a:endParaRPr lang="en-US" sz="2600" dirty="0">
              <a:ea typeface="Calibri"/>
              <a:cs typeface="Arial"/>
            </a:endParaRPr>
          </a:p>
          <a:p>
            <a:pPr algn="just">
              <a:lnSpc>
                <a:spcPct val="150000"/>
              </a:lnSpc>
            </a:pPr>
            <a:r>
              <a:rPr lang="fa-IR" sz="2600" dirty="0">
                <a:ea typeface="Calibri"/>
                <a:cs typeface="B Titr"/>
              </a:rPr>
              <a:t>4- مختار بودن و همدستی برای منافع متقابل(حوزه مسائل اجتماعی )</a:t>
            </a:r>
            <a:endParaRPr lang="fa-IR" sz="2600" dirty="0"/>
          </a:p>
        </p:txBody>
      </p:sp>
    </p:spTree>
    <p:extLst>
      <p:ext uri="{BB962C8B-B14F-4D97-AF65-F5344CB8AC3E}">
        <p14:creationId xmlns:p14="http://schemas.microsoft.com/office/powerpoint/2010/main" val="335631064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77500" lnSpcReduction="20000"/>
          </a:bodyPr>
          <a:lstStyle/>
          <a:p>
            <a:pPr algn="just">
              <a:lnSpc>
                <a:spcPct val="170000"/>
              </a:lnSpc>
              <a:spcAft>
                <a:spcPts val="1000"/>
              </a:spcAft>
            </a:pPr>
            <a:r>
              <a:rPr lang="fa-IR" dirty="0">
                <a:ea typeface="Calibri"/>
                <a:cs typeface="B Titr"/>
              </a:rPr>
              <a:t>به هر حال تغییرات وسیع اقتصادی ، نخست در بریتانیای کبیر و سپس در ایالات متحده ، رشد اقتصاد بازار آزاد را سبب شد . </a:t>
            </a:r>
            <a:endParaRPr lang="en-US" sz="1600" dirty="0">
              <a:ea typeface="Calibri"/>
              <a:cs typeface="Arial"/>
            </a:endParaRPr>
          </a:p>
          <a:p>
            <a:pPr algn="just">
              <a:lnSpc>
                <a:spcPct val="170000"/>
              </a:lnSpc>
              <a:spcAft>
                <a:spcPts val="1000"/>
              </a:spcAft>
            </a:pPr>
            <a:r>
              <a:rPr lang="fa-IR" dirty="0">
                <a:ea typeface="Calibri"/>
                <a:cs typeface="B Titr"/>
              </a:rPr>
              <a:t>اغلب در بازار اقتصادی </a:t>
            </a:r>
            <a:r>
              <a:rPr lang="fa-IR" dirty="0">
                <a:ea typeface="Calibri"/>
                <a:cs typeface="Times New Roman"/>
              </a:rPr>
              <a:t>–</a:t>
            </a:r>
            <a:r>
              <a:rPr lang="fa-IR" dirty="0">
                <a:ea typeface="Calibri"/>
                <a:cs typeface="B Titr"/>
              </a:rPr>
              <a:t> جایی که معاملات انجام شده اموری ساده نیستند </a:t>
            </a:r>
            <a:r>
              <a:rPr lang="fa-IR" dirty="0">
                <a:ea typeface="Calibri"/>
                <a:cs typeface="Times New Roman"/>
              </a:rPr>
              <a:t>–</a:t>
            </a:r>
            <a:r>
              <a:rPr lang="fa-IR" dirty="0">
                <a:ea typeface="Calibri"/>
                <a:cs typeface="B Titr"/>
              </a:rPr>
              <a:t> حتی اگر به اکاذیب آگهی ها نیز توجهی نشود ، جایی که معاملات انجام شده اموری ساده نیستند </a:t>
            </a:r>
            <a:r>
              <a:rPr lang="fa-IR" dirty="0">
                <a:ea typeface="Calibri"/>
                <a:cs typeface="Times New Roman"/>
              </a:rPr>
              <a:t>–</a:t>
            </a:r>
            <a:r>
              <a:rPr lang="fa-IR" dirty="0">
                <a:ea typeface="Calibri"/>
                <a:cs typeface="B Titr"/>
              </a:rPr>
              <a:t> حتی اگر به اکاذیب آگهی ها نیز توجهی نشود ، پیچیدگی نهانی کالای عرضه شده سبب می شود مشتری به جای آن که در بازار حاکم باشد ، خود به آلت دست بدل شود . رقابت آزاد اقتصاد کلاسیک در رویارویی با واقعیت ها با شکست مواجه شد . </a:t>
            </a:r>
            <a:endParaRPr lang="en-US" sz="1600" dirty="0">
              <a:ea typeface="Calibri"/>
              <a:cs typeface="Arial"/>
            </a:endParaRPr>
          </a:p>
          <a:p>
            <a:endParaRPr lang="fa-IR" dirty="0"/>
          </a:p>
        </p:txBody>
      </p:sp>
    </p:spTree>
    <p:extLst>
      <p:ext uri="{BB962C8B-B14F-4D97-AF65-F5344CB8AC3E}">
        <p14:creationId xmlns:p14="http://schemas.microsoft.com/office/powerpoint/2010/main" val="217289119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77500" lnSpcReduction="20000"/>
          </a:bodyPr>
          <a:lstStyle/>
          <a:p>
            <a:pPr algn="just">
              <a:lnSpc>
                <a:spcPct val="160000"/>
              </a:lnSpc>
            </a:pPr>
            <a:r>
              <a:rPr lang="fa-IR" dirty="0">
                <a:ea typeface="Calibri"/>
                <a:cs typeface="B Titr"/>
              </a:rPr>
              <a:t>نظام سود آور ، ثروت هایی کلان را در دست عده ای اندک متمرکز کرده بود . این نظام نتایج زیان بار دیگری را نیز در پی داشت . نخست این که گروه های کثیر از مردم از سودی که از معادن و کارخانه ها حاصل می شد ، بی بهره بودند و در شرایطی محنت بار زندگی می کردند . این وضعیت در جامعه ای دولتمند غیر عادی می نمود . از سوی دیگر از زمانی که تنها عده ای خاص مصرف کننده محصول نظام تولیدی شدند ، قدرت خرید کاهش یافت ، بازارهای نظام اشباع شد و بازارهای محلی نتوانستند در دوران رکود تولیدات خود را افزایش دهند ،بنابراین شکست خوردند و جامعه به مرحله کسادی پا نهاد .</a:t>
            </a:r>
            <a:endParaRPr lang="fa-IR" dirty="0"/>
          </a:p>
        </p:txBody>
      </p:sp>
    </p:spTree>
    <p:extLst>
      <p:ext uri="{BB962C8B-B14F-4D97-AF65-F5344CB8AC3E}">
        <p14:creationId xmlns:p14="http://schemas.microsoft.com/office/powerpoint/2010/main" val="255412144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92500" lnSpcReduction="20000"/>
          </a:bodyPr>
          <a:lstStyle/>
          <a:p>
            <a:pPr algn="just">
              <a:lnSpc>
                <a:spcPct val="150000"/>
              </a:lnSpc>
              <a:spcAft>
                <a:spcPts val="1000"/>
              </a:spcAft>
            </a:pPr>
            <a:r>
              <a:rPr lang="fa-IR" dirty="0">
                <a:ea typeface="Calibri"/>
                <a:cs typeface="B Titr"/>
              </a:rPr>
              <a:t>سرانجام کسانی که مالک منابع تولید بودند یا مدیران آن ها ، چنان قدرتی یافتند که توانستند بر افراد غلبه کنند . </a:t>
            </a:r>
            <a:endParaRPr lang="en-US" sz="1600" dirty="0">
              <a:ea typeface="Calibri"/>
              <a:cs typeface="Arial"/>
            </a:endParaRPr>
          </a:p>
          <a:p>
            <a:pPr algn="just">
              <a:lnSpc>
                <a:spcPct val="150000"/>
              </a:lnSpc>
              <a:spcAft>
                <a:spcPts val="1000"/>
              </a:spcAft>
            </a:pPr>
            <a:r>
              <a:rPr lang="fa-IR" dirty="0">
                <a:ea typeface="Calibri"/>
                <a:cs typeface="B Titr"/>
              </a:rPr>
              <a:t>خلاصه آن که ضعف حکومت ها در قرن نوزدهم خلایی را به وجود آورد که سبب شد جایگاه منافع خصوصی بهتر درک شود . </a:t>
            </a:r>
            <a:endParaRPr lang="en-US" sz="1600" dirty="0">
              <a:ea typeface="Calibri"/>
              <a:cs typeface="Arial"/>
            </a:endParaRPr>
          </a:p>
          <a:p>
            <a:pPr algn="just">
              <a:lnSpc>
                <a:spcPct val="150000"/>
              </a:lnSpc>
              <a:spcAft>
                <a:spcPts val="1000"/>
              </a:spcAft>
            </a:pPr>
            <a:r>
              <a:rPr lang="fa-IR" dirty="0">
                <a:ea typeface="Calibri"/>
                <a:cs typeface="B Titr"/>
              </a:rPr>
              <a:t>تعدادی از آن ها قدرتشان را برای کنترل نفوذ در حکومت برای دستکاری هیئت انتخابیه نوپا و محدود کردن رقابت و ممانعت از ایجاد اصلاح اجتماعی حقیقی به کار بردند . </a:t>
            </a:r>
            <a:endParaRPr lang="en-US" sz="1600" dirty="0">
              <a:ea typeface="Calibri"/>
              <a:cs typeface="Arial"/>
            </a:endParaRPr>
          </a:p>
          <a:p>
            <a:endParaRPr lang="fa-IR" dirty="0"/>
          </a:p>
        </p:txBody>
      </p:sp>
    </p:spTree>
    <p:extLst>
      <p:ext uri="{BB962C8B-B14F-4D97-AF65-F5344CB8AC3E}">
        <p14:creationId xmlns:p14="http://schemas.microsoft.com/office/powerpoint/2010/main" val="122272239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lstStyle/>
          <a:p>
            <a:pPr algn="just">
              <a:lnSpc>
                <a:spcPct val="200000"/>
              </a:lnSpc>
              <a:spcAft>
                <a:spcPts val="1000"/>
              </a:spcAft>
            </a:pPr>
            <a:r>
              <a:rPr lang="fa-IR" dirty="0">
                <a:ea typeface="Calibri"/>
                <a:cs typeface="B Titr"/>
              </a:rPr>
              <a:t>کسانی که زمانی انرژی های مولد جامعه غرب را آزاد می کردند ، مانع از رهایی و آزادسازی آن شدند و هم آنان که روزی قدرت استبدادها را در هم پاشیده بودند ، خود استبداد جدید را بنیان نهادند . </a:t>
            </a:r>
            <a:endParaRPr lang="en-US" sz="1600" dirty="0">
              <a:ea typeface="Calibri"/>
              <a:cs typeface="Arial"/>
            </a:endParaRPr>
          </a:p>
          <a:p>
            <a:endParaRPr lang="fa-IR" dirty="0"/>
          </a:p>
        </p:txBody>
      </p:sp>
    </p:spTree>
    <p:extLst>
      <p:ext uri="{BB962C8B-B14F-4D97-AF65-F5344CB8AC3E}">
        <p14:creationId xmlns:p14="http://schemas.microsoft.com/office/powerpoint/2010/main" val="10510025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Aft>
                <a:spcPts val="1000"/>
              </a:spcAft>
            </a:pPr>
            <a:r>
              <a:rPr lang="fa-IR" b="1" dirty="0">
                <a:ea typeface="Calibri"/>
                <a:cs typeface="B Titr"/>
              </a:rPr>
              <a:t>عملکرد دولت لیبرال در آغاز قرن بیستم </a:t>
            </a:r>
            <a:endParaRPr lang="fa-IR" dirty="0"/>
          </a:p>
        </p:txBody>
      </p:sp>
      <p:sp>
        <p:nvSpPr>
          <p:cNvPr id="3" name="Content Placeholder 2"/>
          <p:cNvSpPr>
            <a:spLocks noGrp="1"/>
          </p:cNvSpPr>
          <p:nvPr>
            <p:ph idx="1"/>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92500" lnSpcReduction="10000"/>
          </a:bodyPr>
          <a:lstStyle/>
          <a:p>
            <a:pPr algn="just">
              <a:lnSpc>
                <a:spcPct val="150000"/>
              </a:lnSpc>
              <a:spcAft>
                <a:spcPts val="1000"/>
              </a:spcAft>
            </a:pPr>
            <a:r>
              <a:rPr lang="fa-IR" dirty="0">
                <a:ea typeface="Calibri"/>
                <a:cs typeface="B Titr"/>
              </a:rPr>
              <a:t>دو شرط حیاتی نهضت گسترده لیبرال و حزب قدرتمند لیبرال ، برای ترکیب لیبرالیسم کلاسیک و دولت لیبرال ، فقط در انگلستان وجود داشت . در ایالات متحده فقط شرط اول و در قاره اروپا فقط حزب قدرتمند لیبرال تحقق یافت . </a:t>
            </a:r>
            <a:endParaRPr lang="en-US" sz="1600" dirty="0">
              <a:ea typeface="Calibri"/>
              <a:cs typeface="Arial"/>
            </a:endParaRPr>
          </a:p>
          <a:p>
            <a:pPr algn="just">
              <a:lnSpc>
                <a:spcPct val="150000"/>
              </a:lnSpc>
              <a:spcAft>
                <a:spcPts val="1000"/>
              </a:spcAft>
            </a:pPr>
            <a:r>
              <a:rPr lang="fa-IR" dirty="0">
                <a:ea typeface="Calibri"/>
                <a:cs typeface="B Titr"/>
              </a:rPr>
              <a:t>با این همه ، به فعالیت دولت لیبرالی در آمریکا و اروپا نگاهی می افکنیم . </a:t>
            </a:r>
            <a:endParaRPr lang="en-US" sz="1600" dirty="0">
              <a:ea typeface="Calibri"/>
              <a:cs typeface="Arial"/>
            </a:endParaRPr>
          </a:p>
          <a:p>
            <a:endParaRPr lang="fa-IR" dirty="0"/>
          </a:p>
        </p:txBody>
      </p:sp>
    </p:spTree>
    <p:extLst>
      <p:ext uri="{BB962C8B-B14F-4D97-AF65-F5344CB8AC3E}">
        <p14:creationId xmlns:p14="http://schemas.microsoft.com/office/powerpoint/2010/main" val="257210145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228600" algn="just">
              <a:lnSpc>
                <a:spcPct val="115000"/>
              </a:lnSpc>
              <a:spcAft>
                <a:spcPts val="1000"/>
              </a:spcAft>
            </a:pPr>
            <a:r>
              <a:rPr lang="fa-IR" b="1" dirty="0">
                <a:ea typeface="Calibri"/>
                <a:cs typeface="B Titr"/>
              </a:rPr>
              <a:t>4 </a:t>
            </a:r>
            <a:r>
              <a:rPr lang="fa-IR" b="1" dirty="0">
                <a:ea typeface="Calibri"/>
              </a:rPr>
              <a:t>–</a:t>
            </a:r>
            <a:r>
              <a:rPr lang="fa-IR" b="1" dirty="0">
                <a:ea typeface="Calibri"/>
                <a:cs typeface="B Titr"/>
              </a:rPr>
              <a:t> 1 </a:t>
            </a:r>
            <a:r>
              <a:rPr lang="fa-IR" b="1" dirty="0">
                <a:ea typeface="Calibri"/>
              </a:rPr>
              <a:t>–</a:t>
            </a:r>
            <a:r>
              <a:rPr lang="fa-IR" b="1" dirty="0">
                <a:ea typeface="Calibri"/>
                <a:cs typeface="B Titr"/>
              </a:rPr>
              <a:t> ایالات متحده آمریکا </a:t>
            </a:r>
            <a:endParaRPr lang="fa-IR" dirty="0"/>
          </a:p>
        </p:txBody>
      </p:sp>
      <p:sp>
        <p:nvSpPr>
          <p:cNvPr id="3" name="Content Placeholder 2"/>
          <p:cNvSpPr>
            <a:spLocks noGrp="1"/>
          </p:cNvSpPr>
          <p:nvPr>
            <p:ph idx="1"/>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85000" lnSpcReduction="10000"/>
          </a:bodyPr>
          <a:lstStyle/>
          <a:p>
            <a:pPr algn="just">
              <a:lnSpc>
                <a:spcPct val="160000"/>
              </a:lnSpc>
              <a:spcAft>
                <a:spcPts val="1000"/>
              </a:spcAft>
            </a:pPr>
            <a:r>
              <a:rPr lang="fa-IR" dirty="0">
                <a:ea typeface="Calibri"/>
                <a:cs typeface="B Titr"/>
              </a:rPr>
              <a:t>در آمریکا موانعی که به طور گسترده در مسیر لیبرالیسم قاره ای ، به ویژه در آلمان و ایتالیا ، جلوه گر شد ، به وجود نیامد . هیچ نهاد فئودالی ، هیچ پوشش سنتی ، هیچ گونه تجاوز مالکان اریستوکرات یا سلطنتی و هیچ نوع ستم روحانی وجود نداشت . انقلاب ، در مقابل سلطه امپراتوری بریتانیا مسیری برای پیشرفت آمریکا برای نیل به سرنوشت خود به وجود آورد . </a:t>
            </a:r>
            <a:endParaRPr lang="en-US" sz="1600" dirty="0">
              <a:ea typeface="Calibri"/>
              <a:cs typeface="Arial"/>
            </a:endParaRPr>
          </a:p>
        </p:txBody>
      </p:sp>
    </p:spTree>
    <p:extLst>
      <p:ext uri="{BB962C8B-B14F-4D97-AF65-F5344CB8AC3E}">
        <p14:creationId xmlns:p14="http://schemas.microsoft.com/office/powerpoint/2010/main" val="139629254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228600" algn="just">
              <a:lnSpc>
                <a:spcPct val="115000"/>
              </a:lnSpc>
              <a:spcAft>
                <a:spcPts val="1000"/>
              </a:spcAft>
            </a:pPr>
            <a:r>
              <a:rPr lang="fa-IR" b="1" dirty="0">
                <a:ea typeface="Calibri"/>
                <a:cs typeface="B Titr"/>
              </a:rPr>
              <a:t>4 </a:t>
            </a:r>
            <a:r>
              <a:rPr lang="fa-IR" b="1" dirty="0">
                <a:ea typeface="Calibri"/>
              </a:rPr>
              <a:t>–</a:t>
            </a:r>
            <a:r>
              <a:rPr lang="fa-IR" b="1" dirty="0">
                <a:ea typeface="Calibri"/>
                <a:cs typeface="B Titr"/>
              </a:rPr>
              <a:t> 2 </a:t>
            </a:r>
            <a:r>
              <a:rPr lang="fa-IR" b="1" dirty="0">
                <a:ea typeface="Calibri"/>
              </a:rPr>
              <a:t>–</a:t>
            </a:r>
            <a:r>
              <a:rPr lang="fa-IR" b="1" dirty="0">
                <a:ea typeface="Calibri"/>
                <a:cs typeface="B Titr"/>
              </a:rPr>
              <a:t> آلمان </a:t>
            </a:r>
            <a:endParaRPr lang="fa-IR" dirty="0"/>
          </a:p>
        </p:txBody>
      </p:sp>
      <p:sp>
        <p:nvSpPr>
          <p:cNvPr id="3" name="Content Placeholder 2"/>
          <p:cNvSpPr>
            <a:spLocks noGrp="1"/>
          </p:cNvSpPr>
          <p:nvPr>
            <p:ph idx="1"/>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85000" lnSpcReduction="20000"/>
          </a:bodyPr>
          <a:lstStyle/>
          <a:p>
            <a:pPr algn="just">
              <a:lnSpc>
                <a:spcPct val="150000"/>
              </a:lnSpc>
              <a:spcAft>
                <a:spcPts val="1000"/>
              </a:spcAft>
            </a:pPr>
            <a:r>
              <a:rPr lang="fa-IR" dirty="0">
                <a:ea typeface="Calibri"/>
                <a:cs typeface="B Titr"/>
              </a:rPr>
              <a:t>وحدت ملی در آلمان با نوعی اقتدار سلطنتی همراه بود . طبقه متوسط و جنبه های دموکراتیک لیبرالیسم حذف شدند ، طبقه متوسط آلمان از دولت اقتدار طلب حمایت کرد . </a:t>
            </a:r>
            <a:endParaRPr lang="en-US" sz="1600" dirty="0">
              <a:ea typeface="Calibri"/>
              <a:cs typeface="Arial"/>
            </a:endParaRPr>
          </a:p>
          <a:p>
            <a:pPr algn="just">
              <a:lnSpc>
                <a:spcPct val="150000"/>
              </a:lnSpc>
              <a:spcAft>
                <a:spcPts val="1000"/>
              </a:spcAft>
            </a:pPr>
            <a:r>
              <a:rPr lang="fa-IR" dirty="0">
                <a:ea typeface="Calibri"/>
                <a:cs typeface="B Titr"/>
              </a:rPr>
              <a:t>قانون پدرمابانه رفاه به دست بیسمارک به وجود آمد تا بر نیروی سوسیالیسم پیشی گیرد و آن را شکست دهد . </a:t>
            </a:r>
            <a:endParaRPr lang="en-US" sz="1600" dirty="0">
              <a:ea typeface="Calibri"/>
              <a:cs typeface="Arial"/>
            </a:endParaRPr>
          </a:p>
          <a:p>
            <a:pPr algn="just">
              <a:lnSpc>
                <a:spcPct val="150000"/>
              </a:lnSpc>
              <a:spcAft>
                <a:spcPts val="1000"/>
              </a:spcAft>
            </a:pPr>
            <a:r>
              <a:rPr lang="fa-IR" dirty="0">
                <a:ea typeface="Calibri"/>
                <a:cs typeface="B Titr"/>
              </a:rPr>
              <a:t>بعد از جنگ جهانی دوم شکست لیبرال ها در آلمان غربی تجدید حیات اقتصادی را در پی داشت . </a:t>
            </a:r>
            <a:endParaRPr lang="en-US" sz="1600" dirty="0">
              <a:ea typeface="Calibri"/>
              <a:cs typeface="Arial"/>
            </a:endParaRPr>
          </a:p>
          <a:p>
            <a:endParaRPr lang="fa-IR" dirty="0"/>
          </a:p>
        </p:txBody>
      </p:sp>
    </p:spTree>
    <p:extLst>
      <p:ext uri="{BB962C8B-B14F-4D97-AF65-F5344CB8AC3E}">
        <p14:creationId xmlns:p14="http://schemas.microsoft.com/office/powerpoint/2010/main" val="384403346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228600" algn="just">
              <a:lnSpc>
                <a:spcPct val="115000"/>
              </a:lnSpc>
              <a:spcAft>
                <a:spcPts val="1000"/>
              </a:spcAft>
            </a:pPr>
            <a:r>
              <a:rPr lang="fa-IR" b="1" dirty="0">
                <a:ea typeface="Calibri"/>
                <a:cs typeface="B Titr"/>
              </a:rPr>
              <a:t>4 </a:t>
            </a:r>
            <a:r>
              <a:rPr lang="fa-IR" b="1" dirty="0">
                <a:ea typeface="Calibri"/>
              </a:rPr>
              <a:t>–</a:t>
            </a:r>
            <a:r>
              <a:rPr lang="fa-IR" b="1" dirty="0">
                <a:ea typeface="Calibri"/>
                <a:cs typeface="B Titr"/>
              </a:rPr>
              <a:t> 3 </a:t>
            </a:r>
            <a:r>
              <a:rPr lang="fa-IR" b="1" dirty="0">
                <a:ea typeface="Calibri"/>
              </a:rPr>
              <a:t>–</a:t>
            </a:r>
            <a:r>
              <a:rPr lang="fa-IR" b="1" dirty="0">
                <a:ea typeface="Calibri"/>
                <a:cs typeface="B Titr"/>
              </a:rPr>
              <a:t> </a:t>
            </a:r>
            <a:r>
              <a:rPr lang="fa-IR" b="1" dirty="0" smtClean="0">
                <a:ea typeface="Calibri"/>
                <a:cs typeface="B Titr"/>
              </a:rPr>
              <a:t>ایتالیا</a:t>
            </a:r>
            <a:endParaRPr lang="fa-IR" dirty="0"/>
          </a:p>
        </p:txBody>
      </p:sp>
      <p:sp>
        <p:nvSpPr>
          <p:cNvPr id="3" name="Content Placeholder 2"/>
          <p:cNvSpPr>
            <a:spLocks noGrp="1"/>
          </p:cNvSpPr>
          <p:nvPr>
            <p:ph idx="1"/>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85000" lnSpcReduction="10000"/>
          </a:bodyPr>
          <a:lstStyle/>
          <a:p>
            <a:pPr algn="just">
              <a:lnSpc>
                <a:spcPct val="150000"/>
              </a:lnSpc>
            </a:pPr>
            <a:r>
              <a:rPr lang="fa-IR" dirty="0">
                <a:ea typeface="Calibri"/>
                <a:cs typeface="B Titr"/>
              </a:rPr>
              <a:t>در ایتالیا ظهور و پیدایی لیبرالیسم با ظهور نهضت آزادی و اتحاد ملی عجین شده بود و قهرمانان آن عبارت بودند از : کاوور ،گاریبالدی ، مازینی . در میان این عده ، مازینی چهار رکن اساسی لیبرالیسم را از این قرار می دانست : حق رای عمومی ، آزادی ، آموزش . امنیت شغلی . در ایتالیا هیچ اساس و بنیان طبقاتی گسترده و قوی برای گذر از دیدگاه لیبرال دموکرات مازینی و رسیدن به لیبرال دموکرات واقعی وجود نداشت . </a:t>
            </a:r>
            <a:endParaRPr lang="fa-IR" dirty="0"/>
          </a:p>
        </p:txBody>
      </p:sp>
    </p:spTree>
    <p:extLst>
      <p:ext uri="{BB962C8B-B14F-4D97-AF65-F5344CB8AC3E}">
        <p14:creationId xmlns:p14="http://schemas.microsoft.com/office/powerpoint/2010/main" val="27588716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228600" algn="just">
              <a:lnSpc>
                <a:spcPct val="115000"/>
              </a:lnSpc>
              <a:spcAft>
                <a:spcPts val="1000"/>
              </a:spcAft>
            </a:pPr>
            <a:r>
              <a:rPr lang="fa-IR" b="1" dirty="0">
                <a:ea typeface="Calibri"/>
                <a:cs typeface="B Titr"/>
              </a:rPr>
              <a:t>4 </a:t>
            </a:r>
            <a:r>
              <a:rPr lang="fa-IR" b="1" dirty="0">
                <a:ea typeface="Calibri"/>
              </a:rPr>
              <a:t>–</a:t>
            </a:r>
            <a:r>
              <a:rPr lang="fa-IR" b="1" dirty="0">
                <a:ea typeface="Calibri"/>
                <a:cs typeface="B Titr"/>
              </a:rPr>
              <a:t> 4 </a:t>
            </a:r>
            <a:r>
              <a:rPr lang="fa-IR" b="1" dirty="0">
                <a:ea typeface="Calibri"/>
              </a:rPr>
              <a:t>–</a:t>
            </a:r>
            <a:r>
              <a:rPr lang="fa-IR" b="1" dirty="0">
                <a:ea typeface="Calibri"/>
                <a:cs typeface="B Titr"/>
              </a:rPr>
              <a:t> </a:t>
            </a:r>
            <a:r>
              <a:rPr lang="fa-IR" b="1" dirty="0" smtClean="0">
                <a:ea typeface="Calibri"/>
                <a:cs typeface="B Titr"/>
              </a:rPr>
              <a:t>فرانسه</a:t>
            </a:r>
            <a:endParaRPr lang="fa-IR" dirty="0"/>
          </a:p>
        </p:txBody>
      </p:sp>
      <p:sp>
        <p:nvSpPr>
          <p:cNvPr id="3" name="Content Placeholder 2"/>
          <p:cNvSpPr>
            <a:spLocks noGrp="1"/>
          </p:cNvSpPr>
          <p:nvPr>
            <p:ph idx="1"/>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92500" lnSpcReduction="20000"/>
          </a:bodyPr>
          <a:lstStyle/>
          <a:p>
            <a:pPr algn="just">
              <a:lnSpc>
                <a:spcPct val="150000"/>
              </a:lnSpc>
              <a:spcAft>
                <a:spcPts val="1000"/>
              </a:spcAft>
            </a:pPr>
            <a:r>
              <a:rPr lang="fa-IR" dirty="0">
                <a:ea typeface="Calibri"/>
                <a:cs typeface="B Titr"/>
              </a:rPr>
              <a:t>در مقطع تاریخی لیبرالیسم ، فرانسه در نخستین مرحله بسیار انقلابی تر از آن چه در بریتانیای کبیر به وقوع پیوست ، عمل کرد و این امر نهایتاً به شعارهای آزادی و برابری و برادری انقلاب فرانسه منتهی شد . </a:t>
            </a:r>
            <a:endParaRPr lang="en-US" sz="1600" dirty="0">
              <a:ea typeface="Calibri"/>
              <a:cs typeface="Arial"/>
            </a:endParaRPr>
          </a:p>
          <a:p>
            <a:pPr algn="just">
              <a:lnSpc>
                <a:spcPct val="150000"/>
              </a:lnSpc>
            </a:pPr>
            <a:r>
              <a:rPr lang="fa-IR" dirty="0">
                <a:ea typeface="Calibri"/>
                <a:cs typeface="B Titr"/>
              </a:rPr>
              <a:t>لیون گامبت و الکسی دوتوکویل این عقیده را رواج دادند که پیروزی توده دموکراتیک در خلال اصلاح سیاسی امری اجتناب ناپذیر است .</a:t>
            </a:r>
            <a:endParaRPr lang="fa-IR" dirty="0"/>
          </a:p>
        </p:txBody>
      </p:sp>
    </p:spTree>
    <p:extLst>
      <p:ext uri="{BB962C8B-B14F-4D97-AF65-F5344CB8AC3E}">
        <p14:creationId xmlns:p14="http://schemas.microsoft.com/office/powerpoint/2010/main" val="8527746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228600" algn="just">
              <a:lnSpc>
                <a:spcPct val="115000"/>
              </a:lnSpc>
              <a:spcAft>
                <a:spcPts val="1000"/>
              </a:spcAft>
            </a:pPr>
            <a:r>
              <a:rPr lang="fa-IR" b="1" dirty="0">
                <a:ea typeface="Calibri"/>
                <a:cs typeface="B Titr"/>
              </a:rPr>
              <a:t>4 </a:t>
            </a:r>
            <a:r>
              <a:rPr lang="fa-IR" b="1" dirty="0">
                <a:ea typeface="Calibri"/>
              </a:rPr>
              <a:t>–</a:t>
            </a:r>
            <a:r>
              <a:rPr lang="fa-IR" b="1" dirty="0">
                <a:ea typeface="Calibri"/>
                <a:cs typeface="B Titr"/>
              </a:rPr>
              <a:t> 5 - </a:t>
            </a:r>
            <a:r>
              <a:rPr lang="fa-IR" b="1" dirty="0" smtClean="0">
                <a:ea typeface="Calibri"/>
                <a:cs typeface="B Titr"/>
              </a:rPr>
              <a:t>انگلستان</a:t>
            </a:r>
            <a:endParaRPr lang="fa-IR" dirty="0"/>
          </a:p>
        </p:txBody>
      </p:sp>
      <p:sp>
        <p:nvSpPr>
          <p:cNvPr id="3" name="Content Placeholder 2"/>
          <p:cNvSpPr>
            <a:spLocks noGrp="1"/>
          </p:cNvSpPr>
          <p:nvPr>
            <p:ph idx="1"/>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92500" lnSpcReduction="20000"/>
          </a:bodyPr>
          <a:lstStyle/>
          <a:p>
            <a:pPr algn="just">
              <a:lnSpc>
                <a:spcPct val="150000"/>
              </a:lnSpc>
              <a:spcAft>
                <a:spcPts val="1000"/>
              </a:spcAft>
            </a:pPr>
            <a:r>
              <a:rPr lang="fa-IR" dirty="0">
                <a:ea typeface="Calibri"/>
                <a:cs typeface="B Titr"/>
              </a:rPr>
              <a:t>در بریتانیای کبیر </a:t>
            </a:r>
            <a:r>
              <a:rPr lang="fa-IR" dirty="0">
                <a:ea typeface="Calibri"/>
                <a:cs typeface="Times New Roman"/>
              </a:rPr>
              <a:t>–</a:t>
            </a:r>
            <a:r>
              <a:rPr lang="fa-IR" dirty="0">
                <a:ea typeface="Calibri"/>
                <a:cs typeface="B Titr"/>
              </a:rPr>
              <a:t> زادگاه لیبرالیسم مدرن </a:t>
            </a:r>
            <a:r>
              <a:rPr lang="fa-IR" dirty="0">
                <a:ea typeface="Calibri"/>
                <a:cs typeface="Times New Roman"/>
              </a:rPr>
              <a:t>–</a:t>
            </a:r>
            <a:r>
              <a:rPr lang="fa-IR" dirty="0">
                <a:ea typeface="Calibri"/>
                <a:cs typeface="B Titr"/>
              </a:rPr>
              <a:t> لیبرالیسم از انقلاب شکوهمند 1688 میلادی گرفته تا دولت رفاه قرن بیستم ، بدون قواعد و دستورات همه گیر ، بدون درگیری های شدید ، با حداقل خشونت و براساس اصلاحات دائمی و بنیانی ، به تدریج به روند خود ادامه داد . </a:t>
            </a:r>
            <a:endParaRPr lang="en-US" sz="1600" dirty="0">
              <a:ea typeface="Calibri"/>
              <a:cs typeface="Arial"/>
            </a:endParaRPr>
          </a:p>
          <a:p>
            <a:pPr algn="just">
              <a:lnSpc>
                <a:spcPct val="150000"/>
              </a:lnSpc>
            </a:pPr>
            <a:r>
              <a:rPr lang="fa-IR" dirty="0">
                <a:ea typeface="Calibri"/>
                <a:cs typeface="B Titr"/>
              </a:rPr>
              <a:t>اولین مرحله توجیه و تعلیم انقلاب براساس حقوق طبیعی بود که بیش تر از انگلستان در فرانسه صورت گرفت . </a:t>
            </a:r>
            <a:endParaRPr lang="fa-IR" dirty="0"/>
          </a:p>
        </p:txBody>
      </p:sp>
    </p:spTree>
    <p:extLst>
      <p:ext uri="{BB962C8B-B14F-4D97-AF65-F5344CB8AC3E}">
        <p14:creationId xmlns:p14="http://schemas.microsoft.com/office/powerpoint/2010/main" val="92098677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92500"/>
          </a:bodyPr>
          <a:lstStyle/>
          <a:p>
            <a:pPr algn="just">
              <a:lnSpc>
                <a:spcPct val="150000"/>
              </a:lnSpc>
            </a:pPr>
            <a:r>
              <a:rPr lang="fa-IR" dirty="0">
                <a:ea typeface="Calibri"/>
                <a:cs typeface="B Titr"/>
              </a:rPr>
              <a:t>اقتصاد دانان کلاسیک معتقدند که دکترین عدم دخالت دولت و روند عملی اقتصاد،لیبرالیسم را مستحکم و پایدار می کند نخست از آن رو آن ها ارزش های لیبرالیسم را توسعه داده، دموکراتیزه شده به طبقات بازرگان ، تجار و کارگران بسط دادند  و دوم به این خاطر که اشکال فعالیت اجتماعی و اقتصادی را که می تواند جانشین قواعد تکنیکی بوروکراتیک شود تشویق نمودند .</a:t>
            </a:r>
            <a:endParaRPr lang="fa-IR" dirty="0"/>
          </a:p>
        </p:txBody>
      </p:sp>
    </p:spTree>
    <p:extLst>
      <p:ext uri="{BB962C8B-B14F-4D97-AF65-F5344CB8AC3E}">
        <p14:creationId xmlns:p14="http://schemas.microsoft.com/office/powerpoint/2010/main" val="315945884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92500" lnSpcReduction="10000"/>
          </a:bodyPr>
          <a:lstStyle/>
          <a:p>
            <a:pPr algn="just">
              <a:lnSpc>
                <a:spcPct val="150000"/>
              </a:lnSpc>
              <a:spcAft>
                <a:spcPts val="1000"/>
              </a:spcAft>
            </a:pPr>
            <a:r>
              <a:rPr lang="fa-IR" dirty="0">
                <a:ea typeface="Calibri"/>
                <a:cs typeface="B Titr"/>
              </a:rPr>
              <a:t>دومین مرحله ، مشروطه خواهی طبقه متوسط بود که نیاز به حکومت نمایندگی و حاکمیت تجارت طبقه متوسط را به وجود آورد . سومین مرحله ، لیبرالیسم کلاسیک نام دارد . </a:t>
            </a:r>
            <a:endParaRPr lang="en-US" sz="1600" dirty="0">
              <a:ea typeface="Calibri"/>
              <a:cs typeface="Arial"/>
            </a:endParaRPr>
          </a:p>
          <a:p>
            <a:pPr algn="just">
              <a:lnSpc>
                <a:spcPct val="150000"/>
              </a:lnSpc>
            </a:pPr>
            <a:r>
              <a:rPr lang="fa-IR" dirty="0">
                <a:ea typeface="Calibri"/>
                <a:cs typeface="B Titr"/>
              </a:rPr>
              <a:t>قهرمانان لیبرالیسم کلاسیک در انگلستان اقتصاددانان کلاسیک ، از ادام اسمیت گرفته تا دیوید ریکاردو ، توماس مالتوس و ناسوسنیور بودند . مهم ترین ویژگی های این نوع اقتصاد از این قرار بود : لسه فر ، تجارت آزاد و دولت محدود و ضعیف . </a:t>
            </a:r>
            <a:endParaRPr lang="fa-IR" dirty="0"/>
          </a:p>
        </p:txBody>
      </p:sp>
    </p:spTree>
    <p:extLst>
      <p:ext uri="{BB962C8B-B14F-4D97-AF65-F5344CB8AC3E}">
        <p14:creationId xmlns:p14="http://schemas.microsoft.com/office/powerpoint/2010/main" val="226453153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92500" lnSpcReduction="10000"/>
          </a:bodyPr>
          <a:lstStyle/>
          <a:p>
            <a:pPr algn="just">
              <a:lnSpc>
                <a:spcPct val="150000"/>
              </a:lnSpc>
              <a:spcAft>
                <a:spcPts val="1000"/>
              </a:spcAft>
            </a:pPr>
            <a:r>
              <a:rPr lang="fa-IR" dirty="0">
                <a:ea typeface="Calibri"/>
                <a:cs typeface="B Titr"/>
              </a:rPr>
              <a:t>لیبرالیسم انگلستان به مرور زمان و همگام با جانشینی یک دولت قوی و مثبت به جای لسه فر و به موازات آن که سازمان اتحادیه صنفی براساس خصومت لیبرالی تغییر طبقاتی به وجود آورد و نیز در کنار تغییر مسیر تاکیدها به سوی آموزش جمعی و امنیت اقتصادی ، به سوی لیبرال دموکراسی گامی برداشت و به لیبرالیسم دولت رفاه یا لیبرالیسم اجتماعی تبدیل شد ، که خواهان مداخله وسیع حکومت برای تامین امنیت اجتماعی بود . </a:t>
            </a:r>
            <a:endParaRPr lang="en-US" sz="1600" dirty="0">
              <a:ea typeface="Calibri"/>
              <a:cs typeface="Arial"/>
            </a:endParaRPr>
          </a:p>
          <a:p>
            <a:endParaRPr lang="fa-IR" dirty="0"/>
          </a:p>
        </p:txBody>
      </p:sp>
    </p:spTree>
    <p:extLst>
      <p:ext uri="{BB962C8B-B14F-4D97-AF65-F5344CB8AC3E}">
        <p14:creationId xmlns:p14="http://schemas.microsoft.com/office/powerpoint/2010/main" val="401023401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92500" lnSpcReduction="10000"/>
          </a:bodyPr>
          <a:lstStyle/>
          <a:p>
            <a:pPr algn="just">
              <a:lnSpc>
                <a:spcPct val="150000"/>
              </a:lnSpc>
            </a:pPr>
            <a:r>
              <a:rPr lang="fa-IR" dirty="0">
                <a:ea typeface="Calibri"/>
                <a:cs typeface="B Titr"/>
              </a:rPr>
              <a:t>همان طور که ملاحظه شد لیبرالیسم کلاسیک در اروپا و آمریکا ، به خاطر ضعف و انفکاک درونیشان ، رو به افول نهاد . دهه های آخر قرن نوزدهم ، دوران پایان دولت لیبرالی کلاسیک به شمار می اید . البته این بدان معنا نیست که لیبرالیسم نیاز حیاتی سیاسی و دکترین اساسی جامعه اروپا نیست . لیبرالیسم کلاسیک ناگزیر بود خود را با تغییرات جدید جهانی که عبارت بودند از : دموکراسی ، جمهوری خواهی ، ناسیونالیسم و سوسیالیسم ، وفق دهد . </a:t>
            </a:r>
            <a:endParaRPr lang="fa-IR" dirty="0"/>
          </a:p>
        </p:txBody>
      </p:sp>
    </p:spTree>
    <p:extLst>
      <p:ext uri="{BB962C8B-B14F-4D97-AF65-F5344CB8AC3E}">
        <p14:creationId xmlns:p14="http://schemas.microsoft.com/office/powerpoint/2010/main" val="387018010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lstStyle/>
          <a:p>
            <a:pPr algn="just">
              <a:lnSpc>
                <a:spcPct val="150000"/>
              </a:lnSpc>
            </a:pPr>
            <a:r>
              <a:rPr lang="fa-IR" dirty="0">
                <a:ea typeface="Calibri"/>
                <a:cs typeface="B Titr"/>
              </a:rPr>
              <a:t>لیبرالیسم همزمان با انطباق با این تغییرها و در کنار اصول بنیانی لیبرالیسم کلاسیک ، مانند کومت مشروطه ،تساهل ، لسه فر ، تجارت و بازار آزاد ، توانست به دوره ای جدید پا بگذارد که از آن با نام دولت رفاه لیبرالی یاد خواهیم کرد . </a:t>
            </a:r>
            <a:endParaRPr lang="fa-IR" dirty="0"/>
          </a:p>
        </p:txBody>
      </p:sp>
    </p:spTree>
    <p:extLst>
      <p:ext uri="{BB962C8B-B14F-4D97-AF65-F5344CB8AC3E}">
        <p14:creationId xmlns:p14="http://schemas.microsoft.com/office/powerpoint/2010/main" val="356809406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lstStyle/>
          <a:p>
            <a:pPr algn="just">
              <a:lnSpc>
                <a:spcPct val="150000"/>
              </a:lnSpc>
              <a:spcAft>
                <a:spcPts val="1000"/>
              </a:spcAft>
            </a:pPr>
            <a:r>
              <a:rPr lang="fa-IR" dirty="0">
                <a:ea typeface="Calibri"/>
                <a:cs typeface="B Titr"/>
              </a:rPr>
              <a:t>سودگرایان انگلیسی ومتحدان سیاسیشان ، با اعتقاد به جامعیت لذت جویی و اصل برابری، خواهان سود بیشتر برای اکثر افراد شدند به اعتقاد آنها ، تنها آموزش و آزادی گفتار و برخورداری افراد از حق نمایندگی و حق رای ، و نیز وجود فرمانروایانی که بر اساس اقتصاد آزاد عمل می کنند ، ضامن امنیت مشروطه و استقرار حکومت خوب است .</a:t>
            </a:r>
            <a:endParaRPr lang="en-US" dirty="0">
              <a:ea typeface="Calibri"/>
              <a:cs typeface="Arial"/>
            </a:endParaRPr>
          </a:p>
          <a:p>
            <a:endParaRPr lang="fa-IR" dirty="0"/>
          </a:p>
        </p:txBody>
      </p:sp>
    </p:spTree>
    <p:extLst>
      <p:ext uri="{BB962C8B-B14F-4D97-AF65-F5344CB8AC3E}">
        <p14:creationId xmlns:p14="http://schemas.microsoft.com/office/powerpoint/2010/main" val="70908506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ea typeface="Calibri"/>
                <a:cs typeface="B Titr"/>
              </a:rPr>
              <a:t>مهم ترین اصول دولت لیبرال : </a:t>
            </a:r>
            <a:endParaRPr lang="fa-IR" dirty="0"/>
          </a:p>
        </p:txBody>
      </p:sp>
      <p:sp>
        <p:nvSpPr>
          <p:cNvPr id="3" name="Content Placeholder 2"/>
          <p:cNvSpPr>
            <a:spLocks noGrp="1"/>
          </p:cNvSpPr>
          <p:nvPr>
            <p:ph idx="1"/>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lstStyle/>
          <a:p>
            <a:pPr algn="just">
              <a:lnSpc>
                <a:spcPct val="115000"/>
              </a:lnSpc>
              <a:spcAft>
                <a:spcPts val="1000"/>
              </a:spcAft>
            </a:pPr>
            <a:r>
              <a:rPr lang="fa-IR" dirty="0">
                <a:ea typeface="Calibri"/>
                <a:cs typeface="B Titr"/>
              </a:rPr>
              <a:t>اصول نظری دولت کوچک (لیبرال های کلاسیک) </a:t>
            </a:r>
            <a:endParaRPr lang="en-US" sz="1600" dirty="0">
              <a:ea typeface="Calibri"/>
              <a:cs typeface="Arial"/>
            </a:endParaRPr>
          </a:p>
          <a:p>
            <a:pPr algn="just">
              <a:lnSpc>
                <a:spcPct val="115000"/>
              </a:lnSpc>
              <a:spcAft>
                <a:spcPts val="1000"/>
              </a:spcAft>
            </a:pPr>
            <a:r>
              <a:rPr lang="fa-IR" dirty="0">
                <a:ea typeface="Calibri"/>
                <a:cs typeface="B Titr"/>
              </a:rPr>
              <a:t>1- اقتصاد بازار آزاد </a:t>
            </a:r>
            <a:endParaRPr lang="en-US" sz="1600" dirty="0">
              <a:ea typeface="Calibri"/>
              <a:cs typeface="Arial"/>
            </a:endParaRPr>
          </a:p>
          <a:p>
            <a:pPr algn="just">
              <a:lnSpc>
                <a:spcPct val="115000"/>
              </a:lnSpc>
              <a:spcAft>
                <a:spcPts val="1000"/>
              </a:spcAft>
            </a:pPr>
            <a:r>
              <a:rPr lang="fa-IR" dirty="0">
                <a:ea typeface="Calibri"/>
                <a:cs typeface="B Titr"/>
              </a:rPr>
              <a:t>اقتصاد لیبرالی در قرون هجدهم و نوزدهم براساس مالکیت بازار و هماهنگی طبیعی منافع و نیز بر این باور استوار بود که اگرافراد آزاد باشند تا منافع خود را تعقیب کنند ، حتماً رفاه همگان تامین خواهد شد  .</a:t>
            </a:r>
            <a:endParaRPr lang="en-US" sz="1600" dirty="0">
              <a:ea typeface="Calibri"/>
              <a:cs typeface="Arial"/>
            </a:endParaRPr>
          </a:p>
          <a:p>
            <a:endParaRPr lang="fa-IR" dirty="0"/>
          </a:p>
        </p:txBody>
      </p:sp>
    </p:spTree>
    <p:extLst>
      <p:ext uri="{BB962C8B-B14F-4D97-AF65-F5344CB8AC3E}">
        <p14:creationId xmlns:p14="http://schemas.microsoft.com/office/powerpoint/2010/main" val="178817234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92500"/>
          </a:bodyPr>
          <a:lstStyle/>
          <a:p>
            <a:pPr algn="just">
              <a:lnSpc>
                <a:spcPct val="150000"/>
              </a:lnSpc>
              <a:spcAft>
                <a:spcPts val="1000"/>
              </a:spcAft>
            </a:pPr>
            <a:r>
              <a:rPr lang="fa-IR" dirty="0">
                <a:ea typeface="Calibri"/>
                <a:cs typeface="B Titr"/>
              </a:rPr>
              <a:t> اقتصاد دانان لیبرال کلاسیک خواهان برقراری مکانیسم تنظیم خود به خود بازار عاری از همه تاثیرات تکنولوژیک بودند .در چنین وضعیتی هر نظام اقتصادی با دو مساله اساسی روبه رو خواهد شد نخست ، امور چنان باید ترتیب یابد که معلوم شود چه محصولی تولید خواهد شد و منابع کمیاب به چه اموری اختصاص خواهد شد دوم، آن چه تولید می شود ،بر چه اساسی باید تقسیم شود .</a:t>
            </a:r>
            <a:endParaRPr lang="en-US" sz="1600" dirty="0">
              <a:ea typeface="Calibri"/>
              <a:cs typeface="Arial"/>
            </a:endParaRPr>
          </a:p>
          <a:p>
            <a:endParaRPr lang="fa-IR" dirty="0"/>
          </a:p>
        </p:txBody>
      </p:sp>
    </p:spTree>
    <p:extLst>
      <p:ext uri="{BB962C8B-B14F-4D97-AF65-F5344CB8AC3E}">
        <p14:creationId xmlns:p14="http://schemas.microsoft.com/office/powerpoint/2010/main" val="103044642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lstStyle/>
          <a:p>
            <a:pPr algn="just">
              <a:lnSpc>
                <a:spcPct val="150000"/>
              </a:lnSpc>
              <a:spcAft>
                <a:spcPts val="1000"/>
              </a:spcAft>
            </a:pPr>
            <a:r>
              <a:rPr lang="fa-IR" dirty="0">
                <a:ea typeface="Calibri"/>
                <a:cs typeface="B Titr"/>
              </a:rPr>
              <a:t>در اقتصاد کنترل شده ،سازمان برنامه به دستور حکومت ، این مسائل حل می کند اما در اقتصاد کلاسیک و نئوکلاسیک این مسائل به کمک مکانیسم قیمت در اقتصاد بازار آزاد ، حل می شود . در چنین بازاری برخورداری خریداران و فروشندگان از حق انتخاب آزاد ،تعیین می کند که چگونه منابع تولید یعنی کار،کالا و سرمایه،به خدمت گرفته شوند </a:t>
            </a:r>
            <a:r>
              <a:rPr lang="fa-IR" dirty="0" smtClean="0">
                <a:ea typeface="Calibri"/>
                <a:cs typeface="B Titr"/>
              </a:rPr>
              <a:t>.</a:t>
            </a:r>
            <a:endParaRPr lang="en-US" sz="1600" dirty="0">
              <a:ea typeface="Calibri"/>
              <a:cs typeface="Arial"/>
            </a:endParaRPr>
          </a:p>
          <a:p>
            <a:endParaRPr lang="fa-IR" dirty="0"/>
          </a:p>
        </p:txBody>
      </p:sp>
    </p:spTree>
    <p:extLst>
      <p:ext uri="{BB962C8B-B14F-4D97-AF65-F5344CB8AC3E}">
        <p14:creationId xmlns:p14="http://schemas.microsoft.com/office/powerpoint/2010/main" val="288835390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8640960" cy="5649491"/>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92500" lnSpcReduction="10000"/>
          </a:bodyPr>
          <a:lstStyle/>
          <a:p>
            <a:pPr algn="just">
              <a:lnSpc>
                <a:spcPct val="150000"/>
              </a:lnSpc>
            </a:pPr>
            <a:r>
              <a:rPr lang="fa-IR" sz="3000" dirty="0">
                <a:ea typeface="Calibri"/>
                <a:cs typeface="B Titr"/>
              </a:rPr>
              <a:t>در اقتصاد رقابتی آزاد که هیچ کس برای فعالیت های اقتصادی خویش با مانعی روبه رو نیست در مسائل فوق پیش فرض اساسی آن است که انسان ، </a:t>
            </a:r>
            <a:r>
              <a:rPr lang="fa-IR" sz="3000" dirty="0" smtClean="0">
                <a:ea typeface="Calibri"/>
                <a:cs typeface="B Titr"/>
              </a:rPr>
              <a:t>حیوانی اقتصادی </a:t>
            </a:r>
            <a:r>
              <a:rPr lang="fa-IR" sz="3000" dirty="0">
                <a:ea typeface="Calibri"/>
                <a:cs typeface="B Titr"/>
              </a:rPr>
              <a:t>است که عاقلانه می کوشد هزینه ها را کاهش و منافعش را افزایش دهد ، فرد عاقل کسی است که به خوبی از منافع خود آگاهی داشته باشد ، بنابراین ، هر نوع مداخله از سوی دولت ، کاهش منافه افراد را در پی خواهد داشت منطق این عقیده اقتصادی ، دارای توجیه کارکردی از مالکیت خصوصی است چنان که آمد ، بازار آزاد ( و در کنار آن تجارت آزاد ) ،یکی از مسائل اساسی دولت لیبرال است . </a:t>
            </a:r>
            <a:endParaRPr lang="fa-IR" sz="3000" dirty="0"/>
          </a:p>
        </p:txBody>
      </p:sp>
    </p:spTree>
    <p:extLst>
      <p:ext uri="{BB962C8B-B14F-4D97-AF65-F5344CB8AC3E}">
        <p14:creationId xmlns:p14="http://schemas.microsoft.com/office/powerpoint/2010/main" val="324521495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lstStyle/>
          <a:p>
            <a:pPr algn="just">
              <a:lnSpc>
                <a:spcPct val="150000"/>
              </a:lnSpc>
            </a:pPr>
            <a:r>
              <a:rPr lang="fa-IR" dirty="0">
                <a:ea typeface="Calibri"/>
                <a:cs typeface="B Titr"/>
              </a:rPr>
              <a:t> متفکران لیبرال متقدم ، به ویژه در قرن نوزدهم ، معتقد بودند که حق مالکیت خصوصی و آزادی داد و ستد ، اصول لاینفک آزادی فردی هستند ، بنابراین چنین به نظرمی رسد که بازار آزاد یا آزادی مطلق داد و ستد ، نتیجه غیر قابل اجتناب کمال مطلوب عقاید لیبرالی باشد </a:t>
            </a:r>
            <a:endParaRPr lang="fa-IR" dirty="0"/>
          </a:p>
        </p:txBody>
      </p:sp>
    </p:spTree>
    <p:extLst>
      <p:ext uri="{BB962C8B-B14F-4D97-AF65-F5344CB8AC3E}">
        <p14:creationId xmlns:p14="http://schemas.microsoft.com/office/powerpoint/2010/main" val="29456949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2425</Words>
  <Application>Microsoft Office PowerPoint</Application>
  <PresentationFormat>On-screen Show (4:3)</PresentationFormat>
  <Paragraphs>68</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فصل چهارم :  ظهور دولت کوچک لیبرال </vt:lpstr>
      <vt:lpstr>عقاید مطرح  درنظریه لیبرال : عدم دخالت دولت </vt:lpstr>
      <vt:lpstr>PowerPoint Presentation</vt:lpstr>
      <vt:lpstr>PowerPoint Presentation</vt:lpstr>
      <vt:lpstr>مهم ترین اصول دولت لیبرال : </vt:lpstr>
      <vt:lpstr>PowerPoint Presentation</vt:lpstr>
      <vt:lpstr>PowerPoint Presentation</vt:lpstr>
      <vt:lpstr>PowerPoint Presentation</vt:lpstr>
      <vt:lpstr>PowerPoint Presentation</vt:lpstr>
      <vt:lpstr>2-حکومت محدود </vt:lpstr>
      <vt:lpstr>PowerPoint Presentation</vt:lpstr>
      <vt:lpstr>3-جداسازی و تفکیک قوا </vt:lpstr>
      <vt:lpstr>4-تاثیر دولت لیبرال بر روند دموکراسی</vt:lpstr>
      <vt:lpstr>PowerPoint Presentation</vt:lpstr>
      <vt:lpstr>PowerPoint Presentation</vt:lpstr>
      <vt:lpstr>PowerPoint Presentation</vt:lpstr>
      <vt:lpstr>برای حل این معما ، به دو عنصر اساسی باید توجه داشت : </vt:lpstr>
      <vt:lpstr>PowerPoint Presentation</vt:lpstr>
      <vt:lpstr>افول دولت لیبرال</vt:lpstr>
      <vt:lpstr>PowerPoint Presentation</vt:lpstr>
      <vt:lpstr>PowerPoint Presentation</vt:lpstr>
      <vt:lpstr>PowerPoint Presentation</vt:lpstr>
      <vt:lpstr>PowerPoint Presentation</vt:lpstr>
      <vt:lpstr>عملکرد دولت لیبرال در آغاز قرن بیستم </vt:lpstr>
      <vt:lpstr>4 – 1 – ایالات متحده آمریکا </vt:lpstr>
      <vt:lpstr>4 – 2 – آلمان </vt:lpstr>
      <vt:lpstr>4 – 3 – ایتالیا</vt:lpstr>
      <vt:lpstr>4 – 4 – فرانسه</vt:lpstr>
      <vt:lpstr>4 – 5 - انگلستان</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MHASSAN</dc:creator>
  <cp:lastModifiedBy>MHASSAN</cp:lastModifiedBy>
  <cp:revision>19</cp:revision>
  <dcterms:created xsi:type="dcterms:W3CDTF">2016-02-23T16:45:15Z</dcterms:created>
  <dcterms:modified xsi:type="dcterms:W3CDTF">2016-02-23T18:25:33Z</dcterms:modified>
</cp:coreProperties>
</file>