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3"/>
  </p:notesMasterIdLst>
  <p:sldIdLst>
    <p:sldId id="256" r:id="rId2"/>
    <p:sldId id="276" r:id="rId3"/>
    <p:sldId id="299" r:id="rId4"/>
    <p:sldId id="300" r:id="rId5"/>
    <p:sldId id="301" r:id="rId6"/>
    <p:sldId id="302" r:id="rId7"/>
    <p:sldId id="303" r:id="rId8"/>
    <p:sldId id="305" r:id="rId9"/>
    <p:sldId id="277" r:id="rId10"/>
    <p:sldId id="278" r:id="rId11"/>
    <p:sldId id="279" r:id="rId12"/>
    <p:sldId id="280" r:id="rId13"/>
    <p:sldId id="281" r:id="rId14"/>
    <p:sldId id="282" r:id="rId15"/>
    <p:sldId id="283" r:id="rId16"/>
    <p:sldId id="306" r:id="rId17"/>
    <p:sldId id="307" r:id="rId18"/>
    <p:sldId id="308" r:id="rId19"/>
    <p:sldId id="284" r:id="rId20"/>
    <p:sldId id="285" r:id="rId21"/>
    <p:sldId id="286" r:id="rId22"/>
    <p:sldId id="287" r:id="rId23"/>
    <p:sldId id="288" r:id="rId24"/>
    <p:sldId id="289" r:id="rId25"/>
    <p:sldId id="290" r:id="rId26"/>
    <p:sldId id="291" r:id="rId27"/>
    <p:sldId id="292" r:id="rId28"/>
    <p:sldId id="293" r:id="rId29"/>
    <p:sldId id="309" r:id="rId30"/>
    <p:sldId id="310" r:id="rId31"/>
    <p:sldId id="311" r:id="rId32"/>
    <p:sldId id="294" r:id="rId33"/>
    <p:sldId id="295" r:id="rId34"/>
    <p:sldId id="314" r:id="rId35"/>
    <p:sldId id="312" r:id="rId36"/>
    <p:sldId id="315" r:id="rId37"/>
    <p:sldId id="313" r:id="rId38"/>
    <p:sldId id="316" r:id="rId39"/>
    <p:sldId id="296" r:id="rId40"/>
    <p:sldId id="297" r:id="rId41"/>
    <p:sldId id="298"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54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F5C06B0-4909-4F69-B8E2-91B2D165B1F0}" type="datetimeFigureOut">
              <a:rPr lang="fa-IR" smtClean="0"/>
              <a:pPr/>
              <a:t>1424/02/24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EFB9CE1-F448-4E67-908C-7DAE6C5D1A38}"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DEFB9CE1-F448-4E67-908C-7DAE6C5D1A38}" type="slidenum">
              <a:rPr lang="fa-IR" smtClean="0"/>
              <a:pPr/>
              <a:t>15</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4/26/2003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4/26/2003</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4/26/2003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4/26/2003</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4/26/2003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4/26/2003</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4/26/2003</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4/26/2003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دولت و دموکراسی</a:t>
            </a:r>
            <a:br>
              <a:rPr lang="fa-IR" dirty="0" smtClean="0"/>
            </a:br>
            <a:r>
              <a:rPr lang="fa-IR" dirty="0" smtClean="0"/>
              <a:t> </a:t>
            </a:r>
            <a:r>
              <a:rPr lang="fa-IR" sz="3200" dirty="0" smtClean="0"/>
              <a:t>در عصر </a:t>
            </a:r>
            <a:r>
              <a:rPr lang="fa-IR" sz="3200" smtClean="0"/>
              <a:t>جهانی شدن</a:t>
            </a:r>
            <a:br>
              <a:rPr lang="fa-IR" sz="3200" smtClean="0"/>
            </a:br>
            <a:r>
              <a:rPr lang="fa-IR" sz="3200" smtClean="0"/>
              <a:t>فصل هفتم</a:t>
            </a:r>
            <a:endParaRPr lang="fa-IR" sz="3200" dirty="0"/>
          </a:p>
        </p:txBody>
      </p:sp>
      <p:sp>
        <p:nvSpPr>
          <p:cNvPr id="3" name="Subtitle 2"/>
          <p:cNvSpPr>
            <a:spLocks noGrp="1"/>
          </p:cNvSpPr>
          <p:nvPr>
            <p:ph type="subTitle" idx="1"/>
          </p:nvPr>
        </p:nvSpPr>
        <p:spPr/>
        <p:txBody>
          <a:bodyPr/>
          <a:lstStyle/>
          <a:p>
            <a:r>
              <a:rPr lang="fa-IR" dirty="0" smtClean="0"/>
              <a:t>دکتر محمد توحید فام</a:t>
            </a:r>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t>نظریه تبیینی دولت از دیدگاه مارکسیسم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2. الگوی خود کامه</a:t>
            </a:r>
          </a:p>
          <a:p>
            <a:pPr algn="just"/>
            <a:r>
              <a:rPr lang="fa-IR" dirty="0" smtClean="0"/>
              <a:t>الگوی دولت خود کامه در نظر مارکس و انگلس آن است که اگر زمانی در جامعه ای نیروهای طبقاتی برابر و متوازن باشند ، آن گاه بوروکراسی دولتی و رهبر پر قدرت سیاسی – نظامی ، می تواند مداخله کند تا خط مشی های قابلیت بخش را که از سوی سرمایه قابل کنترل نیست تحصیل کند ، گرچه آنها ممکن است مجبور باشند سلطه سرمایه داری را در زندگی اقتصادی حفظ کنند.</a:t>
            </a:r>
          </a:p>
          <a:p>
            <a:pPr algn="just"/>
            <a:r>
              <a:rPr lang="fa-IR" dirty="0" smtClean="0"/>
              <a:t>الگوی خود کامه با مفهوم دولت گرایی اقتداری پولانزاس توسعه یافت تا تغیییرات نهادی عمده را در دموکراسی های مدرن پس از جنگ تحلیل کند.</a:t>
            </a:r>
            <a:endParaRPr lang="fa-I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 مارکسیسم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3. رویکرد های کار کرد گرایانه مدرن</a:t>
            </a:r>
          </a:p>
          <a:p>
            <a:pPr algn="just"/>
            <a:r>
              <a:rPr lang="fa-IR" dirty="0" smtClean="0"/>
              <a:t>الگوی کارکرد گرایانه در آثار مارکس و انگلس بر شکل گیری سازمان دولت و تصمیم گیری بر مبنای الزامات اساسی برای حفظ توسعه و سرمایه داری تاکید می ورزد . رویکرد کارکرد گرایانه مدرن همچنان تاکید دارد که مداخله دولت به بهترین وجه با منطق غیر شخصی توسعه سرمایه داری پیشرفته توضیح داده شده است. گرچه در این رویکرد ها الزامات اقتصادی مسلط است. همه کارکرد گرایان مدرن وجود ساختارهای مجزای سیاسی – ایدئولوژیک یا روند های فرهنگی را با منطق توسعه خاص خود پذیرفته اند.</a:t>
            </a:r>
          </a:p>
          <a:p>
            <a:pPr algn="just"/>
            <a:r>
              <a:rPr lang="fa-IR" dirty="0" smtClean="0"/>
              <a:t>در میان رویکرد های  کارکرد گرایانه سه رویکرد یا نظریه قابل ذکر است.</a:t>
            </a:r>
            <a:endParaRPr lang="fa-I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 مارکسیسم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3-1 . نظریه استقلال نسبی دولت</a:t>
            </a:r>
          </a:p>
          <a:p>
            <a:pPr algn="just"/>
            <a:r>
              <a:rPr lang="fa-IR" dirty="0" smtClean="0"/>
              <a:t>بر اساس این نظریه کارگزار قدرت ، روابط تولید سرمایه داری را مستقل از نفوذ آگاهانه هر طبقه باز تولید می کند در این نظریه دولت در منازعه طبقاتی داوری مستقل است ، استقلال به این معنا است که طبقات سرمایه دار و کارگر توانایی سازمان دهی طبقه خودشان را ندارند. در مقابل دولت مسئولیت سازماندهی فرآیند انباشت سرمایه را بر عهده دارد . در این نظریه چنین استدلال می شود که مبارزه طبقاتی در تصمیم گیری های دولتی نقشی تعیین کننده ندارد.</a:t>
            </a:r>
          </a:p>
          <a:p>
            <a:endParaRPr lang="fa-IR" dirty="0" smtClean="0"/>
          </a:p>
          <a:p>
            <a:endParaRPr lang="fa-IR" dirty="0" smtClean="0"/>
          </a:p>
          <a:p>
            <a:pPr>
              <a:buNone/>
            </a:pPr>
            <a:endParaRPr lang="fa-I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 مارکسیسم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3-2. نظریه منطق سرمایه</a:t>
            </a:r>
          </a:p>
          <a:p>
            <a:pPr algn="just"/>
            <a:r>
              <a:rPr lang="fa-IR" dirty="0" smtClean="0"/>
              <a:t>نظریه منطق سرمایه (نظریه مشتق انگاران)نظریه ای نئو مارکسیستی تلقی می شود و بنا دارد ضرورت های کارکردی دولت را از تحلیل  شیوه تولید سرمایه داری استنتاج کند. در این نظریه، دولت نهادی سیاسی است که به نیازهای عام سرمایه پاسخ می گوید و گرایش تنزلی نرخ سود که از تعارض های سرمایه داری است ، شکل دولت و تعارض های درونی آن را تعیین می کند.</a:t>
            </a:r>
          </a:p>
          <a:p>
            <a:pPr algn="just"/>
            <a:r>
              <a:rPr lang="fa-IR" dirty="0" smtClean="0"/>
              <a:t> مهمترین ویژگی فرآیند انباشت سرمایه داری کاهش نرخ سود است . دولت سرمایه داری برای واکنش به این گرایش تنزلی سود شکل می گیرد و باید موضعی در مقابل تمایل مزبور ایجاد و با گرایش طبیعی انباشت سرمایه به سوی بحران تداوم آن را تضمین کند.</a:t>
            </a:r>
          </a:p>
          <a:p>
            <a:endParaRPr lang="fa-I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 مارکسیسم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3-3 . نظریه مبارزه طبقاتی</a:t>
            </a:r>
          </a:p>
          <a:p>
            <a:pPr algn="just"/>
            <a:r>
              <a:rPr lang="fa-IR" dirty="0" smtClean="0"/>
              <a:t>نظریه مبارزه طبقاتی دولت را محصول روند مبارزه طبقاتی می داند و به خصوص نقش مبارزه طبقات تحت سلطه را در تعیین شکل دولت در نظر می گیرد. دولت ظاهرا باید در برابر طبقات مسلط استقلال نسبی داشته باشد تا بتواند مشروعیت خود را به مثابه نهادی مستقل حفظ کند .همین استقلال نسبی به انتقال مبارزه طبقاتی از حوزه تولید  به درون دولت منجر می شود. با انتقال این مبارزه طبقاتی به درون دستگاههای دولت طبقات زیر سلطه این امکان را می یابند که قدرت دولت را قبضه کنند. در این صورت کار ویژه باز تولید روابط طبقاتی از سوی دولت دچار اختلال می گردد در واقع دولت هم نماینده طبقه مسلط و هم عرصه وقوع مبارزه طبقاتی است.</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 مارکسیسم</a:t>
            </a:r>
            <a:endParaRPr lang="fa-IR" dirty="0"/>
          </a:p>
        </p:txBody>
      </p:sp>
      <p:sp>
        <p:nvSpPr>
          <p:cNvPr id="2" name="Content Placeholder 1"/>
          <p:cNvSpPr>
            <a:spLocks noGrp="1"/>
          </p:cNvSpPr>
          <p:nvPr>
            <p:ph sz="quarter" idx="1"/>
          </p:nvPr>
        </p:nvSpPr>
        <p:spPr/>
        <p:txBody>
          <a:bodyPr/>
          <a:lstStyle/>
          <a:p>
            <a:pPr algn="just"/>
            <a:r>
              <a:rPr lang="fa-IR" dirty="0" smtClean="0"/>
              <a:t>به طور کلی نظریه های مارکسیستی اولیه که بر اندیشه سرنگون سازی دولت سرمایه داری و انقلاب تاکید می کردند جای خود را به نظریاتی داده اند که بر تضادها و بحرانها ی دولت سرمایه داری  و شیوه تشدید آنها تاکید می کند به هر حال دولت خود را از چنین بحرانهایی که در نظام تولید سرمایه دارانه ریشه دارد ، نمی تواند برهاند و به همین دلیل در معرض فروپاشی قرار دارد.</a:t>
            </a:r>
            <a:endParaRPr lang="fa-I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الیتیسم</a:t>
            </a:r>
            <a:endParaRPr lang="fa-IR" dirty="0"/>
          </a:p>
        </p:txBody>
      </p:sp>
      <p:sp>
        <p:nvSpPr>
          <p:cNvPr id="2" name="Content Placeholder 1"/>
          <p:cNvSpPr>
            <a:spLocks noGrp="1"/>
          </p:cNvSpPr>
          <p:nvPr>
            <p:ph sz="quarter" idx="1"/>
          </p:nvPr>
        </p:nvSpPr>
        <p:spPr/>
        <p:txBody>
          <a:bodyPr/>
          <a:lstStyle/>
          <a:p>
            <a:pPr algn="just"/>
            <a:r>
              <a:rPr lang="fa-IR" dirty="0" smtClean="0"/>
              <a:t>الیتیسم یا نخبه گرایی بر این باور است که حکومت یک گروه کوچک حاکم </a:t>
            </a:r>
            <a:r>
              <a:rPr lang="fa-IR" dirty="0" smtClean="0"/>
              <a:t>، امری </a:t>
            </a:r>
            <a:r>
              <a:rPr lang="fa-IR" dirty="0" smtClean="0"/>
              <a:t>هنجار و مطلوب است . نخبه گرایان کلاسیک مانند موسکا ، پاره تو و میخلز همه مدعی بودند حکومت گروهی کوچک از نخبگان بر بقیه جامعه اقتصادی اجتناب ناپذیر است.</a:t>
            </a:r>
          </a:p>
          <a:p>
            <a:pPr algn="just"/>
            <a:r>
              <a:rPr lang="fa-IR" dirty="0" smtClean="0"/>
              <a:t>در نخبه گرایی دموکراتیک برخی از عناصر </a:t>
            </a:r>
            <a:r>
              <a:rPr lang="fa-IR" dirty="0" smtClean="0"/>
              <a:t>کلیدی نظریه </a:t>
            </a:r>
            <a:r>
              <a:rPr lang="fa-IR" dirty="0" smtClean="0"/>
              <a:t>نخبه گرایی و پلورالیسم را در هم می آمیزد و تلاش می کند تصویری واقع گرایانه از چگونگی عمل دموکراسی ها ارائه </a:t>
            </a:r>
            <a:r>
              <a:rPr lang="fa-IR" dirty="0" smtClean="0"/>
              <a:t>کند و </a:t>
            </a:r>
            <a:r>
              <a:rPr lang="fa-IR" dirty="0" smtClean="0"/>
              <a:t>از آن خوش بینی های هنجاری سایه می افکند </a:t>
            </a:r>
            <a:r>
              <a:rPr lang="fa-IR" dirty="0" smtClean="0"/>
              <a:t>، پرده </a:t>
            </a:r>
            <a:r>
              <a:rPr lang="fa-IR" dirty="0" smtClean="0"/>
              <a:t>بردارد در مباحثی که بر این </a:t>
            </a:r>
            <a:r>
              <a:rPr lang="fa-IR" dirty="0" smtClean="0"/>
              <a:t>اساس صورت گرفته </a:t>
            </a:r>
            <a:r>
              <a:rPr lang="fa-IR" dirty="0" smtClean="0"/>
              <a:t>دو عنصر اهمیتی دیرینه داشته است . یکی سازگاری بوروکراسی با دموکراسی و دیگری تاکید بر رقابت نخبگان </a:t>
            </a:r>
            <a:endParaRPr lang="fa-I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الیتیسم</a:t>
            </a:r>
            <a:endParaRPr lang="fa-IR" dirty="0"/>
          </a:p>
        </p:txBody>
      </p:sp>
      <p:sp>
        <p:nvSpPr>
          <p:cNvPr id="2" name="Content Placeholder 1"/>
          <p:cNvSpPr>
            <a:spLocks noGrp="1"/>
          </p:cNvSpPr>
          <p:nvPr>
            <p:ph sz="quarter" idx="1"/>
          </p:nvPr>
        </p:nvSpPr>
        <p:spPr/>
        <p:txBody>
          <a:bodyPr>
            <a:normAutofit lnSpcReduction="10000"/>
          </a:bodyPr>
          <a:lstStyle/>
          <a:p>
            <a:pPr algn="just"/>
            <a:r>
              <a:rPr lang="fa-IR" dirty="0" smtClean="0"/>
              <a:t>نظریه پردازان نخبه گرا به ندرت تحلیل </a:t>
            </a:r>
            <a:r>
              <a:rPr lang="fa-IR" dirty="0" smtClean="0"/>
              <a:t>خود را از فرآیندهای دروندادی و بدون طرحی از پیش  آغاز می </a:t>
            </a:r>
            <a:r>
              <a:rPr lang="fa-IR" dirty="0" smtClean="0"/>
              <a:t>کنند ، بلکه برآنند </a:t>
            </a:r>
            <a:r>
              <a:rPr lang="fa-IR" dirty="0" smtClean="0"/>
              <a:t>تا از بخش تیره تر سیاست لیبرال دموکراتیک و عدم امکان جدی اصلاح آن آغاز کنند بر این اساس آنها بر سه مسئله تاکید دارند.</a:t>
            </a:r>
          </a:p>
          <a:p>
            <a:pPr algn="just"/>
            <a:r>
              <a:rPr lang="fa-IR" dirty="0" smtClean="0"/>
              <a:t>ا. محدودیت های رقابت حزبی : به کار گیری نخبگان در احزاب باید رقابتی و باز باشد د رعین حال در نظریات جدید نخبه گرایان عامل پول هم بسیار پر اهمیت به شمار آمده و دست یابی به آن دموکراسی های لیبرال به ویژه در مرحله نهایی انتخابات ملی که رای دهندگان میان رهبران گزینش می کنند ، بسیار پر اهمیت نمایانده شده است.</a:t>
            </a:r>
          </a:p>
          <a:p>
            <a:pPr algn="just"/>
            <a:r>
              <a:rPr lang="fa-IR" dirty="0" smtClean="0"/>
              <a:t>2 . محدودیت هایی بر وسایل ارتباط جمعی : نظریه پردازان نخبه گرا درباره آنچه تبانی میان صاحبان رسانه ها و رهبران سیاسی را ناممکن می کند خوش بین نیستند. و محصول این تبانی کنار زدن امور تهدید کننده از دایره رقابت موثر انتخابات می باشد.</a:t>
            </a:r>
            <a:endParaRPr lang="fa-I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الیتیسم</a:t>
            </a:r>
            <a:endParaRPr lang="fa-IR" dirty="0"/>
          </a:p>
        </p:txBody>
      </p:sp>
      <p:sp>
        <p:nvSpPr>
          <p:cNvPr id="2" name="Content Placeholder 1"/>
          <p:cNvSpPr>
            <a:spLocks noGrp="1"/>
          </p:cNvSpPr>
          <p:nvPr>
            <p:ph sz="quarter" idx="1"/>
          </p:nvPr>
        </p:nvSpPr>
        <p:spPr/>
        <p:txBody>
          <a:bodyPr/>
          <a:lstStyle/>
          <a:p>
            <a:pPr algn="just"/>
            <a:r>
              <a:rPr lang="fa-IR" dirty="0" smtClean="0"/>
              <a:t>3 . محدودیت هایی بر فعالیت جمعی : نظریه پردازان نخبه گرا معتقدند که نفوذ سیاسی گروههای ذی نفع بسیار نابرابر است، بسیاری از گروههایی که پایگاه توده ای و دیدگاه هایی برخلاف نخبگان دارند از دایره این نفوذ کنار زده می شوند. همچنین گروههای وجود دارند که هیچگاه سازماندهی نشده اند یا تنها به صورت مقطعی می توانند صدای خود را برسانند. بنابراین هیچ مبنایی برای این وجود ندارد که انتظار داشته باشیم گروههای ذی نفع طبیعتی دموکراتیک داشته باشند.</a:t>
            </a:r>
            <a:endParaRPr lang="fa-I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الیتیسم</a:t>
            </a:r>
            <a:endParaRPr lang="fa-IR" dirty="0"/>
          </a:p>
        </p:txBody>
      </p:sp>
      <p:sp>
        <p:nvSpPr>
          <p:cNvPr id="2" name="Content Placeholder 1"/>
          <p:cNvSpPr>
            <a:spLocks noGrp="1"/>
          </p:cNvSpPr>
          <p:nvPr>
            <p:ph sz="quarter" idx="1"/>
          </p:nvPr>
        </p:nvSpPr>
        <p:spPr/>
        <p:txBody>
          <a:bodyPr>
            <a:normAutofit fontScale="92500" lnSpcReduction="10000"/>
          </a:bodyPr>
          <a:lstStyle/>
          <a:p>
            <a:pPr algn="just">
              <a:buNone/>
            </a:pPr>
            <a:r>
              <a:rPr lang="fa-IR" dirty="0" smtClean="0"/>
              <a:t>    همه نظریه پردازان نخبه گرا، دولت را از نظر سازمانی نهادی اجباری تعریف می کنند که به نحوی موفقیت آمیز انحصار قدرت مشروع را در قلمروی مشخص در دست دارد . رویکرد این نظریه پردازان به سازمان دولت در پنج جنبه، سهمی متمایز در باروری نظریه سازمان دولت ایفا کرده است.</a:t>
            </a:r>
          </a:p>
          <a:p>
            <a:pPr marL="624078" indent="-514350" algn="just">
              <a:buNone/>
            </a:pPr>
            <a:r>
              <a:rPr lang="fa-IR" dirty="0" smtClean="0"/>
              <a:t>1 . نقش رهبری سیاسی :</a:t>
            </a:r>
          </a:p>
          <a:p>
            <a:pPr marL="624078" indent="-514350" algn="just">
              <a:buNone/>
            </a:pPr>
            <a:r>
              <a:rPr lang="fa-IR" dirty="0" smtClean="0"/>
              <a:t>       نظریه پردازان نخبه گرایی همواره مجذوب پدیده رهبری سیاسی بوده اند. این جهت گیری در نگاه آنان به درونداد سیاسی مدرن ، سبب شده برای سرمایه گذاران سیاسی ، در ایجاد گروه های نفوذ یا جنبش های اجتماعی ، و برای رهبران احزاب در شکل بخشیدن به تحول افکار عمومی نقش برجسته قائل شوند. در درون حکومت بازیگران نمادین ، کارگزاران نخبگان قدرتمند، کارگردانان سیاسی و تصمیم گیرندگان در بحران هستند. در واقع رهبری سیاسی در اصل از نخبگانی تشکیل شده که وظیفه کنترل عمومی بر کل دستگاه دولت است. و نقش رهبری سیاسی را در تصمیم گیری در بحرانها را می پذیرند.</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t>فصل هفتم </a:t>
            </a:r>
            <a:br>
              <a:rPr lang="fa-IR" dirty="0" smtClean="0"/>
            </a:br>
            <a:r>
              <a:rPr lang="fa-IR" dirty="0" smtClean="0"/>
              <a:t>نظریه های تبیینی دولت : رویکرد جامعه محور</a:t>
            </a:r>
            <a:endParaRPr lang="fa-IR" dirty="0"/>
          </a:p>
        </p:txBody>
      </p:sp>
      <p:sp>
        <p:nvSpPr>
          <p:cNvPr id="2" name="Content Placeholder 1"/>
          <p:cNvSpPr>
            <a:spLocks noGrp="1"/>
          </p:cNvSpPr>
          <p:nvPr>
            <p:ph sz="quarter" idx="1"/>
          </p:nvPr>
        </p:nvSpPr>
        <p:spPr/>
        <p:txBody>
          <a:bodyPr>
            <a:normAutofit/>
          </a:bodyPr>
          <a:lstStyle/>
          <a:p>
            <a:pPr algn="just"/>
            <a:r>
              <a:rPr lang="fa-IR" dirty="0" smtClean="0"/>
              <a:t>در این فصل نظریه های تبیینی دولت از دید نظریه های  مارکسیسم ، الیتیسم ، کورپوراتیسم ، فونکسیونالیسم ، پلورالیسم و پلورالیسم نو مورد بررسی قرار خواهد گرفت.</a:t>
            </a:r>
          </a:p>
          <a:p>
            <a:pPr algn="just"/>
            <a:r>
              <a:rPr lang="fa-IR" dirty="0" smtClean="0"/>
              <a:t>در این فصل نظریه های دولت با نگاهی جامعه محور بررسی می شود ، این نظریه ها خصلتی جامعه شناختی و تاریخی دارند و وضع موجود را تبیین و توصیف می کنند.</a:t>
            </a:r>
          </a:p>
          <a:p>
            <a:pPr algn="just"/>
            <a:r>
              <a:rPr lang="fa-IR" dirty="0" smtClean="0"/>
              <a:t>در این نظریه ها همه رویکردی جامعه محور به قدرت دولت مدرن و رابطه آن با جامعه مدنی دارند. در مقابل رویکرد دولت محور با بررسی رابطه دولت مدرن با نیروهای جامعه بر توانایی انجام عملی خلاف تقاضاهای بازیگران سیاسی از سوی دولت عمل می کنند.</a:t>
            </a:r>
            <a:endParaRPr lang="fa-I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الیتیسم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2 . بوروکراتیزه شدن حکومت</a:t>
            </a:r>
          </a:p>
          <a:p>
            <a:pPr algn="just"/>
            <a:r>
              <a:rPr lang="fa-IR" dirty="0" smtClean="0"/>
              <a:t>نظریه پردازان نخبه گرا به دلیل ایجاد مبانی حاکمیت اقلیت  هیچ گاه برای توضیح بوروکراتیزه شدن فراتر از قانون آهنین الیگارشی نرفتند اما نظریه پردازان نخبه گرایی جدید در میان دو دیدگاه حرکت می کنند.</a:t>
            </a:r>
          </a:p>
          <a:p>
            <a:pPr algn="just"/>
            <a:r>
              <a:rPr lang="fa-IR" dirty="0" smtClean="0"/>
              <a:t>نخست دیدگاه نخبه گرایی دموکراتیک ، که از تعریف وبر درباره بورکراسی تبعیت می کنند. وی بوروکراسی را سازمانی معرفی می کند که با دسته ای از مقررات داخلی و تخصصی شدن بسیار توسعه یافته نقش ها مشخص می شود، در بوروکراسی مدرن اقتدار سلسله مراتبی از بالا به پایین غیر شخصی است و مقررات بر اساس شیوه مشروعیت عقلایی و قانونی ایجاد و دنبال می شود.</a:t>
            </a:r>
          </a:p>
          <a:p>
            <a:pPr algn="just"/>
            <a:r>
              <a:rPr lang="fa-IR" dirty="0" smtClean="0"/>
              <a:t>دوم نظریه رادیکال نخبه گرایی، که مفهوم وبری یا نظریه سازمان درباره بوروکراسی را ایدئولوژیک می دانند</a:t>
            </a:r>
            <a:endParaRPr lang="fa-I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الیتیسم</a:t>
            </a:r>
            <a:endParaRPr lang="fa-IR" dirty="0"/>
          </a:p>
        </p:txBody>
      </p:sp>
      <p:sp>
        <p:nvSpPr>
          <p:cNvPr id="2" name="Content Placeholder 1"/>
          <p:cNvSpPr>
            <a:spLocks noGrp="1"/>
          </p:cNvSpPr>
          <p:nvPr>
            <p:ph sz="quarter" idx="1"/>
          </p:nvPr>
        </p:nvSpPr>
        <p:spPr/>
        <p:txBody>
          <a:bodyPr/>
          <a:lstStyle/>
          <a:p>
            <a:pPr algn="just"/>
            <a:r>
              <a:rPr lang="fa-IR" dirty="0" smtClean="0"/>
              <a:t>3. تمرکز و پراکندگی در ساختار های دولت</a:t>
            </a:r>
          </a:p>
          <a:p>
            <a:pPr algn="just"/>
            <a:r>
              <a:rPr lang="fa-IR" dirty="0" smtClean="0"/>
              <a:t>وبر و دیگر نظریه پردازان درباره سازمان بر این فرض مشترک تکیه داشتند که نظام واحد سلسله مراتبی در سازمانهای دولتی وجهه ای اجتناب ناپذیر و مطلوب از دولت مدرن است. از نظر تاریخی تمرکز و بوروکراتیزه شدن به دولت های مطلقه اروپایی بر می گردد که متکی بر منبع مالی واحد بودند. اما پراکندگی منابع مالی ، به همراه اخذ مالیات از بورژوازی در حال رشد، دولت ملی را نیز با عدم تمرکز مواجه کرد همچنین تکیه بر عامل لیاقت و حاکمیت قانون در نظام های متکی بر قانون اساسی ، مشروعیت حکومت مرکزی را در دموکراسی های لیبرال تقویت کرد.</a:t>
            </a:r>
            <a:endParaRPr lang="fa-I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الیتیسم</a:t>
            </a:r>
            <a:endParaRPr lang="fa-IR" dirty="0"/>
          </a:p>
        </p:txBody>
      </p:sp>
      <p:sp>
        <p:nvSpPr>
          <p:cNvPr id="2" name="Content Placeholder 1"/>
          <p:cNvSpPr>
            <a:spLocks noGrp="1"/>
          </p:cNvSpPr>
          <p:nvPr>
            <p:ph sz="quarter" idx="1"/>
          </p:nvPr>
        </p:nvSpPr>
        <p:spPr/>
        <p:txBody>
          <a:bodyPr>
            <a:normAutofit lnSpcReduction="10000"/>
          </a:bodyPr>
          <a:lstStyle/>
          <a:p>
            <a:pPr algn="just"/>
            <a:r>
              <a:rPr lang="fa-IR" dirty="0" smtClean="0"/>
              <a:t>4 . قانون و قانون گذاری</a:t>
            </a:r>
          </a:p>
          <a:p>
            <a:pPr algn="just"/>
            <a:r>
              <a:rPr lang="fa-IR" dirty="0" smtClean="0"/>
              <a:t>اعمال نظام قانونی در دموکراسی های لیبرال برای همه نظریه پردازان نخبه گرایی مسئله ای مهم است، زیرا کنترل و زور مشروع صورتی مشخص از قدرت دولت است.</a:t>
            </a:r>
          </a:p>
          <a:p>
            <a:pPr algn="just"/>
            <a:r>
              <a:rPr lang="fa-IR" dirty="0" smtClean="0"/>
              <a:t>5 . پیوند میان خط مشی فعالیتهای حکومتی و منافع اقتصادی عمده</a:t>
            </a:r>
          </a:p>
          <a:p>
            <a:pPr algn="just"/>
            <a:r>
              <a:rPr lang="fa-IR" dirty="0" smtClean="0"/>
              <a:t>وجه غالب سیاست گذاری نزد نخبه گرایان دمکراتیک وجود منابع متعدد فشار است که موجب نادیده انگاشتن منافع عمومی می شود. گروههای ذی نفوذ به سختی می توانند بروندادهای قانون گذاری و تصمیم های اجرایی را تغییر شکل دهند و دلیل آن وجود شبکه های پر قدرت سیاست گذاری است که تنها گروه های استقرار یافته درونی می توانند به آن نفوذ کنند در حالی که نخبه گرایان رادیکال به محدود کردن سوء استفاده از از قدرت با کنترل سیاسی نیرومند و بررسی قوای مقننه و مجریه خوشبین هستند.</a:t>
            </a:r>
          </a:p>
          <a:p>
            <a:endParaRPr lang="fa-I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الیتیسم</a:t>
            </a:r>
            <a:endParaRPr lang="fa-IR" dirty="0"/>
          </a:p>
        </p:txBody>
      </p:sp>
      <p:sp>
        <p:nvSpPr>
          <p:cNvPr id="2" name="Content Placeholder 1"/>
          <p:cNvSpPr>
            <a:spLocks noGrp="1"/>
          </p:cNvSpPr>
          <p:nvPr>
            <p:ph sz="quarter" idx="1"/>
          </p:nvPr>
        </p:nvSpPr>
        <p:spPr/>
        <p:txBody>
          <a:bodyPr>
            <a:normAutofit fontScale="92500"/>
          </a:bodyPr>
          <a:lstStyle/>
          <a:p>
            <a:pPr algn="just"/>
            <a:r>
              <a:rPr lang="fa-IR" dirty="0" smtClean="0"/>
              <a:t>براساس دیدگاه نخبه گرایی سه وجه جداگانه از مفاهیم تحلیلی درباره دولت را می توان تشخیص داد. اولین مفهوم تحلیلی، دولت را ماشینی می داند که نخبگان خارج از آن </a:t>
            </a:r>
            <a:r>
              <a:rPr lang="fa-IR" dirty="0" smtClean="0"/>
              <a:t>دولت عمل </a:t>
            </a:r>
            <a:r>
              <a:rPr lang="fa-IR" dirty="0" smtClean="0"/>
              <a:t>می کنند. دومین مفهوم تحلیلی، دولت را بازیگری مستقل و خود مختار می داند که از سوی هیچ کس خارج از خود کنترل نمی </a:t>
            </a:r>
            <a:r>
              <a:rPr lang="fa-IR" dirty="0" smtClean="0"/>
              <a:t>شود ، بلکه </a:t>
            </a:r>
            <a:r>
              <a:rPr lang="fa-IR" dirty="0" smtClean="0"/>
              <a:t>اساسا تنها به ترجیحات نخبگان اداری و حکومتی پاسخ می دهد. سومین مفهوم تحلیلی ، دولت را در دموکراسی های لیبرال شبکه ای چون شرکت سهامی می بیند که با نخبگان خارج از آن یکپارچه شده است تا نوعی نظام کنترل واحد را اعمال کند.</a:t>
            </a:r>
          </a:p>
          <a:p>
            <a:pPr algn="just"/>
            <a:r>
              <a:rPr lang="fa-IR" dirty="0" smtClean="0"/>
              <a:t>از نظر نظریه پردازان نخبه گرا ، بحرانهای دموکراسی لیبرال از سه منبع می تواند ناشی شود.</a:t>
            </a:r>
          </a:p>
          <a:p>
            <a:pPr algn="just"/>
            <a:r>
              <a:rPr lang="fa-IR" dirty="0" smtClean="0"/>
              <a:t>اول رقابت نخبگان در اشکال بیش از حد قطعی شده ،</a:t>
            </a:r>
          </a:p>
          <a:p>
            <a:pPr algn="just"/>
            <a:r>
              <a:rPr lang="fa-IR" dirty="0" smtClean="0"/>
              <a:t>دوم عدم بسیج نخبگان</a:t>
            </a:r>
          </a:p>
          <a:p>
            <a:pPr algn="just"/>
            <a:r>
              <a:rPr lang="fa-IR" dirty="0" smtClean="0"/>
              <a:t>سوم خود مختاری نا کافی نخبگان</a:t>
            </a:r>
            <a:endParaRPr lang="fa-I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کورپوراتیسم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نظریه کورپوراتیستی دولت اینگونه است که جامعه با عمل انضمامی افرادی از نخبگان اداره می شود که بر پایه تواناییشان به ساختاری برای حمایت از پایگاه ویژه شان وارد شده اند.</a:t>
            </a:r>
          </a:p>
          <a:p>
            <a:pPr algn="just"/>
            <a:r>
              <a:rPr lang="fa-IR" dirty="0" smtClean="0"/>
              <a:t>همچنین کورپوراتیسم را نظامی از نمایندگی منافع می توان تعریف کرد که در آن واحد های سازنده در قالب شمار محدودی از دسته ها یا اصناف خاص، ضروری و غیر رقابتی با نظم سلسله مراتبی و کارکردی متفاوت سازماندهی شده اند که دولت آنها را شناسایی کرده یا مجاز دانسته و انحصار نمایندگی در اصناف خودشان بدانها بخشیده است و این بخشش در ازای اعمال کنترل های مشخص از سوی دولت بر آنها درباره انتخاب رهبران ، تنظیم تقاضاها و درخواست حمایت ها انجام می شود.</a:t>
            </a:r>
            <a:endParaRPr lang="fa-I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کورپوراتیسم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کورپوراتیسم به معنای فاشیستی آن ، یعنی به مفهوم ضرورت ایجاد هماهنگی میان طبقات مختلف جامعه و حضور هماهنگ آنها در عرصه اقتصاد و سیاست به کار رفته است.</a:t>
            </a:r>
          </a:p>
          <a:p>
            <a:pPr algn="just"/>
            <a:r>
              <a:rPr lang="fa-IR" dirty="0" smtClean="0"/>
              <a:t>نظریه کورپوراتیسم درباره رابطه دولت مدرن و جامعه بر این اصل مبتنی است که هماهنگی و وحدت طبقاتی لازمه بقای جامعه است و نیروهای کلیدی جامعه انحصارگرایانه، متمرکز و دارای منافع متعارض هستند که با دولت و تا اندازه ای کمتر با یکدیگر به چانه زنی می پردازند.</a:t>
            </a:r>
          </a:p>
          <a:p>
            <a:pPr algn="just"/>
            <a:r>
              <a:rPr lang="fa-IR" dirty="0" smtClean="0"/>
              <a:t>به طور کلی در این نظریه نخبگان بیش از انکه با یکدیگر رقابت کنند باهم همکاری و تبانی دارند ، در کورپوراتیسم لیبرال همکاری نخبگان یک قاعده اصلی به شمار می رود که آن را از شکل رقابت نخبه گرایی دموکراتیک یا سلطه واحد نخبگان در رژیم های توتالیترمتمایز می کند.</a:t>
            </a:r>
            <a:endParaRPr lang="fa-I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فونکسیونالیسم</a:t>
            </a:r>
            <a:endParaRPr lang="fa-IR" dirty="0"/>
          </a:p>
        </p:txBody>
      </p:sp>
      <p:sp>
        <p:nvSpPr>
          <p:cNvPr id="2" name="Content Placeholder 1"/>
          <p:cNvSpPr>
            <a:spLocks noGrp="1"/>
          </p:cNvSpPr>
          <p:nvPr>
            <p:ph sz="quarter" idx="1"/>
          </p:nvPr>
        </p:nvSpPr>
        <p:spPr/>
        <p:txBody>
          <a:bodyPr/>
          <a:lstStyle/>
          <a:p>
            <a:pPr algn="just"/>
            <a:r>
              <a:rPr lang="fa-IR" dirty="0" smtClean="0"/>
              <a:t>نظریه فونکسیونالیستی یا کارکردگرایانه دولت ابتدا در چارچوب نظام کنش متعادل جای می گیرد که در آن دولت کارویژهای همچون ادغام و تطبیق را با توسل به تهدید یا اجبار فیزیکی مشروع انجام می دهد.</a:t>
            </a:r>
          </a:p>
          <a:p>
            <a:pPr algn="just"/>
            <a:r>
              <a:rPr lang="fa-IR" dirty="0" smtClean="0"/>
              <a:t>در نظریه کارکردگرایانه دولت فرض های زیر را می توان پیدا کرد:</a:t>
            </a:r>
          </a:p>
          <a:p>
            <a:pPr algn="just"/>
            <a:r>
              <a:rPr lang="fa-IR" dirty="0" smtClean="0"/>
              <a:t>1 . تمامی نظامهای سیاسی در هر سطحی از توسعه به ساختارهای           </a:t>
            </a:r>
            <a:r>
              <a:rPr lang="fa-IR" dirty="0" smtClean="0"/>
              <a:t>        سیاسی </a:t>
            </a:r>
            <a:r>
              <a:rPr lang="fa-IR" dirty="0" smtClean="0"/>
              <a:t>قابل مقایسه با ساختارهای موجود در جوامع نو مجهز هستند.</a:t>
            </a:r>
          </a:p>
          <a:p>
            <a:pPr algn="just"/>
            <a:r>
              <a:rPr lang="fa-IR" dirty="0" smtClean="0"/>
              <a:t>2 . تمامی نظامها سیاسی کار ویژههای یکسانی دارند.</a:t>
            </a:r>
          </a:p>
          <a:p>
            <a:pPr algn="just"/>
            <a:r>
              <a:rPr lang="fa-IR" dirty="0" smtClean="0"/>
              <a:t>3.  تمامی ساختارهای سیاسی چند کارکردی هستند.</a:t>
            </a:r>
          </a:p>
          <a:p>
            <a:pPr algn="just"/>
            <a:r>
              <a:rPr lang="fa-IR" dirty="0" smtClean="0"/>
              <a:t>4 . تمامی نظامهای سیاسی ترکیبی هستند.</a:t>
            </a:r>
          </a:p>
          <a:p>
            <a:endParaRPr lang="fa-I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فونکسیونالیسم</a:t>
            </a:r>
            <a:endParaRPr lang="fa-IR" dirty="0"/>
          </a:p>
        </p:txBody>
      </p:sp>
      <p:sp>
        <p:nvSpPr>
          <p:cNvPr id="2" name="Content Placeholder 1"/>
          <p:cNvSpPr>
            <a:spLocks noGrp="1"/>
          </p:cNvSpPr>
          <p:nvPr>
            <p:ph sz="quarter" idx="1"/>
          </p:nvPr>
        </p:nvSpPr>
        <p:spPr/>
        <p:txBody>
          <a:bodyPr>
            <a:normAutofit fontScale="92500"/>
          </a:bodyPr>
          <a:lstStyle/>
          <a:p>
            <a:pPr algn="just"/>
            <a:r>
              <a:rPr lang="fa-IR" dirty="0" smtClean="0"/>
              <a:t>بنابراین کارکرد های نظام سیاسی عبارتند از:</a:t>
            </a:r>
          </a:p>
          <a:p>
            <a:pPr algn="just"/>
            <a:r>
              <a:rPr lang="fa-IR" dirty="0" smtClean="0"/>
              <a:t>1 . کار ویژه های تبدیل و استحاله که امواج تقاضا و حمایت را که از محیط به نظام می رسد به تصمیم هایی موثر بر کل جامعه تبدیل می کند.( علایق ، گرد آوری منافع ،تهیه قوانین ، اجرای قوانین، عملکرد قضایی و ارتباطات سیاسی)</a:t>
            </a:r>
          </a:p>
          <a:p>
            <a:pPr algn="just"/>
            <a:r>
              <a:rPr lang="fa-IR" dirty="0" smtClean="0"/>
              <a:t>2 . کار ویژه های تطبیق که به همین ترتیب به روند توسعه سیاسی کمک می کنند این کار ویژه ها با مکانیسم عضو گیری سیاسی و اجتماعی کردن سیاست به نظام امکان می دهد خود را با فشارهای ناشی از دگرگونی تطبیق دهد.</a:t>
            </a:r>
          </a:p>
          <a:p>
            <a:pPr algn="just"/>
            <a:r>
              <a:rPr lang="fa-IR" dirty="0" smtClean="0"/>
              <a:t>3 . کار آیی های نظام سیاسی ، تمامی نظام های سیاسی در محیط خود با پنج کار ویژه به این کارایی ها دست می یابند. توان استخراج منابع برای </a:t>
            </a:r>
            <a:r>
              <a:rPr lang="fa-IR" dirty="0" smtClean="0"/>
              <a:t>تحقق </a:t>
            </a:r>
            <a:r>
              <a:rPr lang="fa-IR" dirty="0" smtClean="0"/>
              <a:t>اهداف ، توان توزیع امکانات، توان نشر ارزش های نمادین ، توان پاسخ گویی ، توان تنظیمی که بر اعمال کنترل نظام سیاسی بر رفتار افراد و گروههای موجود در جامعه نظارت دارد.</a:t>
            </a:r>
            <a:endParaRPr lang="fa-I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فونکسیونالیسم</a:t>
            </a:r>
            <a:endParaRPr lang="fa-IR" dirty="0"/>
          </a:p>
        </p:txBody>
      </p:sp>
      <p:sp>
        <p:nvSpPr>
          <p:cNvPr id="2" name="Content Placeholder 1"/>
          <p:cNvSpPr>
            <a:spLocks noGrp="1"/>
          </p:cNvSpPr>
          <p:nvPr>
            <p:ph sz="quarter" idx="1"/>
          </p:nvPr>
        </p:nvSpPr>
        <p:spPr/>
        <p:txBody>
          <a:bodyPr/>
          <a:lstStyle/>
          <a:p>
            <a:pPr algn="just"/>
            <a:r>
              <a:rPr lang="fa-IR" dirty="0" smtClean="0"/>
              <a:t>گونه شناسی دولتها بر اساس کار ویژه ها عبارتند از :</a:t>
            </a:r>
          </a:p>
          <a:p>
            <a:pPr algn="just"/>
            <a:r>
              <a:rPr lang="fa-IR" dirty="0" smtClean="0"/>
              <a:t>1 . نظام های بدوی که ساختارهای گسیخته و فاقد تنوع داشته و استقلال خود را از دولت حفظ می کردند.</a:t>
            </a:r>
          </a:p>
          <a:p>
            <a:pPr algn="just"/>
            <a:r>
              <a:rPr lang="fa-IR" dirty="0" smtClean="0"/>
              <a:t>2 . نظام های سنتی که با درجه ای از تنوع ساختاری آشنا بوده به مرحله فرهنگ اطاعتی دست یافته اند.</a:t>
            </a:r>
          </a:p>
          <a:p>
            <a:pPr algn="just"/>
            <a:r>
              <a:rPr lang="fa-IR" dirty="0" smtClean="0"/>
              <a:t>3 . نظام های سیاسی جدید که به زیر </a:t>
            </a:r>
            <a:r>
              <a:rPr lang="fa-IR" dirty="0" smtClean="0"/>
              <a:t>بنای </a:t>
            </a:r>
            <a:r>
              <a:rPr lang="fa-IR" dirty="0" smtClean="0"/>
              <a:t>سیاسی متنوع احزاب گروههای منفعتی و رسانه های عمومی </a:t>
            </a:r>
            <a:r>
              <a:rPr lang="fa-IR" dirty="0" smtClean="0"/>
              <a:t>مجهزند و </a:t>
            </a:r>
            <a:r>
              <a:rPr lang="fa-IR" dirty="0" smtClean="0"/>
              <a:t>به فرهنگ مشارکتی تکیه دارند.</a:t>
            </a:r>
          </a:p>
          <a:p>
            <a:endParaRPr lang="fa-I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a:t>
            </a:r>
            <a:endParaRPr lang="fa-IR" dirty="0"/>
          </a:p>
        </p:txBody>
      </p:sp>
      <p:sp>
        <p:nvSpPr>
          <p:cNvPr id="2" name="Content Placeholder 1"/>
          <p:cNvSpPr>
            <a:spLocks noGrp="1"/>
          </p:cNvSpPr>
          <p:nvPr>
            <p:ph sz="quarter" idx="1"/>
          </p:nvPr>
        </p:nvSpPr>
        <p:spPr/>
        <p:txBody>
          <a:bodyPr/>
          <a:lstStyle/>
          <a:p>
            <a:pPr algn="just"/>
            <a:r>
              <a:rPr lang="fa-IR" dirty="0" smtClean="0"/>
              <a:t>پلورالیسم متعارف مدافع چندگانگی در عقاید ، نهادها و جوامع و مخالف هرگونه یکه خواهی است. بر همین اساس پلورالیسم سیاسی حضور تنوع را در فعالیتهای اجتماعی ، نهادی و ایدئولوژیک می </a:t>
            </a:r>
            <a:r>
              <a:rPr lang="fa-IR" dirty="0" smtClean="0"/>
              <a:t>پذیرد و </a:t>
            </a:r>
            <a:r>
              <a:rPr lang="fa-IR" dirty="0" smtClean="0"/>
              <a:t>چنین تنوعی را با ارزش می داند.</a:t>
            </a:r>
          </a:p>
          <a:p>
            <a:pPr algn="just"/>
            <a:r>
              <a:rPr lang="fa-IR" dirty="0" smtClean="0"/>
              <a:t>پلورالیسم در ابتدا تهاجمی علیه انحصار گرایی دولتی بود بعدها پلورالیستها بر مسئله خودمختاری فعالیتها و تنوع گروهی و سازمانی تاکید کردند . از نظر آنها در جوامع پیچیده ، مناقشه و درگیری میان گروهها اجتناب ناپذیر است و لازم است در چنین وضعیتی مراقبتها و موازنه هایی نهادی و اجتماعی، سازو کارهای برای جلوگیری از انحصارگرایی دولتی به وجود آورند.</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t>نظریه های تبیینی دولت : رویکرد جامعه محور</a:t>
            </a:r>
            <a:endParaRPr lang="fa-IR" dirty="0"/>
          </a:p>
        </p:txBody>
      </p:sp>
      <p:sp>
        <p:nvSpPr>
          <p:cNvPr id="2" name="Content Placeholder 1"/>
          <p:cNvSpPr>
            <a:spLocks noGrp="1"/>
          </p:cNvSpPr>
          <p:nvPr>
            <p:ph sz="quarter" idx="1"/>
          </p:nvPr>
        </p:nvSpPr>
        <p:spPr/>
        <p:txBody>
          <a:bodyPr>
            <a:normAutofit/>
          </a:bodyPr>
          <a:lstStyle/>
          <a:p>
            <a:pPr algn="just"/>
            <a:r>
              <a:rPr lang="fa-IR" dirty="0" smtClean="0"/>
              <a:t>دولت را انگاره سلطه می توان دانست که دسته ای از نهاد های عمومی مانند حکومت، مجلس، نیروهای نظامی، قوه قضاییه و بخش اداری را در بر دارد و قانون گذاری و حفظ نظم و امنیت از کارکرد های عمومی آن است با این حال اشکال گوناگون دولت نزد ملل سرمایه دار و پیشرفته غرب بر حسب قانون اساسی ، ساختارهای سیاسی ، صورت بندیهای اجتماعی ، ثروت ملی و قدرت تولیدی با یکدیگر متفاوتند و از طرفی دولت در این کشورها برحسب گستردگی ، رشد و نقشی که در جوامع سرمایه داری داشته است وجوهی مشترک و الگویی عام دارند.</a:t>
            </a:r>
          </a:p>
          <a:p>
            <a:pPr algn="just"/>
            <a:r>
              <a:rPr lang="fa-IR" dirty="0" smtClean="0"/>
              <a:t>برای نشان دادن این وجوه مشترک در مجموعه ای متنوع دولتهای پیشرفته لازم است از سه منظر دولت مدرن بررسی شود.</a:t>
            </a:r>
            <a:endParaRPr lang="fa-I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a:t>
            </a:r>
            <a:endParaRPr lang="fa-IR" dirty="0"/>
          </a:p>
        </p:txBody>
      </p:sp>
      <p:sp>
        <p:nvSpPr>
          <p:cNvPr id="2" name="Content Placeholder 1"/>
          <p:cNvSpPr>
            <a:spLocks noGrp="1"/>
          </p:cNvSpPr>
          <p:nvPr>
            <p:ph sz="quarter" idx="1"/>
          </p:nvPr>
        </p:nvSpPr>
        <p:spPr/>
        <p:txBody>
          <a:bodyPr>
            <a:normAutofit lnSpcReduction="10000"/>
          </a:bodyPr>
          <a:lstStyle/>
          <a:p>
            <a:pPr algn="just"/>
            <a:r>
              <a:rPr lang="fa-IR" dirty="0" smtClean="0"/>
              <a:t>دروندادهای سیاسی پلورالیسم</a:t>
            </a:r>
          </a:p>
          <a:p>
            <a:pPr algn="just"/>
            <a:r>
              <a:rPr lang="fa-IR" dirty="0" smtClean="0"/>
              <a:t>آنها بیش از دیگر نظریه پردازان برای انتخابات ، رقابت حزبی و گروههای ذی نفع اهمیت قائل شده و واقعیت و اهمیت مجاری چندگانه ای را تایید کرده اند . که شهروندان به کمک آنها می توانند رهبران سیاسی خود را کنترل کنند و سیاست های عمومی را توسعه دهند.</a:t>
            </a:r>
          </a:p>
          <a:p>
            <a:pPr algn="just"/>
            <a:r>
              <a:rPr lang="fa-IR" dirty="0" smtClean="0"/>
              <a:t>1. مقیاس و حکومت نمایندگی :</a:t>
            </a:r>
          </a:p>
          <a:p>
            <a:pPr algn="just"/>
            <a:r>
              <a:rPr lang="fa-IR" dirty="0" smtClean="0"/>
              <a:t>به طور کلی همان طور که رابرت دال می گوید، پلورالیسم در دوره جدید قبول ندارد که دسته ای از نهادهای نمایندگی به خودی خود بتوانند برای تضمین نوعی سلطه چندگانه کارا کافی باشد.</a:t>
            </a:r>
          </a:p>
          <a:p>
            <a:pPr algn="just"/>
            <a:r>
              <a:rPr lang="fa-IR" dirty="0" smtClean="0"/>
              <a:t>2 . نهادها ، پلورالیسم اجتماعی و فرهنگ</a:t>
            </a:r>
          </a:p>
          <a:p>
            <a:pPr algn="just"/>
            <a:r>
              <a:rPr lang="fa-IR" dirty="0" smtClean="0"/>
              <a:t>به طور کلی می توان گفت شهروندانی با آمادگی فرهنگی و آگاهی سیاسی که توانایی سازماندهی خود را داشته باشند محافظانی اساسی برای آزادیهای سیاسی به شمار می روند.</a:t>
            </a:r>
            <a:endParaRPr lang="fa-I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a:t>
            </a:r>
            <a:endParaRPr lang="fa-IR" dirty="0"/>
          </a:p>
        </p:txBody>
      </p:sp>
      <p:sp>
        <p:nvSpPr>
          <p:cNvPr id="2" name="Content Placeholder 1"/>
          <p:cNvSpPr>
            <a:spLocks noGrp="1"/>
          </p:cNvSpPr>
          <p:nvPr>
            <p:ph sz="quarter" idx="1"/>
          </p:nvPr>
        </p:nvSpPr>
        <p:spPr/>
        <p:txBody>
          <a:bodyPr>
            <a:normAutofit fontScale="92500" lnSpcReduction="10000"/>
          </a:bodyPr>
          <a:lstStyle/>
          <a:p>
            <a:pPr algn="just"/>
            <a:r>
              <a:rPr lang="fa-IR" dirty="0" smtClean="0"/>
              <a:t>3 . انتخابات ، رقابت حزبی :</a:t>
            </a:r>
          </a:p>
          <a:p>
            <a:pPr algn="just"/>
            <a:r>
              <a:rPr lang="fa-IR" dirty="0" smtClean="0"/>
              <a:t>پلورالیستها اهمیت رقابت سیاسی و انتخابات در نظام های سلطه چندگانه را تایید می کنند.</a:t>
            </a:r>
          </a:p>
          <a:p>
            <a:pPr algn="just"/>
            <a:r>
              <a:rPr lang="fa-IR" dirty="0" smtClean="0"/>
              <a:t>4 . فرایند گروهای ذی نفع :</a:t>
            </a:r>
          </a:p>
          <a:p>
            <a:pPr algn="just"/>
            <a:r>
              <a:rPr lang="fa-IR" dirty="0" smtClean="0"/>
              <a:t>در تفکر پلورالیستی فرایند گروههای ذی نفع اساسی است. آنها مطمئن هستند که تاثیر گروههای ذی نفع بر سیاست گذاری، با ملاحظات دموکراتیک همراه است و دولت هم با درک میزان بسیج و شدت اولویتهای تعدادی از گروههای فشار می تواند به مطالبات اصلی جامعه پی ببرد.</a:t>
            </a:r>
          </a:p>
          <a:p>
            <a:pPr algn="just"/>
            <a:r>
              <a:rPr lang="fa-IR" dirty="0" smtClean="0"/>
              <a:t>6 . رسانه های گروهی و سیاست : </a:t>
            </a:r>
          </a:p>
          <a:p>
            <a:pPr algn="just"/>
            <a:r>
              <a:rPr lang="fa-IR" dirty="0" smtClean="0"/>
              <a:t>پلورایستها هرچند معتقدند توسعه وسایل ارتباط جمعی گاهی کنترل های غیر مستقیم شهروندان را بر سیاستمداران افزایش داده است اما فرایند تحمیل ارزشها و شیوههای وسایل ارتباط جمعی را نگران کننده می دانند. به عقیده آنها سیاستمدارانی که می دانند چگونه وسایل ارتباط جمعی را به نحوی موفق تغذیه کنند ، کمتر در موقعیت پاسخ گویی قرار می گیرند.</a:t>
            </a:r>
            <a:endParaRPr lang="fa-I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پلورالیستها ترجیح می دهند از حکومت و نظام های حکومتی سخن بگویند تا از دولت و سازمانهای دولتی آنها معمولا به دولت به مثابه سازمانهایی مجزا اشاره می </a:t>
            </a:r>
            <a:r>
              <a:rPr lang="fa-IR" dirty="0" smtClean="0"/>
              <a:t>کنند. </a:t>
            </a:r>
            <a:r>
              <a:rPr lang="fa-IR" dirty="0" smtClean="0"/>
              <a:t>آنها بیش از آنکه به پرسش دولت چیست ؟ پاسخ دهند به این می اندیشند که در متن سلطه چندگانه چه کسی قدرت دارد. </a:t>
            </a:r>
          </a:p>
          <a:p>
            <a:pPr algn="just"/>
            <a:r>
              <a:rPr lang="fa-IR" dirty="0" smtClean="0"/>
              <a:t>الگوهای دولت پلورالیستی</a:t>
            </a:r>
          </a:p>
          <a:p>
            <a:pPr algn="just"/>
            <a:r>
              <a:rPr lang="fa-IR" dirty="0" smtClean="0"/>
              <a:t>1 . الگوی دولت تابع ، در این الگو دولت منفعل است و تنها توازن قدرت </a:t>
            </a:r>
            <a:r>
              <a:rPr lang="fa-IR" dirty="0" smtClean="0"/>
              <a:t>گروه </a:t>
            </a:r>
            <a:r>
              <a:rPr lang="fa-IR" dirty="0" smtClean="0"/>
              <a:t>های فشار را در جامعه مدنی منعکس می کند.</a:t>
            </a:r>
          </a:p>
          <a:p>
            <a:pPr algn="just"/>
            <a:r>
              <a:rPr lang="fa-IR" dirty="0" smtClean="0"/>
              <a:t>الگوی دولت بی طرف ، در این الگو دولت واسطه متوازن و هماهنگ کننده منافع است. بروکراسی های دولتی  در کار پاسخ گویی به تعارض گروه های فشار و انجام امور انتخابات هستند و در عین حال در نگهبانی از این روند سیاسی نقش فعالی دارند.</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3. الگوی دولت واسطه گر،در این الگو سیاست های عمومی را گرد آوری فعالیتهای گروههای فشار در دستگاه دولتی تفسیر می کنند. در واقع دولت واسطه گر نیز منافع خاص خود را دارد. یک دولت واسطه گر نه بازتاباننده منفل نیروهای درون جامعه خود است نه بی طرفانه منافع عمومی را دنبال می کند. چنین دولتی هر قدر هم توانایی هدایت و رهبری جامعه را داشته باشد خود محصول قدرت ائتلافهای مسلط در درون و بیرون دولت است.</a:t>
            </a:r>
          </a:p>
          <a:p>
            <a:endParaRPr lang="fa-I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a:t>
            </a:r>
            <a:endParaRPr lang="fa-IR" dirty="0"/>
          </a:p>
        </p:txBody>
      </p:sp>
      <p:sp>
        <p:nvSpPr>
          <p:cNvPr id="2" name="Content Placeholder 1"/>
          <p:cNvSpPr>
            <a:spLocks noGrp="1"/>
          </p:cNvSpPr>
          <p:nvPr>
            <p:ph sz="quarter" idx="1"/>
          </p:nvPr>
        </p:nvSpPr>
        <p:spPr/>
        <p:txBody>
          <a:bodyPr/>
          <a:lstStyle/>
          <a:p>
            <a:pPr algn="just"/>
            <a:r>
              <a:rPr lang="fa-IR" dirty="0" smtClean="0"/>
              <a:t>جنبه های سازمانی دولت پلورالیستی :</a:t>
            </a:r>
          </a:p>
          <a:p>
            <a:pPr algn="just"/>
            <a:r>
              <a:rPr lang="fa-IR" dirty="0" smtClean="0"/>
              <a:t>1 . مجریان ، قانون گذاران و هماهنگی</a:t>
            </a:r>
          </a:p>
          <a:p>
            <a:pPr algn="just"/>
            <a:r>
              <a:rPr lang="fa-IR" dirty="0" smtClean="0"/>
              <a:t>2 . نخبگان اداری و قضایی</a:t>
            </a:r>
          </a:p>
          <a:p>
            <a:pPr algn="just"/>
            <a:r>
              <a:rPr lang="fa-IR" dirty="0" smtClean="0"/>
              <a:t>3 . سیاست گذاری </a:t>
            </a:r>
          </a:p>
          <a:p>
            <a:pPr algn="just"/>
            <a:r>
              <a:rPr lang="fa-IR" dirty="0" smtClean="0"/>
              <a:t>4 . تمرکز و عدم تمرکز</a:t>
            </a:r>
            <a:endParaRPr lang="fa-I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 نو</a:t>
            </a:r>
            <a:endParaRPr lang="fa-IR" dirty="0"/>
          </a:p>
        </p:txBody>
      </p:sp>
      <p:sp>
        <p:nvSpPr>
          <p:cNvPr id="2" name="Content Placeholder 1"/>
          <p:cNvSpPr>
            <a:spLocks noGrp="1"/>
          </p:cNvSpPr>
          <p:nvPr>
            <p:ph sz="quarter" idx="1"/>
          </p:nvPr>
        </p:nvSpPr>
        <p:spPr/>
        <p:txBody>
          <a:bodyPr/>
          <a:lstStyle/>
          <a:p>
            <a:pPr algn="just"/>
            <a:r>
              <a:rPr lang="fa-IR" dirty="0" smtClean="0"/>
              <a:t>تفکر پلورالیستی نو چهار منشاء فکری دارد:</a:t>
            </a:r>
          </a:p>
          <a:p>
            <a:pPr algn="just"/>
            <a:r>
              <a:rPr lang="fa-IR" dirty="0" smtClean="0"/>
              <a:t>1 . رویگرداندن از به کار گیری زیاد گزاره های ریاضی در علم اقتصاد و نمایاندن چگونگی اعمال نفوذ ارزش های اجتماعی و ترتیبات سازمانی بر عملیات اقتصادی</a:t>
            </a:r>
          </a:p>
          <a:p>
            <a:pPr algn="just"/>
            <a:r>
              <a:rPr lang="fa-IR" dirty="0" smtClean="0"/>
              <a:t>2 . آگاهی عالمان سیاست از محدودیت هایی که نظام های اقتصادی بر تصمیم گیری جمعی اعمال می کنند.</a:t>
            </a:r>
          </a:p>
          <a:p>
            <a:pPr algn="just"/>
            <a:r>
              <a:rPr lang="fa-IR" dirty="0" smtClean="0"/>
              <a:t>3 . نظریه جامعه شناختی پس از جنگ جهانی دوم است که از تفکر سیستمی تاثیر پذیرفته است.</a:t>
            </a:r>
          </a:p>
          <a:p>
            <a:pPr algn="just"/>
            <a:r>
              <a:rPr lang="fa-IR" dirty="0" smtClean="0"/>
              <a:t>4 . حوزههای متنوع علوم اجتماعی کاربردی است که تحت عنوان تحلیل خط مشی گروه بندی شده است.</a:t>
            </a:r>
            <a:endParaRPr lang="fa-I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 نو</a:t>
            </a:r>
            <a:endParaRPr lang="fa-IR" dirty="0"/>
          </a:p>
        </p:txBody>
      </p:sp>
      <p:sp>
        <p:nvSpPr>
          <p:cNvPr id="2" name="Content Placeholder 1"/>
          <p:cNvSpPr>
            <a:spLocks noGrp="1"/>
          </p:cNvSpPr>
          <p:nvPr>
            <p:ph sz="quarter" idx="1"/>
          </p:nvPr>
        </p:nvSpPr>
        <p:spPr/>
        <p:txBody>
          <a:bodyPr>
            <a:normAutofit/>
          </a:bodyPr>
          <a:lstStyle/>
          <a:p>
            <a:pPr algn="just"/>
            <a:r>
              <a:rPr lang="fa-IR" dirty="0" smtClean="0"/>
              <a:t>دروندادهای سیاسی </a:t>
            </a:r>
          </a:p>
          <a:p>
            <a:pPr algn="just"/>
            <a:r>
              <a:rPr lang="fa-IR" dirty="0" smtClean="0"/>
              <a:t>پلورالیست های نو توجهی کمتر به دروندادهای سیاسی دارند و کمتر به انتخابات ، رقابت حزبی یا سیاست مبتنی بر گروههای ذی نفع توجه می کنند. آنها در کل چهار موضع کلیدی دارند.</a:t>
            </a:r>
          </a:p>
          <a:p>
            <a:pPr algn="just"/>
            <a:r>
              <a:rPr lang="fa-IR" dirty="0" smtClean="0"/>
              <a:t>1 . کنار گذاردن سیاست مبتنی بر طبقه:</a:t>
            </a:r>
          </a:p>
          <a:p>
            <a:pPr algn="just"/>
            <a:r>
              <a:rPr lang="fa-IR" dirty="0" smtClean="0"/>
              <a:t>سه عامل مهم در تقلیل اهمیت بسیج سیاسی مبتنی بر طبقه در سرمایه داری پیشرفته نقش داشت ، اول، تغییر تولید کارگاهی و تغییر مشاغل یدی به صنعتی ، دوم تضعیف نقش اتحادیه های کارگری در جوامع سرمایه داری پیشرفته که با رشد شرکتهای چند ملیتی ، سوم گرایشهای لیبرال دموکرات ها به عدم تعهد طبقاتی و تضعیف ارتباط  میان مواضع طبقات شغلی و رفتار سیاسی</a:t>
            </a:r>
            <a:endParaRPr lang="fa-I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 نو</a:t>
            </a:r>
            <a:endParaRPr lang="fa-IR" dirty="0"/>
          </a:p>
        </p:txBody>
      </p:sp>
      <p:sp>
        <p:nvSpPr>
          <p:cNvPr id="2" name="Content Placeholder 1"/>
          <p:cNvSpPr>
            <a:spLocks noGrp="1"/>
          </p:cNvSpPr>
          <p:nvPr>
            <p:ph sz="quarter" idx="1"/>
          </p:nvPr>
        </p:nvSpPr>
        <p:spPr/>
        <p:txBody>
          <a:bodyPr>
            <a:normAutofit lnSpcReduction="10000"/>
          </a:bodyPr>
          <a:lstStyle/>
          <a:p>
            <a:pPr algn="just"/>
            <a:r>
              <a:rPr lang="fa-IR" dirty="0" smtClean="0"/>
              <a:t>2. تغییر ایدئولوژیک و سیاست مابعد صنعتی:</a:t>
            </a:r>
          </a:p>
          <a:p>
            <a:pPr algn="just"/>
            <a:r>
              <a:rPr lang="fa-IR" dirty="0" smtClean="0"/>
              <a:t>پولورالیستهای </a:t>
            </a:r>
            <a:r>
              <a:rPr lang="fa-IR" dirty="0" smtClean="0"/>
              <a:t>نو تقسیم </a:t>
            </a:r>
            <a:r>
              <a:rPr lang="fa-IR" dirty="0" smtClean="0"/>
              <a:t>بندیهای ایدئولوژیک  راست و چپ ، خصوصی و عمومی و امثال آن را مانعی عمده در راه تصمیم گیری عقلانی می دانند و سیاست مابعد صنعتی در رشد احزاب محیط زیستی ، جنبش حقوق حیوانات ، مسئله گرسنگی و عدم توسعه و...در اندیشه آنها دیده می شود.</a:t>
            </a:r>
          </a:p>
          <a:p>
            <a:pPr algn="just"/>
            <a:r>
              <a:rPr lang="fa-IR" dirty="0" smtClean="0"/>
              <a:t>3 . افول نهاد های نمایندگی :</a:t>
            </a:r>
          </a:p>
          <a:p>
            <a:pPr algn="just"/>
            <a:r>
              <a:rPr lang="fa-IR" dirty="0" smtClean="0"/>
              <a:t>رشد دولت توسعه یافته قطعا اهمیت سیاسی نهادهای نمایندگی را که وسیله ای برای کنترل سیاست عمومی هستند ، کاهش می دهد پلورالیستهای نو ، نوعی باز سازی را دست کم در اعمال قوه مقننه به تصور می آورند که گامی مهم برای تحدید گرایش به حکومت تکنوکراتیک ذاتی در دولت توسعه یافته و نقش مسلط شرکتها در سیاست مبتنی بر درونداد محسوب می شود. </a:t>
            </a:r>
          </a:p>
          <a:p>
            <a:endParaRPr lang="fa-I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 نو</a:t>
            </a:r>
            <a:endParaRPr lang="fa-IR" dirty="0"/>
          </a:p>
        </p:txBody>
      </p:sp>
      <p:sp>
        <p:nvSpPr>
          <p:cNvPr id="2" name="Content Placeholder 1"/>
          <p:cNvSpPr>
            <a:spLocks noGrp="1"/>
          </p:cNvSpPr>
          <p:nvPr>
            <p:ph sz="quarter" idx="1"/>
          </p:nvPr>
        </p:nvSpPr>
        <p:spPr/>
        <p:txBody>
          <a:bodyPr/>
          <a:lstStyle/>
          <a:p>
            <a:pPr algn="just"/>
            <a:r>
              <a:rPr lang="fa-IR" dirty="0" smtClean="0"/>
              <a:t>4 . مواضع برتر فعالیت اقتصادی :</a:t>
            </a:r>
          </a:p>
          <a:p>
            <a:pPr algn="just"/>
            <a:r>
              <a:rPr lang="fa-IR" dirty="0" smtClean="0"/>
              <a:t>از منظر پلورالیست های نو منافع حاصل از فعالیت اقتصادی هنگامی که سیاست گذاری عمومی را متاثر می کند در برابر دیگر منافع اجتماعی موضعی مهم دارد. دو مبنا برای موضع برتر اقتصادی می توان بر شمرد اول انباشت نیروی اختیار که به رشد شرکت های بزرگ منجر می شود و دیگری پدیده گردش ، شرکتها به نحوی موثر  می توانند مسائلی را که شهروندان طرح می کنند و نیز اختیار و اراده انها را تنظیم کنند.</a:t>
            </a:r>
            <a:endParaRPr lang="fa-I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 نو</a:t>
            </a:r>
            <a:endParaRPr lang="fa-IR" dirty="0"/>
          </a:p>
        </p:txBody>
      </p:sp>
      <p:sp>
        <p:nvSpPr>
          <p:cNvPr id="2" name="Content Placeholder 1"/>
          <p:cNvSpPr>
            <a:spLocks noGrp="1"/>
          </p:cNvSpPr>
          <p:nvPr>
            <p:ph sz="quarter" idx="1"/>
          </p:nvPr>
        </p:nvSpPr>
        <p:spPr/>
        <p:txBody>
          <a:bodyPr>
            <a:normAutofit fontScale="92500"/>
          </a:bodyPr>
          <a:lstStyle/>
          <a:p>
            <a:pPr algn="just"/>
            <a:r>
              <a:rPr lang="fa-IR" dirty="0" smtClean="0"/>
              <a:t>پلورالیست های نو در پاسخ به این پرسش که حکومت لیبرال دموکراتیک در حال حاضر چگونه عمل می کند، تصویری از دولت نگهبان ارائه می دهند. چنین تبیین حکومت محور یا مبتنی بر تقاضا، الگوی دولت متخصص را شکل می دهد.</a:t>
            </a:r>
          </a:p>
          <a:p>
            <a:pPr algn="just"/>
            <a:r>
              <a:rPr lang="fa-IR" dirty="0" smtClean="0"/>
              <a:t>1. تخصصی شدن حکومت</a:t>
            </a:r>
          </a:p>
          <a:p>
            <a:pPr algn="just"/>
            <a:r>
              <a:rPr lang="fa-IR" dirty="0" smtClean="0"/>
              <a:t>نئو پلورالیستها معتقدند دولت توسعه یافته را بیشتر گروههای متخصص اداره می کنند. در موسسه های شبکه دولتی و مقامات محلی معمولا متخصصان بخش اداری عملیات موسسه را در سطح سیاست گذاری تحت کنترل دارند. این مسئله به سه دلیل مهم است.</a:t>
            </a:r>
          </a:p>
          <a:p>
            <a:pPr algn="just"/>
            <a:r>
              <a:rPr lang="fa-IR" dirty="0" smtClean="0"/>
              <a:t>اول اینکه متخصصان، تخصص بالایی در وظایف حکومتی وارد می کنند.</a:t>
            </a:r>
          </a:p>
          <a:p>
            <a:pPr algn="just"/>
            <a:r>
              <a:rPr lang="fa-IR" dirty="0" smtClean="0"/>
              <a:t> دوم اینکه تربیت تخصصیتاکید زیادی بر احترام به منافع عمومی دارد.</a:t>
            </a:r>
          </a:p>
          <a:p>
            <a:pPr algn="just"/>
            <a:r>
              <a:rPr lang="fa-IR" dirty="0" smtClean="0"/>
              <a:t>سوم اینکه تخصصی شدن سیاست گذاری باعث انتقال قدرت به خود متخصصان می شود.</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t>نظریه های تبیینی دولت : رویکرد جامعه محور</a:t>
            </a:r>
            <a:endParaRPr lang="fa-IR" dirty="0"/>
          </a:p>
        </p:txBody>
      </p:sp>
      <p:sp>
        <p:nvSpPr>
          <p:cNvPr id="2" name="Content Placeholder 1"/>
          <p:cNvSpPr>
            <a:spLocks noGrp="1"/>
          </p:cNvSpPr>
          <p:nvPr>
            <p:ph sz="quarter" idx="1"/>
          </p:nvPr>
        </p:nvSpPr>
        <p:spPr/>
        <p:txBody>
          <a:bodyPr>
            <a:normAutofit lnSpcReduction="10000"/>
          </a:bodyPr>
          <a:lstStyle/>
          <a:p>
            <a:pPr algn="just"/>
            <a:r>
              <a:rPr lang="fa-IR" dirty="0" smtClean="0"/>
              <a:t>1 . از منظر شکل گیری دولتهای مدرن :</a:t>
            </a:r>
          </a:p>
          <a:p>
            <a:pPr algn="just"/>
            <a:r>
              <a:rPr lang="fa-IR" dirty="0" smtClean="0"/>
              <a:t> دولت سرمایه داری پیشرفته از تکامل رابطه پیچیده میان روند تحولات اجتماعی – اقتصادی درونی و تحولات خارجی مربوط به رقابت میان دولتها تعریف می شود.</a:t>
            </a:r>
          </a:p>
          <a:p>
            <a:pPr algn="just"/>
            <a:r>
              <a:rPr lang="fa-IR" dirty="0" smtClean="0"/>
              <a:t>2 . از منظر دولت سرمایه داری مدرن :</a:t>
            </a:r>
          </a:p>
          <a:p>
            <a:pPr algn="just"/>
            <a:r>
              <a:rPr lang="fa-IR" dirty="0" smtClean="0"/>
              <a:t>رویکرد جامعه محور، دولت سرمایه داری پیشرفته را به شدت تحت فشار ساختار درونی قدرت جامعه و نیز متکی بر حمایت سیاسی و منابع اقتصادی بازیگران قدرتمند بخش خصوصی می بیند.</a:t>
            </a:r>
          </a:p>
          <a:p>
            <a:pPr algn="just"/>
            <a:r>
              <a:rPr lang="fa-IR" dirty="0" smtClean="0"/>
              <a:t>پلورالیستها و نئو پلورالیستها به قدرت متمرکز دولت در کنار منافع همساز شده اعتقاد دارند ، الیتیستها معتقد به تجمیع قدرت در دستان گروهی مسلط از نخبگان و مارکسیستها به خصلت طبقاتی دولت سرمایه داری باور دارند همان طور که مشاهده می شود همه رویکردهای جامعه محور به قدرت دولت مدرن و رابطه آن با جامعه مدنی دارند.</a:t>
            </a:r>
          </a:p>
          <a:p>
            <a:endParaRPr lang="fa-I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 نو</a:t>
            </a:r>
            <a:endParaRPr lang="fa-IR" dirty="0"/>
          </a:p>
        </p:txBody>
      </p:sp>
      <p:sp>
        <p:nvSpPr>
          <p:cNvPr id="2" name="Content Placeholder 1"/>
          <p:cNvSpPr>
            <a:spLocks noGrp="1"/>
          </p:cNvSpPr>
          <p:nvPr>
            <p:ph sz="quarter" idx="1"/>
          </p:nvPr>
        </p:nvSpPr>
        <p:spPr/>
        <p:txBody>
          <a:bodyPr/>
          <a:lstStyle/>
          <a:p>
            <a:pPr algn="just"/>
            <a:r>
              <a:rPr lang="fa-IR" dirty="0" smtClean="0"/>
              <a:t>2. مشارکت عقلانی</a:t>
            </a:r>
          </a:p>
          <a:p>
            <a:pPr algn="just"/>
            <a:r>
              <a:rPr lang="fa-IR" dirty="0" smtClean="0"/>
              <a:t>هر اندازه کنترل های درونی به خوبی گسترش یابد باز هم نیاز اساسی به نظامی از کنترل های بیرونی باقی می ماند تا اجتماعی شدن تصمیم گیرندگان را برای دنبال کردن اهداف ملی تقویت کند. بطور کلی ایجاد ملزومات مشارکت عمومی در روند تصمیم گیری به معنای بررسی های بیشتر خط مشی هاست. ازاین رو پلورالیست های نو به ایجاد اشکال جدید و خاص مشارکت عمومی برای هماهنگ کردن نخبگان متخصص با انتظاراتعمومی علاقه دارند.</a:t>
            </a:r>
            <a:endParaRPr lang="fa-I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تبیینی دولت از دیدگاه پلورالیسم نو</a:t>
            </a:r>
            <a:endParaRPr lang="fa-IR" dirty="0"/>
          </a:p>
        </p:txBody>
      </p:sp>
      <p:sp>
        <p:nvSpPr>
          <p:cNvPr id="2" name="Content Placeholder 1"/>
          <p:cNvSpPr>
            <a:spLocks noGrp="1"/>
          </p:cNvSpPr>
          <p:nvPr>
            <p:ph sz="quarter" idx="1"/>
          </p:nvPr>
        </p:nvSpPr>
        <p:spPr/>
        <p:txBody>
          <a:bodyPr/>
          <a:lstStyle/>
          <a:p>
            <a:pPr algn="just"/>
            <a:r>
              <a:rPr lang="fa-IR" dirty="0" smtClean="0"/>
              <a:t>در نظر پلورالیستهای نو سه منبع برای آسیب رساندن به سیاستهای دولت و توسعه اجتماعی وجود دارد .</a:t>
            </a:r>
          </a:p>
          <a:p>
            <a:pPr algn="just"/>
            <a:r>
              <a:rPr lang="fa-IR" dirty="0" smtClean="0"/>
              <a:t>1. افول تکنولوژیک</a:t>
            </a:r>
          </a:p>
          <a:p>
            <a:pPr algn="just"/>
            <a:r>
              <a:rPr lang="fa-IR" dirty="0" smtClean="0"/>
              <a:t>2 . بحرانهای سیاسی </a:t>
            </a:r>
          </a:p>
          <a:p>
            <a:pPr algn="just"/>
            <a:r>
              <a:rPr lang="fa-IR" dirty="0" smtClean="0"/>
              <a:t>3. معارضات فرهنگی</a:t>
            </a:r>
          </a:p>
          <a:p>
            <a:endParaRPr lang="fa-I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t>نظریه های تبیینی دولت : رویکرد جامعه محور</a:t>
            </a:r>
            <a:endParaRPr lang="fa-IR" dirty="0"/>
          </a:p>
        </p:txBody>
      </p:sp>
      <p:sp>
        <p:nvSpPr>
          <p:cNvPr id="2" name="Content Placeholder 1"/>
          <p:cNvSpPr>
            <a:spLocks noGrp="1"/>
          </p:cNvSpPr>
          <p:nvPr>
            <p:ph sz="quarter" idx="1"/>
          </p:nvPr>
        </p:nvSpPr>
        <p:spPr/>
        <p:txBody>
          <a:bodyPr>
            <a:normAutofit/>
          </a:bodyPr>
          <a:lstStyle/>
          <a:p>
            <a:pPr algn="just"/>
            <a:r>
              <a:rPr lang="fa-IR" dirty="0" smtClean="0"/>
              <a:t>در حالی که رویکرد دولت محور با بررسی رابطه دولت مدرن با نیروهای جامعه بر توانایی انجام عملی خلاف تقاضاهای بازیگران سیاسی اعم از رای دهندگان ، گروههای ذی نفع ، مدیران شرکت های بزرگ یا هر بازیگر دیگر ، از سوی دولت تاکید می کنند. به این ترتیب راست نو در برابر دولت پیشرفته سرمایه داری قد علم کرده ، حمله گسترده بر دولت رفاه را تدارک می بیند.</a:t>
            </a:r>
          </a:p>
          <a:p>
            <a:pPr algn="just"/>
            <a:r>
              <a:rPr lang="fa-IR" dirty="0" smtClean="0"/>
              <a:t>3 . از منظر نظریه های دولت مدرن :</a:t>
            </a:r>
          </a:p>
          <a:p>
            <a:pPr algn="just"/>
            <a:r>
              <a:rPr lang="fa-IR" dirty="0" smtClean="0"/>
              <a:t>همه دولتهای مدرن تحت تاثیر پدیده جهانی شدن هستند. جهانی شدن دو جنبه متمایز دارد . یکی گستره آن که نمایانگر در برگیرندگی بیشتر نقاط جهان است و دیگری عمق آن که حاکی از شدت آن در لایه های مختلف جوامع است.</a:t>
            </a:r>
          </a:p>
          <a:p>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t>نظریه تبیینی دولت از دیدگاه مارکسیسم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تحلیل نظریه مارکسیستی درباره دولت ، به سبب نقش مستمر مارکسیسم به مثابه رادیکال ترین و تهدید کننده ترین ناقد سرمایه داری و دموکراسی لیبرال و به منزله ایدئولوژی رسمی حکومت هایی که درگیر مبارزه انقلابی علیه رژیم های بورژوازی هستند ، پیچیده می باشد.</a:t>
            </a:r>
          </a:p>
          <a:p>
            <a:pPr algn="just"/>
            <a:r>
              <a:rPr lang="fa-IR" dirty="0" smtClean="0"/>
              <a:t>سه دیدگاه در ارتباط با دولت در آثار مارکس و انگلس دیده می شود که عبارتند از : یکی الگوی ابزاری دولت است که بر اساس آن دولت ، کارگزار بورژوازی است. دیگری الگوی خودکامه است و حکایت از آن دارد که دستگاه دولت فراتر از کنترل سرمایه ها اختیاری بیشتر می تواند داشته باشد. سومی رویکرد کارکردگرایانه به دولت است که بر مبنای آن دولت وسیله ای برای هماهنگی سازمان اجتماعی و تقسیم کار پیچیده معرفی می شود.</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t>نظریه تبیینی دولت از دیدگاه مارکسیسم</a:t>
            </a:r>
            <a:endParaRPr lang="fa-IR" dirty="0"/>
          </a:p>
        </p:txBody>
      </p:sp>
      <p:sp>
        <p:nvSpPr>
          <p:cNvPr id="2" name="Content Placeholder 1"/>
          <p:cNvSpPr>
            <a:spLocks noGrp="1"/>
          </p:cNvSpPr>
          <p:nvPr>
            <p:ph sz="quarter" idx="1"/>
          </p:nvPr>
        </p:nvSpPr>
        <p:spPr/>
        <p:txBody>
          <a:bodyPr>
            <a:normAutofit lnSpcReduction="10000"/>
          </a:bodyPr>
          <a:lstStyle/>
          <a:p>
            <a:pPr algn="just"/>
            <a:r>
              <a:rPr lang="fa-IR" dirty="0" smtClean="0"/>
              <a:t>دروندادهای سیاسی ( ساز و کارهای کنترل رهبران سیاسی ) </a:t>
            </a:r>
          </a:p>
          <a:p>
            <a:pPr algn="just"/>
            <a:r>
              <a:rPr lang="fa-IR" dirty="0" smtClean="0"/>
              <a:t>برای مارکسیستها اصطلاح سیاست مبتنی بر درونداد گمراه کننده است زیرا طرح رقابت انتخاباتی گروههای ذی نفع ، رسانه ها و احزاب سیاسی به منزله دروندادهایی که به خط مشی دولت شکل می دهند ایدئولوژیک است . به ویژ از منظر مارکسیسم کارکردگرا این پدیده ها همان اندازه که بروندادهای دولت به شمار می روند درونداد او نیز محسوب می شوند چون سازو کارهایی برای کنترل اجتماعی هستند. بنابراین آنها برای توضیح رفتار سیاسی خود در دموکراسی های غربی با دو مشکل مواجه اند.</a:t>
            </a:r>
          </a:p>
          <a:p>
            <a:pPr algn="just"/>
            <a:r>
              <a:rPr lang="fa-IR" dirty="0" smtClean="0"/>
              <a:t>1 . مبنای طبقاتی بسیج سیاسی : مانیفست </a:t>
            </a:r>
            <a:r>
              <a:rPr lang="fa-IR" dirty="0" smtClean="0"/>
              <a:t>کمونیست </a:t>
            </a:r>
            <a:r>
              <a:rPr lang="fa-IR" dirty="0" smtClean="0"/>
              <a:t>بیان می کند که مبارزه طبقاتی میان بورژوازی و پرولتاریا اصل سازمانی دولت های لیبرال متکی به قانون اساسی را شکل می دهد. این استدلال هنگامی پذیرفته است که حق رای را مبتنی بر مالکیت باشد اما امروزه این امر مبهم است.</a:t>
            </a: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t>نظریه تبیینی دولت از دیدگاه مارکسیسم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2 . ثبات و بی ثباتی در سرمایه داری پیشرفته</a:t>
            </a:r>
          </a:p>
          <a:p>
            <a:pPr algn="just"/>
            <a:r>
              <a:rPr lang="fa-IR" dirty="0" smtClean="0"/>
              <a:t>برای مارکسیستها موتور اصلی ناآرامی در همه جوامع سوسیالیستی تجربه مستقیم کارگر از استثمار و بیگانگی از تولید است . مارکسیستها دو نوع آگاهی طغیان کننده را تشخیص دادند که در میان طبقه کارگر از راه تجربه شخصی و سازمان جمعی، یکی با آگاهی اتحادیه کارگری و دیگری با آگاهی طبقاتی کامل می تواند شکل گیرد و این </a:t>
            </a:r>
            <a:r>
              <a:rPr lang="fa-IR" dirty="0" smtClean="0"/>
              <a:t>آگاهی </a:t>
            </a:r>
            <a:r>
              <a:rPr lang="fa-IR" dirty="0" smtClean="0"/>
              <a:t>طبقاتی تنها زمانی می تواند شکل گیرد که با کمک عوامل خارجی به جنبش  کارگری تزریق شود. اما در جایی که اتحادیه ای شکل نگرفته باشد یا حتی سوسیال دموکراسی نیز تجهیز نشده باشد ، این مسئله بی معنی است شاید برخی مارکسیستها آرامش و ثبات پرولتاریا را به دلیل موفقیت اقتصاد سرمایه داری در جلب حمایت پرولتاریا در سرمایه داری پیشرفته باشد.</a:t>
            </a:r>
            <a:endParaRPr lang="fa-I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dirty="0" smtClean="0"/>
              <a:t>نظریه تبیینی دولت از دیدگاه مارکسیسم</a:t>
            </a:r>
            <a:endParaRPr lang="fa-IR" dirty="0"/>
          </a:p>
        </p:txBody>
      </p:sp>
      <p:sp>
        <p:nvSpPr>
          <p:cNvPr id="2" name="Content Placeholder 1"/>
          <p:cNvSpPr>
            <a:spLocks noGrp="1"/>
          </p:cNvSpPr>
          <p:nvPr>
            <p:ph sz="quarter" idx="1"/>
          </p:nvPr>
        </p:nvSpPr>
        <p:spPr/>
        <p:txBody>
          <a:bodyPr>
            <a:normAutofit/>
          </a:bodyPr>
          <a:lstStyle/>
          <a:p>
            <a:pPr algn="just"/>
            <a:r>
              <a:rPr lang="fa-IR" dirty="0" smtClean="0"/>
              <a:t>سازمان دولت از دیدگاه مارکسیستی با سه رویکرد مطرح شدند. </a:t>
            </a:r>
          </a:p>
          <a:p>
            <a:pPr algn="just"/>
            <a:r>
              <a:rPr lang="fa-IR" dirty="0" smtClean="0"/>
              <a:t>1. الگوهای مدرن ابزارگرا</a:t>
            </a:r>
          </a:p>
          <a:p>
            <a:pPr algn="just"/>
            <a:r>
              <a:rPr lang="fa-IR" dirty="0" smtClean="0"/>
              <a:t>مارکس و انگلس بر دیدگاهی ابزارگرا درباره دولت لیبرال تکیه داشتند و آن را ماشینی می دانستند که سرمایه داران مستقیما آن را در جهت منافع خود کنترل می کنند.</a:t>
            </a:r>
          </a:p>
          <a:p>
            <a:pPr algn="just"/>
            <a:r>
              <a:rPr lang="fa-IR" dirty="0" smtClean="0"/>
              <a:t>ابزارگرایان هیچ گاه به سازمان دولت لیبرال دموکراتیک زیاد توجه نکرده اند اغلب با مارکس هم عقیده اند که روند های پارلمانی تنها ابزاری ایدئولوژیک هستند که کنترل موثر مردمی را بر تصمیم گیری نشان می دهند. در ادبیات ابزار گرایان ، دولت در آخرین تحلیل سازمانی واحد تلقی شده ، اموری چون عدم تمرکز فدرال مسئولیت های محلی درباره چگونگی سیاست گذاری حکومت ناحیه ای ، سازمان های حکومت محلی و تفکیک قوا در نظر نمی آید.</a:t>
            </a:r>
          </a:p>
          <a:p>
            <a:pPr marL="624078" indent="-514350">
              <a:buNone/>
            </a:pPr>
            <a:endParaRPr lang="fa-IR" dirty="0" smtClean="0"/>
          </a:p>
          <a:p>
            <a:pPr>
              <a:buNone/>
            </a:pP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1387</TotalTime>
  <Words>4914</Words>
  <Application>Microsoft Office PowerPoint</Application>
  <PresentationFormat>On-screen Show (4:3)</PresentationFormat>
  <Paragraphs>176</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Oriel</vt:lpstr>
      <vt:lpstr>دولت و دموکراسی  در عصر جهانی شدن فصل هفتم</vt:lpstr>
      <vt:lpstr>فصل هفتم  نظریه های تبیینی دولت : رویکرد جامعه محور</vt:lpstr>
      <vt:lpstr>نظریه های تبیینی دولت : رویکرد جامعه محور</vt:lpstr>
      <vt:lpstr>نظریه های تبیینی دولت : رویکرد جامعه محور</vt:lpstr>
      <vt:lpstr>نظریه های تبیینی دولت : رویکرد جامعه محور</vt:lpstr>
      <vt:lpstr>نظریه تبیینی دولت از دیدگاه مارکسیسم</vt:lpstr>
      <vt:lpstr>نظریه تبیینی دولت از دیدگاه مارکسیسم</vt:lpstr>
      <vt:lpstr>نظریه تبیینی دولت از دیدگاه مارکسیسم</vt:lpstr>
      <vt:lpstr>نظریه تبیینی دولت از دیدگاه مارکسیسم</vt:lpstr>
      <vt:lpstr>نظریه تبیینی دولت از دیدگاه مارکسیسم</vt:lpstr>
      <vt:lpstr>نظریه تبیینی دولت از دید مارکسیسم</vt:lpstr>
      <vt:lpstr>نظریه تبیینی دولت از دید مارکسیسم</vt:lpstr>
      <vt:lpstr>نظریه تبیینی دولت از دید مارکسیسم</vt:lpstr>
      <vt:lpstr>نظریه تبیینی دولت از دید مارکسیسم</vt:lpstr>
      <vt:lpstr>نظریه تبیینی دولت از دید مارکسیسم</vt:lpstr>
      <vt:lpstr>نظریه تبیینی دولت از دیدگاه الیتیسم</vt:lpstr>
      <vt:lpstr>نظریه تبیینی دولت از دیدگاه الیتیسم</vt:lpstr>
      <vt:lpstr>نظریه تبیینی دولت از دیدگاه الیتیسم</vt:lpstr>
      <vt:lpstr>نظریه تبیینی دولت از دیدگاه الیتیسم</vt:lpstr>
      <vt:lpstr>نظریه تبیینی دولت از دیدگاه الیتیسم</vt:lpstr>
      <vt:lpstr>نظریه تبیینی دولت از دیدگاه الیتیسم</vt:lpstr>
      <vt:lpstr>نظریه تبیینی دولت از دیدگاه الیتیسم</vt:lpstr>
      <vt:lpstr>نظریه تبیینی دولت از دیدگاه الیتیسم</vt:lpstr>
      <vt:lpstr>نظریه تبیینی دولت از دیدگاه کورپوراتیسم</vt:lpstr>
      <vt:lpstr>نظریه تبیینی دولت از دیدگاه کورپوراتیسم</vt:lpstr>
      <vt:lpstr>نظریه تبیینی دولت از دیدگاه فونکسیونالیسم</vt:lpstr>
      <vt:lpstr>نظریه تبیینی دولت از دیدگاه فونکسیونالیسم</vt:lpstr>
      <vt:lpstr>نظریه تبیینی دولت از دیدگاه فونکسیونالیسم</vt:lpstr>
      <vt:lpstr>نظریه تبیینی دولت از دیدگاه پلورالیسم</vt:lpstr>
      <vt:lpstr>نظریه تبیینی دولت از دیدگاه پلورالیسم</vt:lpstr>
      <vt:lpstr>نظریه تبیینی دولت از دیدگاه پلورالیسم</vt:lpstr>
      <vt:lpstr>نظریه تبیینی دولت از دیدگاه پلورالیسم</vt:lpstr>
      <vt:lpstr>نظریه تبیینی دولت از دیدگاه پلورالیسم</vt:lpstr>
      <vt:lpstr>نظریه تبیینی دولت از دیدگاه پلورالیسم</vt:lpstr>
      <vt:lpstr>نظریه تبیینی دولت از دیدگاه پلورالیسم نو</vt:lpstr>
      <vt:lpstr>نظریه تبیینی دولت از دیدگاه پلورالیسم نو</vt:lpstr>
      <vt:lpstr>نظریه تبیینی دولت از دیدگاه پلورالیسم نو</vt:lpstr>
      <vt:lpstr>نظریه تبیینی دولت از دیدگاه پلورالیسم نو</vt:lpstr>
      <vt:lpstr>نظریه تبیینی دولت از دیدگاه پلورالیسم نو</vt:lpstr>
      <vt:lpstr>نظریه تبیینی دولت از دیدگاه پلورالیسم نو</vt:lpstr>
      <vt:lpstr>نظریه تبیینی دولت از دیدگاه پلورالیسم نو</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دولت و دموکراسی</dc:title>
  <dc:creator/>
  <cp:lastModifiedBy>moamad</cp:lastModifiedBy>
  <cp:revision>153</cp:revision>
  <dcterms:created xsi:type="dcterms:W3CDTF">2006-08-16T00:00:00Z</dcterms:created>
  <dcterms:modified xsi:type="dcterms:W3CDTF">2003-04-27T06:13:29Z</dcterms:modified>
</cp:coreProperties>
</file>