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77" r:id="rId4"/>
    <p:sldId id="278" r:id="rId5"/>
    <p:sldId id="258" r:id="rId6"/>
    <p:sldId id="279" r:id="rId7"/>
    <p:sldId id="259" r:id="rId8"/>
    <p:sldId id="260" r:id="rId9"/>
    <p:sldId id="261" r:id="rId10"/>
    <p:sldId id="280" r:id="rId11"/>
    <p:sldId id="262" r:id="rId12"/>
    <p:sldId id="281" r:id="rId13"/>
    <p:sldId id="263" r:id="rId14"/>
    <p:sldId id="264" r:id="rId15"/>
    <p:sldId id="265" r:id="rId16"/>
    <p:sldId id="282" r:id="rId17"/>
    <p:sldId id="266" r:id="rId18"/>
    <p:sldId id="267" r:id="rId19"/>
    <p:sldId id="268" r:id="rId20"/>
    <p:sldId id="269" r:id="rId21"/>
    <p:sldId id="270" r:id="rId22"/>
    <p:sldId id="271" r:id="rId23"/>
    <p:sldId id="272" r:id="rId24"/>
    <p:sldId id="275" r:id="rId25"/>
    <p:sldId id="273" r:id="rId26"/>
    <p:sldId id="27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1AD582-D5CE-4EA4-8155-C265F096CEA8}"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31765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348740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1386941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3598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490440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61AD582-D5CE-4EA4-8155-C265F096CEA8}" type="datetimeFigureOut">
              <a:rPr lang="en-GB" smtClean="0"/>
              <a:t>12/12/2018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317377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61AD582-D5CE-4EA4-8155-C265F096CEA8}" type="datetimeFigureOut">
              <a:rPr lang="en-GB" smtClean="0"/>
              <a:t>12/12/2018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237799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1AD582-D5CE-4EA4-8155-C265F096CEA8}"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3174686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1AD582-D5CE-4EA4-8155-C265F096CEA8}"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357481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1AD582-D5CE-4EA4-8155-C265F096CEA8}"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4355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1AD582-D5CE-4EA4-8155-C265F096CEA8}"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966077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16899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1AD582-D5CE-4EA4-8155-C265F096CEA8}" type="datetimeFigureOut">
              <a:rPr lang="en-GB" smtClean="0"/>
              <a:t>12/12/2018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89927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1AD582-D5CE-4EA4-8155-C265F096CEA8}" type="datetimeFigureOut">
              <a:rPr lang="en-GB" smtClean="0"/>
              <a:t>12/12/2018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969109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AD582-D5CE-4EA4-8155-C265F096CEA8}" type="datetimeFigureOut">
              <a:rPr lang="en-GB" smtClean="0"/>
              <a:t>12/12/2018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262411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198570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1AD582-D5CE-4EA4-8155-C265F096CEA8}"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AD4142-0B9B-47BF-A340-8B0189C64B26}" type="slidenum">
              <a:rPr lang="en-GB" smtClean="0"/>
              <a:t>‹#›</a:t>
            </a:fld>
            <a:endParaRPr lang="en-GB"/>
          </a:p>
        </p:txBody>
      </p:sp>
    </p:spTree>
    <p:extLst>
      <p:ext uri="{BB962C8B-B14F-4D97-AF65-F5344CB8AC3E}">
        <p14:creationId xmlns:p14="http://schemas.microsoft.com/office/powerpoint/2010/main" val="3904991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61AD582-D5CE-4EA4-8155-C265F096CEA8}" type="datetimeFigureOut">
              <a:rPr lang="en-GB" smtClean="0"/>
              <a:t>12/12/2018</a:t>
            </a:fld>
            <a:endParaRPr lang="en-GB"/>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7AD4142-0B9B-47BF-A340-8B0189C64B26}" type="slidenum">
              <a:rPr lang="en-GB" smtClean="0"/>
              <a:t>‹#›</a:t>
            </a:fld>
            <a:endParaRPr lang="en-GB"/>
          </a:p>
        </p:txBody>
      </p:sp>
    </p:spTree>
    <p:extLst>
      <p:ext uri="{BB962C8B-B14F-4D97-AF65-F5344CB8AC3E}">
        <p14:creationId xmlns:p14="http://schemas.microsoft.com/office/powerpoint/2010/main" val="28330393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592183"/>
          </a:xfrm>
        </p:spPr>
        <p:txBody>
          <a:bodyPr/>
          <a:lstStyle/>
          <a:p>
            <a:pPr algn="r" rtl="1"/>
            <a:r>
              <a:rPr lang="fa-IR" dirty="0" smtClean="0">
                <a:cs typeface="B Nazanin" panose="00000400000000000000" pitchFamily="2" charset="-78"/>
              </a:rPr>
              <a:t>رابطه هگل با فلسفه قاره ای</a:t>
            </a:r>
            <a:endParaRPr lang="en-GB" dirty="0">
              <a:cs typeface="B Nazanin" panose="00000400000000000000" pitchFamily="2" charset="-78"/>
            </a:endParaRPr>
          </a:p>
        </p:txBody>
      </p:sp>
      <p:sp>
        <p:nvSpPr>
          <p:cNvPr id="3" name="Content Placeholder 2"/>
          <p:cNvSpPr>
            <a:spLocks noGrp="1"/>
          </p:cNvSpPr>
          <p:nvPr>
            <p:ph idx="1"/>
          </p:nvPr>
        </p:nvSpPr>
        <p:spPr>
          <a:xfrm>
            <a:off x="913795" y="1515291"/>
            <a:ext cx="10353762" cy="4275909"/>
          </a:xfrm>
        </p:spPr>
        <p:txBody>
          <a:bodyPr>
            <a:noAutofit/>
          </a:bodyPr>
          <a:lstStyle/>
          <a:p>
            <a:pPr marL="0" indent="0" algn="r" rtl="1">
              <a:buNone/>
            </a:pPr>
            <a:r>
              <a:rPr lang="fa-IR" sz="3200" dirty="0" smtClean="0">
                <a:cs typeface="B Nazanin" panose="00000400000000000000" pitchFamily="2" charset="-78"/>
              </a:rPr>
              <a:t>فلسفه قاره ای را معمولا از هوسرل شروع می کنند و ریشه آن را به تاکید بر نقد دوم کانت بازمی گردانندو و این یعنی هگل به طور رسمی داخل در فلاسفه قاره ای به معنای مصطح نیست زیرا اصلا هنوز دو جریان قاره ای و تحلیلی هویت تاریخی پیدا نکرده اند. اما از این جهت که هگل و فلسفه اش بیشتر بر جریان های قاره ای تاثیر گذاشت- از جمله بعد بازتابی تاریخ را وارد فلسفه کردن- و اتفاقا جریان های فضای فلسفه تحلیلی- مثل راسل و مور- چندان تمایلی به آن نداشتند و فلسفه او را نمی پسندیدند باید گفت که میتوان هگل را در این دسته جای داد.</a:t>
            </a:r>
            <a:endParaRPr lang="en-GB" sz="3200" dirty="0"/>
          </a:p>
        </p:txBody>
      </p:sp>
    </p:spTree>
    <p:extLst>
      <p:ext uri="{BB962C8B-B14F-4D97-AF65-F5344CB8AC3E}">
        <p14:creationId xmlns:p14="http://schemas.microsoft.com/office/powerpoint/2010/main" val="2437885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913795" y="1651925"/>
            <a:ext cx="10353762" cy="5715525"/>
          </a:xfrm>
        </p:spPr>
        <p:txBody>
          <a:bodyPr>
            <a:noAutofit/>
          </a:bodyPr>
          <a:lstStyle/>
          <a:p>
            <a:pPr algn="just" rtl="1"/>
            <a:r>
              <a:rPr lang="fa-IR" sz="2800" dirty="0">
                <a:solidFill>
                  <a:prstClr val="white"/>
                </a:solidFill>
                <a:cs typeface="B Badr" panose="00000400000000000000" pitchFamily="2" charset="-78"/>
              </a:rPr>
              <a:t>همچنین خرد برای نتیجه گیری دو اصل دارد یکی اینکه تلاش می کند برای هر امر نامشروطی شرطی بیابد وهر بار می یابد که امری که یافته مشروط است و باز باید دنبال امر مشروطی برای قید زدن باشد. بر این اساس اطلاق مقولات بر تمامیت جهان که در بدو امر نامشروط است، آن را خرد مشروط می کند به امری و مطابق چهار مقوله ما چهار انتی نومی داریم که سومی آنها مقوله نسبت است که تز می گوید علیت مطابق قوانین تنها امری نیست که از آن جلوه هایی که در جهان وجود دارند استنتاج شوند  و آنتی تز می گوید که آزادی در جهان وجود ندارد بلکه هر رویدادی در جهان فقط مطابق قوانین طبیعت انجام می گیرد. به بیانی ساده و غیر فنی زیرا در عالم مدرن انسان می خواهد با عقل و قواعد عقلی همه چیز را بفهمد و تبیین علمی ارائه دهد. تبیین علمی ملازم با ضرورت است و در جایی که این اندیشه حاکم است که همه اشیاء تحت گزاره های کلیه ای که دال بر ضرورت هستند</a:t>
            </a:r>
            <a:endParaRPr lang="en-GB" sz="2800" dirty="0"/>
          </a:p>
        </p:txBody>
      </p:sp>
    </p:spTree>
    <p:extLst>
      <p:ext uri="{BB962C8B-B14F-4D97-AF65-F5344CB8AC3E}">
        <p14:creationId xmlns:p14="http://schemas.microsoft.com/office/powerpoint/2010/main" val="2427719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500743"/>
          </a:xfrm>
        </p:spPr>
        <p:txBody>
          <a:bodyPr>
            <a:normAutofit fontScale="90000"/>
          </a:bodyPr>
          <a:lstStyle/>
          <a:p>
            <a:pPr algn="r" rtl="1"/>
            <a:r>
              <a:rPr lang="fa-IR" dirty="0" smtClean="0">
                <a:cs typeface="B Nazanin" panose="00000400000000000000" pitchFamily="2" charset="-78"/>
              </a:rPr>
              <a:t>فلسفه نظری چیست؟</a:t>
            </a:r>
            <a:endParaRPr lang="en-GB" dirty="0">
              <a:cs typeface="B Nazanin" panose="00000400000000000000" pitchFamily="2" charset="-78"/>
            </a:endParaRPr>
          </a:p>
        </p:txBody>
      </p:sp>
      <p:sp>
        <p:nvSpPr>
          <p:cNvPr id="3" name="Content Placeholder 2"/>
          <p:cNvSpPr>
            <a:spLocks noGrp="1"/>
          </p:cNvSpPr>
          <p:nvPr>
            <p:ph idx="1"/>
          </p:nvPr>
        </p:nvSpPr>
        <p:spPr>
          <a:xfrm>
            <a:off x="222069" y="1220853"/>
            <a:ext cx="11969931" cy="5258324"/>
          </a:xfrm>
        </p:spPr>
        <p:txBody>
          <a:bodyPr>
            <a:noAutofit/>
          </a:bodyPr>
          <a:lstStyle/>
          <a:p>
            <a:pPr algn="just" rtl="1"/>
            <a:r>
              <a:rPr lang="fa-IR" sz="2800" dirty="0" smtClean="0">
                <a:cs typeface="B Badr" panose="00000400000000000000" pitchFamily="2" charset="-78"/>
              </a:rPr>
              <a:t> کانت طرحی که برای این مسئله ارائه داد، تمایز ذات و پدیدار بود. و چون نظر او موجه به نظر می آمد پساکانتی ها بین دو راهی سامان دهی و تقریرهای به روز از پاسخ های کانت ارائه کردن- فیخته به صورت رادیکال این را پی گرفت- و عبور از کانت و از او نردبان ساختن ماندند- می توان وینچ را مثال </a:t>
            </a:r>
            <a:r>
              <a:rPr lang="fa-IR" sz="2800" dirty="0" smtClean="0">
                <a:cs typeface="B Badr" panose="00000400000000000000" pitchFamily="2" charset="-78"/>
              </a:rPr>
              <a:t>زد</a:t>
            </a:r>
            <a:endParaRPr lang="fa-IR" sz="2800" dirty="0" smtClean="0">
              <a:cs typeface="B Badr" panose="00000400000000000000" pitchFamily="2" charset="-78"/>
            </a:endParaRPr>
          </a:p>
          <a:p>
            <a:pPr algn="just" rtl="1"/>
            <a:r>
              <a:rPr lang="fa-IR" sz="2800" dirty="0" smtClean="0">
                <a:cs typeface="B Badr" panose="00000400000000000000" pitchFamily="2" charset="-78"/>
              </a:rPr>
              <a:t>اقدام پساکانتی ها برای رهایی از تناقض: الف- نفی تمایز دو قابلیت شهود و مفهوم ب- واژه تحمیل را در عبارت « تحمیل صورت مفهومی بر محتوای شهود» را به چالش کشیدند. و به دنبال نجات کانت از کانت رفتند. </a:t>
            </a:r>
          </a:p>
          <a:p>
            <a:pPr algn="just" rtl="1"/>
            <a:r>
              <a:rPr lang="fa-IR" sz="2800" dirty="0" smtClean="0">
                <a:cs typeface="B Badr" panose="00000400000000000000" pitchFamily="2" charset="-78"/>
              </a:rPr>
              <a:t>اشکال پساکانتی ها:نفی شهود های محض به عنوان منبع شناخت که مستقل از تمام شکل دهی های مفهومی وجود دارد. هر چند کانت به آن پرداخته بود و در جواب تناقض می گوید این تناقض واقعی است زیرا اراده آزاد است هر چند نمی تواند بدون قانون باشد  و این قانون نمی تواند خودگزیده باشد و از طرفی وقتی الزام می آورد و اراده راقید می زند که خود گزیده باشد.</a:t>
            </a:r>
          </a:p>
          <a:p>
            <a:pPr algn="just" rtl="1"/>
            <a:r>
              <a:rPr lang="fa-IR" sz="2800" dirty="0" smtClean="0">
                <a:cs typeface="B Badr" panose="00000400000000000000" pitchFamily="2" charset="-78"/>
              </a:rPr>
              <a:t>. </a:t>
            </a:r>
          </a:p>
          <a:p>
            <a:pPr algn="just" rtl="1"/>
            <a:endParaRPr lang="fa-IR" sz="2800" dirty="0" smtClean="0">
              <a:cs typeface="B Badr" panose="00000400000000000000" pitchFamily="2" charset="-78"/>
            </a:endParaRPr>
          </a:p>
        </p:txBody>
      </p:sp>
    </p:spTree>
    <p:extLst>
      <p:ext uri="{BB962C8B-B14F-4D97-AF65-F5344CB8AC3E}">
        <p14:creationId xmlns:p14="http://schemas.microsoft.com/office/powerpoint/2010/main" val="902504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913795" y="1534016"/>
            <a:ext cx="10353762" cy="4618589"/>
          </a:xfrm>
        </p:spPr>
        <p:txBody>
          <a:bodyPr>
            <a:normAutofit fontScale="92500" lnSpcReduction="20000"/>
          </a:bodyPr>
          <a:lstStyle/>
          <a:p>
            <a:pPr lvl="0" algn="just" rtl="1"/>
            <a:r>
              <a:rPr lang="fa-IR" sz="2800" dirty="0">
                <a:solidFill>
                  <a:prstClr val="white"/>
                </a:solidFill>
                <a:cs typeface="B Badr" panose="00000400000000000000" pitchFamily="2" charset="-78"/>
              </a:rPr>
              <a:t>طرح هگل: نفی شهود به عنوان منبع مستقل شناخت- یعنی آنچه با کمک مفاهیم بدست آمده است- یعنی مخالف تفکیک شهود از فاهمه به عنوان چیزی که باید با </a:t>
            </a:r>
            <a:r>
              <a:rPr lang="fa-IR" sz="2800" dirty="0" smtClean="0">
                <a:solidFill>
                  <a:prstClr val="white"/>
                </a:solidFill>
                <a:cs typeface="B Badr" panose="00000400000000000000" pitchFamily="2" charset="-78"/>
              </a:rPr>
              <a:t>شاکله </a:t>
            </a:r>
            <a:r>
              <a:rPr lang="fa-IR" sz="2800" dirty="0">
                <a:solidFill>
                  <a:prstClr val="white"/>
                </a:solidFill>
                <a:cs typeface="B Badr" panose="00000400000000000000" pitchFamily="2" charset="-78"/>
              </a:rPr>
              <a:t>ترکیب شود بود . در واقع مشکل بزرگ این است که چگونه می </a:t>
            </a:r>
            <a:r>
              <a:rPr lang="fa-IR" sz="2800" dirty="0" smtClean="0">
                <a:solidFill>
                  <a:prstClr val="white"/>
                </a:solidFill>
                <a:cs typeface="B Badr" panose="00000400000000000000" pitchFamily="2" charset="-78"/>
              </a:rPr>
              <a:t>توانیم </a:t>
            </a:r>
            <a:r>
              <a:rPr lang="fa-IR" sz="2800" dirty="0">
                <a:solidFill>
                  <a:prstClr val="white"/>
                </a:solidFill>
                <a:cs typeface="B Badr" panose="00000400000000000000" pitchFamily="2" charset="-78"/>
              </a:rPr>
              <a:t>هم مولف قانون باشیم و هم تابع آن؟ و این نبض دیالکتیک هگل است.</a:t>
            </a:r>
          </a:p>
          <a:p>
            <a:pPr lvl="0" algn="just" rtl="1"/>
            <a:r>
              <a:rPr lang="fa-IR" sz="2800" dirty="0">
                <a:solidFill>
                  <a:prstClr val="white"/>
                </a:solidFill>
                <a:cs typeface="B Badr" panose="00000400000000000000" pitchFamily="2" charset="-78"/>
              </a:rPr>
              <a:t>پس: ما می توانیم شهود غیر ترکیبی داشته باشیم. و مفاهیم و شهودها  دارای وضعیتی قاعده مند هستند که درون یک کل بزرگ تر جای دارند و اینگونه درک می شوند و بنابراین نقش های شناختی و کارکرد آنها تنها در سایه درک جایگاه این مفاهیم و شهودها در کل استخراج می شود. پس باید ما از یگانگی شهودها و مفاهیم آغاز کنیم نه از تفکیک آنها و باید بگوییم که آنها تنها قادر خواهند بود تا نقش های خود را به درستی بازی کنند.</a:t>
            </a:r>
          </a:p>
          <a:p>
            <a:pPr lvl="0" algn="just" rtl="1"/>
            <a:r>
              <a:rPr lang="fa-IR" sz="2800" dirty="0">
                <a:solidFill>
                  <a:prstClr val="white"/>
                </a:solidFill>
                <a:cs typeface="B Badr" panose="00000400000000000000" pitchFamily="2" charset="-78"/>
              </a:rPr>
              <a:t>نکته: نویسنده این کل را همان خرد یا قابلیت ادراک می داند</a:t>
            </a:r>
            <a:endParaRPr lang="en-GB" dirty="0"/>
          </a:p>
        </p:txBody>
      </p:sp>
    </p:spTree>
    <p:extLst>
      <p:ext uri="{BB962C8B-B14F-4D97-AF65-F5344CB8AC3E}">
        <p14:creationId xmlns:p14="http://schemas.microsoft.com/office/powerpoint/2010/main" val="1267692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13211"/>
            <a:ext cx="10353761" cy="1326321"/>
          </a:xfrm>
        </p:spPr>
        <p:txBody>
          <a:bodyPr/>
          <a:lstStyle/>
          <a:p>
            <a:pPr algn="r" rtl="1"/>
            <a:r>
              <a:rPr lang="fa-IR" dirty="0" smtClean="0">
                <a:cs typeface="B Nazanin" panose="00000400000000000000" pitchFamily="2" charset="-78"/>
              </a:rPr>
              <a:t>راه خروج کانتی از کانت به تقریر هگل</a:t>
            </a:r>
            <a:endParaRPr lang="en-GB" dirty="0">
              <a:cs typeface="B Nazanin" panose="00000400000000000000" pitchFamily="2" charset="-78"/>
            </a:endParaRPr>
          </a:p>
        </p:txBody>
      </p:sp>
      <p:sp>
        <p:nvSpPr>
          <p:cNvPr id="3" name="Content Placeholder 2"/>
          <p:cNvSpPr>
            <a:spLocks noGrp="1"/>
          </p:cNvSpPr>
          <p:nvPr>
            <p:ph idx="1"/>
          </p:nvPr>
        </p:nvSpPr>
        <p:spPr>
          <a:xfrm>
            <a:off x="94823" y="920407"/>
            <a:ext cx="11991703" cy="5937593"/>
          </a:xfrm>
        </p:spPr>
        <p:txBody>
          <a:bodyPr>
            <a:noAutofit/>
          </a:bodyPr>
          <a:lstStyle/>
          <a:p>
            <a:pPr algn="just" rtl="1"/>
            <a:r>
              <a:rPr lang="fa-IR" sz="2800" dirty="0" smtClean="0">
                <a:cs typeface="B Badr" panose="00000400000000000000" pitchFamily="2" charset="-78"/>
              </a:rPr>
              <a:t>به جای تضاد سوژه- ابژه باید به سراغ نظم هنجاری- طبیعت گرایی برویم.</a:t>
            </a:r>
          </a:p>
          <a:p>
            <a:pPr algn="just" rtl="1"/>
            <a:r>
              <a:rPr lang="fa-IR" sz="2800" dirty="0" smtClean="0">
                <a:cs typeface="B Badr" panose="00000400000000000000" pitchFamily="2" charset="-78"/>
              </a:rPr>
              <a:t>تلقی کاملا برون گرا یا دورن گرا از خردتک بعدی است و منجر به نوسان همیشگی بین رئالیسم و ایده الیسم ذهنی می شود. در حالیکه این تناقض را ما حفظ می کنیم.</a:t>
            </a:r>
          </a:p>
          <a:p>
            <a:pPr algn="just" rtl="1"/>
            <a:r>
              <a:rPr lang="fa-IR" sz="2800" dirty="0" smtClean="0">
                <a:cs typeface="B Badr" panose="00000400000000000000" pitchFamily="2" charset="-78"/>
              </a:rPr>
              <a:t>حرکت به سمت جامعه گرایی و مفهوم تاریخی اجتماعی شدن.</a:t>
            </a:r>
          </a:p>
          <a:p>
            <a:pPr algn="just" rtl="1"/>
            <a:r>
              <a:rPr lang="fa-IR" sz="2800" dirty="0" smtClean="0">
                <a:cs typeface="B Badr" panose="00000400000000000000" pitchFamily="2" charset="-78"/>
              </a:rPr>
              <a:t>در کانت برداشت مونادی از فاعل وجود دارد و او را به دو بخش واضع و تابع قانون تقسیم می کند در حالیکه راه حل در نفی این تقسیم است به این ترتیب که ما دو فاعل داریم که یا یکی از ابتدا قانون را وضع می کند و همه و خودش تبع آن می شوند و یا این دو با یکدیگر مبارزه می کنند و پیروز قانون گذار را مشخص می نماید تا پیروز مولف و بازنده پیرو باشد. مثال این بحث را خدایگان و بنده قرار می دهد و نشان می دهد فرض یک طرفه بودن قدرت و تابعیت شکست خورده است و منظور از جامعیت دیالکتیک بین قانون گذار و تابع است. و این وقتی حاصل می شود که قانون شامل حال ما نیز بشود زیرا ما را وارد عمل اجتماعی دلیل آوردن و پرسش می کند. و از این به جامعه گرایی عاملیت تعبیر می کند.</a:t>
            </a:r>
            <a:endParaRPr lang="en-GB" sz="2800" dirty="0"/>
          </a:p>
        </p:txBody>
      </p:sp>
    </p:spTree>
    <p:extLst>
      <p:ext uri="{BB962C8B-B14F-4D97-AF65-F5344CB8AC3E}">
        <p14:creationId xmlns:p14="http://schemas.microsoft.com/office/powerpoint/2010/main" val="3604980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204651"/>
            <a:ext cx="10353761" cy="931817"/>
          </a:xfrm>
        </p:spPr>
        <p:txBody>
          <a:bodyPr/>
          <a:lstStyle/>
          <a:p>
            <a:pPr algn="r" rtl="1"/>
            <a:r>
              <a:rPr lang="fa-IR" dirty="0" smtClean="0">
                <a:cs typeface="B Nazanin" panose="00000400000000000000" pitchFamily="2" charset="-78"/>
              </a:rPr>
              <a:t>مفهوم اجتماعی عاملیت</a:t>
            </a:r>
            <a:endParaRPr lang="en-GB" dirty="0">
              <a:cs typeface="B Nazanin" panose="00000400000000000000" pitchFamily="2" charset="-78"/>
            </a:endParaRPr>
          </a:p>
        </p:txBody>
      </p:sp>
      <p:sp>
        <p:nvSpPr>
          <p:cNvPr id="3" name="Content Placeholder 2"/>
          <p:cNvSpPr>
            <a:spLocks noGrp="1"/>
          </p:cNvSpPr>
          <p:nvPr>
            <p:ph idx="1"/>
          </p:nvPr>
        </p:nvSpPr>
        <p:spPr>
          <a:xfrm>
            <a:off x="913795" y="1011847"/>
            <a:ext cx="10353762" cy="5101570"/>
          </a:xfrm>
        </p:spPr>
        <p:txBody>
          <a:bodyPr>
            <a:noAutofit/>
          </a:bodyPr>
          <a:lstStyle/>
          <a:p>
            <a:pPr algn="r" rtl="1"/>
            <a:r>
              <a:rPr lang="fa-IR" sz="2800" dirty="0" smtClean="0">
                <a:cs typeface="B Badr" panose="00000400000000000000" pitchFamily="2" charset="-78"/>
              </a:rPr>
              <a:t>منظور مفهومی رشدی از عاملیت است و در این روش ما خود را به شکلی غیر مترقبه پرتاب شده درون دنیای اجتماعی می یابیم دنیایی که در آن قلمروی مشخصی از دلایل که آن جهان را ساخته همان چیزی است که ما از آغاز تابع آن بودیم. </a:t>
            </a:r>
          </a:p>
          <a:p>
            <a:pPr algn="r" rtl="1"/>
            <a:r>
              <a:rPr lang="fa-IR" sz="2800" dirty="0" smtClean="0">
                <a:cs typeface="B Badr" panose="00000400000000000000" pitchFamily="2" charset="-78"/>
              </a:rPr>
              <a:t>جامعه گرایی عاملیت تناقض کانتی را می پذیرد و به سطح بالاتری منتقل می کند. زیار به جای بررسی تابعیت ما از هنجارها در سطح فردی ، بحث را در سطح اجتماعی بررسی می کند.</a:t>
            </a:r>
          </a:p>
          <a:p>
            <a:pPr algn="r" rtl="1"/>
            <a:r>
              <a:rPr lang="fa-IR" sz="2800" dirty="0" smtClean="0">
                <a:cs typeface="B Badr" panose="00000400000000000000" pitchFamily="2" charset="-78"/>
              </a:rPr>
              <a:t>هگل مدعی نوعی تلقی رشدی و تاریخی از عاملیت- یا همان فاعلیت یعنی اراده کردن- است. عاملیت هنجاری و ویژگی است که به خودی خود تاریخی و اجتماعی است.</a:t>
            </a:r>
          </a:p>
          <a:p>
            <a:pPr algn="r" rtl="1"/>
            <a:r>
              <a:rPr lang="fa-IR" sz="2800" dirty="0" smtClean="0">
                <a:cs typeface="B Badr" panose="00000400000000000000" pitchFamily="2" charset="-78"/>
              </a:rPr>
              <a:t>این فلسفه نرظی هگل در پاسخ به تناقض لاینحل سوم کانتی است.</a:t>
            </a:r>
            <a:endParaRPr lang="en-GB" sz="2800" dirty="0"/>
          </a:p>
        </p:txBody>
      </p:sp>
    </p:spTree>
    <p:extLst>
      <p:ext uri="{BB962C8B-B14F-4D97-AF65-F5344CB8AC3E}">
        <p14:creationId xmlns:p14="http://schemas.microsoft.com/office/powerpoint/2010/main" val="3748685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361" y="100149"/>
            <a:ext cx="10353761" cy="1326321"/>
          </a:xfrm>
        </p:spPr>
        <p:txBody>
          <a:bodyPr/>
          <a:lstStyle/>
          <a:p>
            <a:pPr algn="r" rtl="1"/>
            <a:r>
              <a:rPr lang="fa-IR" dirty="0" smtClean="0">
                <a:cs typeface="B Nazanin" panose="00000400000000000000" pitchFamily="2" charset="-78"/>
              </a:rPr>
              <a:t>رابطه روح و طبیعت</a:t>
            </a:r>
            <a:endParaRPr lang="en-GB" dirty="0">
              <a:cs typeface="B Nazanin" panose="00000400000000000000" pitchFamily="2" charset="-78"/>
            </a:endParaRPr>
          </a:p>
        </p:txBody>
      </p:sp>
      <p:sp>
        <p:nvSpPr>
          <p:cNvPr id="3" name="Content Placeholder 2"/>
          <p:cNvSpPr>
            <a:spLocks noGrp="1"/>
          </p:cNvSpPr>
          <p:nvPr>
            <p:ph idx="1"/>
          </p:nvPr>
        </p:nvSpPr>
        <p:spPr>
          <a:xfrm>
            <a:off x="0" y="1090224"/>
            <a:ext cx="12192000" cy="5245262"/>
          </a:xfrm>
        </p:spPr>
        <p:txBody>
          <a:bodyPr>
            <a:noAutofit/>
          </a:bodyPr>
          <a:lstStyle/>
          <a:p>
            <a:pPr algn="just" rtl="1"/>
            <a:r>
              <a:rPr lang="fa-IR" sz="2800" dirty="0" smtClean="0">
                <a:cs typeface="B Badr" panose="00000400000000000000" pitchFamily="2" charset="-78"/>
              </a:rPr>
              <a:t>روح و طبیعت : طبق نظر هگل  روح مطلق پیش از خلق جهان هست اما در خود بسته است- یعنی همه چیز به صورت اندماجی آن حضور دارد- اما چون روند دیالکتیکی  مستمرا در حال حرکت است روح مطلق هنگام مرتبه خلق از وجود خود یعنی از حیطه اندیشه محض خارج می شود و برای تحقق خود به روند دیالکتیکی ادامه می دهد. در خلقت موضوع از فاعل اندیشه یعنی روح مطلق جدا می شود و به صورت طبیعت ناآگاه در می آید و به روند تکاملی ادامه می دهد. پس طبیعت همن روح مطلق است که خارج از خود قرار گرفته است. طبیعت پس از جدایی ارتباط خود را با روح مطلق به عنوان روح اندیشمند حفظ می کند تا آنکه سرانجام با آن متحد شود. و این روند از طریق انسان انجام می شود. زیرا روح که در هنگام خلقت از خود جدا شده بود در انسان به خود باز می گردد.</a:t>
            </a:r>
          </a:p>
          <a:p>
            <a:pPr algn="just" rtl="1"/>
            <a:r>
              <a:rPr lang="fa-IR" sz="2800" dirty="0" smtClean="0">
                <a:cs typeface="B Badr" panose="00000400000000000000" pitchFamily="2" charset="-78"/>
              </a:rPr>
              <a:t>البته باید توجه کرد در نظر هگل در طبیعت تکامل مفاهیم صورت می گیرد نه تکامل اشیای طبیعی</a:t>
            </a:r>
          </a:p>
          <a:p>
            <a:pPr algn="just" rtl="1"/>
            <a:endParaRPr lang="en-GB" sz="2800" dirty="0"/>
          </a:p>
        </p:txBody>
      </p:sp>
    </p:spTree>
    <p:extLst>
      <p:ext uri="{BB962C8B-B14F-4D97-AF65-F5344CB8AC3E}">
        <p14:creationId xmlns:p14="http://schemas.microsoft.com/office/powerpoint/2010/main" val="1414472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892629"/>
          </a:xfrm>
        </p:spPr>
        <p:txBody>
          <a:bodyPr/>
          <a:lstStyle/>
          <a:p>
            <a:pPr algn="r"/>
            <a:r>
              <a:rPr lang="fa-IR" dirty="0" smtClean="0"/>
              <a:t>استقلال از طبیعت</a:t>
            </a:r>
            <a:endParaRPr lang="en-GB" dirty="0"/>
          </a:p>
        </p:txBody>
      </p:sp>
      <p:sp>
        <p:nvSpPr>
          <p:cNvPr id="3" name="Content Placeholder 2"/>
          <p:cNvSpPr>
            <a:spLocks noGrp="1"/>
          </p:cNvSpPr>
          <p:nvPr>
            <p:ph idx="1"/>
          </p:nvPr>
        </p:nvSpPr>
        <p:spPr>
          <a:xfrm>
            <a:off x="1214241" y="1502229"/>
            <a:ext cx="10353762" cy="3695136"/>
          </a:xfrm>
        </p:spPr>
        <p:txBody>
          <a:bodyPr/>
          <a:lstStyle/>
          <a:p>
            <a:pPr algn="just" rtl="1"/>
            <a:r>
              <a:rPr lang="fa-IR" sz="2800" dirty="0">
                <a:solidFill>
                  <a:prstClr val="white"/>
                </a:solidFill>
                <a:cs typeface="B Badr" panose="00000400000000000000" pitchFamily="2" charset="-78"/>
              </a:rPr>
              <a:t>پس:  استقلال از طبیعت نیز دستاوری تاریخی، هنجاری و اجتماعی است و نمی توان گفت وقعیتی درباره خودمان است. ما عمل هایی نیستیم که به شکلی بنیادین و متافیزیکی از طبیعت مستقل باشیم بلکه آزادی خود از طبیعت را در یک روند تاریخی پیچیده بدست می آوریم که در آن طبیعت را نسبت به تمایلات و علایق عاملیت(که روح است) نابسنده یافتیم.</a:t>
            </a:r>
            <a:endParaRPr lang="en-GB" dirty="0"/>
          </a:p>
        </p:txBody>
      </p:sp>
    </p:spTree>
    <p:extLst>
      <p:ext uri="{BB962C8B-B14F-4D97-AF65-F5344CB8AC3E}">
        <p14:creationId xmlns:p14="http://schemas.microsoft.com/office/powerpoint/2010/main" val="3212508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78526"/>
            <a:ext cx="10353761" cy="1326321"/>
          </a:xfrm>
        </p:spPr>
        <p:txBody>
          <a:bodyPr/>
          <a:lstStyle/>
          <a:p>
            <a:pPr algn="r" rtl="1"/>
            <a:r>
              <a:rPr lang="fa-IR" dirty="0" smtClean="0">
                <a:cs typeface="B Nazanin" panose="00000400000000000000" pitchFamily="2" charset="-78"/>
              </a:rPr>
              <a:t>طبیعت چیست؟</a:t>
            </a:r>
            <a:endParaRPr lang="en-GB" dirty="0">
              <a:cs typeface="B Nazanin" panose="00000400000000000000" pitchFamily="2" charset="-78"/>
            </a:endParaRPr>
          </a:p>
        </p:txBody>
      </p:sp>
      <p:sp>
        <p:nvSpPr>
          <p:cNvPr id="3" name="Content Placeholder 2"/>
          <p:cNvSpPr>
            <a:spLocks noGrp="1"/>
          </p:cNvSpPr>
          <p:nvPr>
            <p:ph idx="1"/>
          </p:nvPr>
        </p:nvSpPr>
        <p:spPr>
          <a:xfrm>
            <a:off x="143691" y="998783"/>
            <a:ext cx="11730446" cy="5689399"/>
          </a:xfrm>
        </p:spPr>
        <p:txBody>
          <a:bodyPr>
            <a:noAutofit/>
          </a:bodyPr>
          <a:lstStyle/>
          <a:p>
            <a:pPr algn="just" rtl="1"/>
            <a:r>
              <a:rPr lang="fa-IR" sz="2800" dirty="0" smtClean="0">
                <a:cs typeface="B Badr" panose="00000400000000000000" pitchFamily="2" charset="-78"/>
              </a:rPr>
              <a:t>طبیعت ایده ای از غیریت خود است.</a:t>
            </a:r>
          </a:p>
          <a:p>
            <a:pPr algn="just" rtl="1"/>
            <a:r>
              <a:rPr lang="fa-IR" sz="2800" dirty="0" smtClean="0">
                <a:cs typeface="B Badr" panose="00000400000000000000" pitchFamily="2" charset="-78"/>
              </a:rPr>
              <a:t>این تعریف گواه بر رویکرد نوافلاطونی هگل است. که طبیعت را نوعی برون تابش از ذهن جهان(لوگوس جاودانه) می داند.</a:t>
            </a:r>
          </a:p>
          <a:p>
            <a:pPr algn="just" rtl="1"/>
            <a:r>
              <a:rPr lang="fa-IR" sz="2800" dirty="0" smtClean="0">
                <a:cs typeface="B Badr" panose="00000400000000000000" pitchFamily="2" charset="-78"/>
              </a:rPr>
              <a:t>منظور از ایده در دستگاه فلسفی هگل هدفی است که وسیله تحقق خویش است. چون مفهوم سرانجام به چنین هدفی مبدل می شود و به علاوه چون مفهوم به صورت اندیشه و اندیشه هم به صورت روحی زنده است پس می توان گفت ایده مفهومی است که به نحوی زنده و پویا به خود تحقق می بخشد. بر خلاف کانت، هگل ایده را روندی می داند که عینیت می یابد و به صورت روندی حقیقی سرانجام به کمال می رسد و به صورت نظام تام در می آید و کل موجودات جهان را در بر می گیرد. و این روند به صورت جاویدان ادامه پیدا می کند و از انجایی که در کنار او امری دیگر نیست تا با او نسبتی داشته باشد ایده به صورت امری مطلق است.</a:t>
            </a:r>
          </a:p>
          <a:p>
            <a:pPr marL="0" indent="0" algn="just" rtl="1">
              <a:buNone/>
            </a:pPr>
            <a:endParaRPr lang="en-GB" sz="2800" dirty="0"/>
          </a:p>
        </p:txBody>
      </p:sp>
    </p:spTree>
    <p:extLst>
      <p:ext uri="{BB962C8B-B14F-4D97-AF65-F5344CB8AC3E}">
        <p14:creationId xmlns:p14="http://schemas.microsoft.com/office/powerpoint/2010/main" val="2697271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طبیعت چیست؟</a:t>
            </a:r>
            <a:endParaRPr lang="en-GB"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Badr" panose="00000400000000000000" pitchFamily="2" charset="-78"/>
              </a:rPr>
              <a:t>خارج خود بودن طبیعت فقط می تواند برای روحی که نزد خود است قابل درک باشد. به بیان دیگر فقط روحی که اندیشمند است تشخیص می دهد که طبیعت همان روحی است که خارج خود است. زیرا انسان می داند که او درون حیطه آگاهی اش عامل شناخت یا آگاهی است و امور موضوع آگاهی او هستند. در صورتی ه نزد دیگر موجودات موضوع معنایی ندارد. و این معنای طبیعت به مثابه ایده ای از غیریت خود یعنی وجه غیری خود را نگاه کردن است یعنی طبیعت همان روح مطلق است که غیریت یافته است و از این حیث نگاه می شود.</a:t>
            </a:r>
            <a:endParaRPr lang="en-GB" sz="2800" dirty="0"/>
          </a:p>
        </p:txBody>
      </p:sp>
    </p:spTree>
    <p:extLst>
      <p:ext uri="{BB962C8B-B14F-4D97-AF65-F5344CB8AC3E}">
        <p14:creationId xmlns:p14="http://schemas.microsoft.com/office/powerpoint/2010/main" val="1356162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جمع بندی راه حل هگل</a:t>
            </a:r>
            <a:endParaRPr lang="en-GB"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r>
              <a:rPr lang="fa-IR" sz="2800" dirty="0" smtClean="0">
                <a:cs typeface="B Badr" panose="00000400000000000000" pitchFamily="2" charset="-78"/>
              </a:rPr>
              <a:t>هگل معتقد است که به جیا اینکه از آغاز با تمایز میان سوژه و ابژه به ایده بیندیشیم بهتر است به واکاوی رابطه ای که میان ذهن و جهان در نتیجه این ایده به وجود می آید بپردازیم.</a:t>
            </a:r>
          </a:p>
          <a:p>
            <a:pPr marL="0" indent="0" algn="just" rtl="1">
              <a:buNone/>
            </a:pPr>
            <a:r>
              <a:rPr lang="fa-IR" sz="2800" dirty="0" smtClean="0">
                <a:cs typeface="B Badr" panose="00000400000000000000" pitchFamily="2" charset="-78"/>
              </a:rPr>
              <a:t>به جای غلبه بر شکاف میان سوژه و ابژه باید از طرح سوژه-ابژه صحبت کنیم و به جای اینکه کنش های فکری را تفکیک کنیم که در نهایت با هم ادغام شوند بهتر است فاهمه شهودی را جایگزین آن کنیم. البته این هدفی است که باید در یک فرآیند به آن دست یافت و این شکاف ها را در یک رود که به سوی وحدت رهسپار می شود جمع کرد.</a:t>
            </a:r>
            <a:endParaRPr lang="en-GB" sz="2800" dirty="0"/>
          </a:p>
        </p:txBody>
      </p:sp>
    </p:spTree>
    <p:extLst>
      <p:ext uri="{BB962C8B-B14F-4D97-AF65-F5344CB8AC3E}">
        <p14:creationId xmlns:p14="http://schemas.microsoft.com/office/powerpoint/2010/main" val="2072631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788126"/>
          </a:xfrm>
        </p:spPr>
        <p:txBody>
          <a:bodyPr/>
          <a:lstStyle/>
          <a:p>
            <a:pPr algn="r" rtl="1"/>
            <a:r>
              <a:rPr lang="fa-IR" dirty="0" smtClean="0">
                <a:cs typeface="B Nazanin" panose="00000400000000000000" pitchFamily="2" charset="-78"/>
              </a:rPr>
              <a:t>سه خوانش از هگل</a:t>
            </a:r>
            <a:endParaRPr lang="en-GB" dirty="0">
              <a:cs typeface="B Nazanin" panose="00000400000000000000" pitchFamily="2" charset="-78"/>
            </a:endParaRPr>
          </a:p>
        </p:txBody>
      </p:sp>
      <p:sp>
        <p:nvSpPr>
          <p:cNvPr id="3" name="Content Placeholder 2"/>
          <p:cNvSpPr>
            <a:spLocks noGrp="1"/>
          </p:cNvSpPr>
          <p:nvPr>
            <p:ph idx="1"/>
          </p:nvPr>
        </p:nvSpPr>
        <p:spPr>
          <a:xfrm>
            <a:off x="213360" y="1521298"/>
            <a:ext cx="11978640" cy="5114633"/>
          </a:xfrm>
        </p:spPr>
        <p:txBody>
          <a:bodyPr>
            <a:noAutofit/>
          </a:bodyPr>
          <a:lstStyle/>
          <a:p>
            <a:pPr marL="514350" indent="-514350" algn="just" rtl="1">
              <a:buFont typeface="+mj-lt"/>
              <a:buAutoNum type="arabicPeriod"/>
            </a:pPr>
            <a:r>
              <a:rPr lang="fa-IR" sz="3200" dirty="0" smtClean="0">
                <a:cs typeface="B Badr" panose="00000400000000000000" pitchFamily="2" charset="-78"/>
              </a:rPr>
              <a:t> با توجه به آن فهمی که از هگل در زمان رواج فلسفه تحلیلی وجود داشت و در مقابل با هگل گرایی رایج. هگلی که در فلسفه تحلیلی با آن روبرو می شدند بر اساس تفاسیر رایج قرن نوزدهم است. و در این خوانش هگل کسی است که دیدگاهی متافیزیکی-دینی درباره خدا در مقام روح مطلق دارد. به عنوان واقعیت بنیادینی که تنها می توانیم از طریق فرآیندهای فکری محض بشناسیم. و نمونه فلسفه جزمی پیشاکانتی است که در نقد عقل محض بیان شد و نوعی بازگشت به برداشت دین مدارانه از فلسفه است. مطالب درسگفتارها در برلین و یا ابراز تردیدهای شارح آلمانی رولف پتر هورستمان از متافیزیک زدایی از اوست. وجه برجسته اندیشه هگل در این خوانش مربوط به تاریخ و ایده پیشرفت یا بسط تاریخی و غایتمندی تاریخ است که بیشتر مسخره شده است.</a:t>
            </a:r>
            <a:endParaRPr lang="en-GB" sz="3200" dirty="0"/>
          </a:p>
        </p:txBody>
      </p:sp>
    </p:spTree>
    <p:extLst>
      <p:ext uri="{BB962C8B-B14F-4D97-AF65-F5344CB8AC3E}">
        <p14:creationId xmlns:p14="http://schemas.microsoft.com/office/powerpoint/2010/main" val="1794134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978" y="1"/>
            <a:ext cx="10353761" cy="1123406"/>
          </a:xfrm>
        </p:spPr>
        <p:txBody>
          <a:bodyPr/>
          <a:lstStyle/>
          <a:p>
            <a:pPr algn="r" rtl="1"/>
            <a:r>
              <a:rPr lang="fa-IR" dirty="0" smtClean="0">
                <a:cs typeface="B Nazanin" panose="00000400000000000000" pitchFamily="2" charset="-78"/>
              </a:rPr>
              <a:t>علم طبیعی در دستگاه فکری هگل</a:t>
            </a:r>
            <a:endParaRPr lang="en-GB" dirty="0">
              <a:cs typeface="B Nazanin" panose="00000400000000000000" pitchFamily="2" charset="-78"/>
            </a:endParaRPr>
          </a:p>
        </p:txBody>
      </p:sp>
      <p:sp>
        <p:nvSpPr>
          <p:cNvPr id="3" name="Content Placeholder 2"/>
          <p:cNvSpPr>
            <a:spLocks noGrp="1"/>
          </p:cNvSpPr>
          <p:nvPr>
            <p:ph idx="1"/>
          </p:nvPr>
        </p:nvSpPr>
        <p:spPr>
          <a:xfrm>
            <a:off x="104503" y="972657"/>
            <a:ext cx="11769634" cy="5323639"/>
          </a:xfrm>
        </p:spPr>
        <p:txBody>
          <a:bodyPr>
            <a:noAutofit/>
          </a:bodyPr>
          <a:lstStyle/>
          <a:p>
            <a:pPr algn="just" rtl="1"/>
            <a:r>
              <a:rPr lang="fa-IR" sz="2800" dirty="0" smtClean="0">
                <a:cs typeface="B Badr" panose="00000400000000000000" pitchFamily="2" charset="-78"/>
              </a:rPr>
              <a:t>علم طبیعی و محصولی که ارائه می دهد بخشی از این روند اتحاد روح و طبیعت و از بین رفتن شکاف شهود- مفهوم و یا سوژه-ابژه است. هر چند این هدف علم طبیعی نیست.</a:t>
            </a:r>
          </a:p>
          <a:p>
            <a:pPr algn="just" rtl="1"/>
            <a:r>
              <a:rPr lang="fa-IR" sz="2800" dirty="0" smtClean="0">
                <a:cs typeface="B Badr" panose="00000400000000000000" pitchFamily="2" charset="-78"/>
              </a:rPr>
              <a:t>علم با مشاهده چیزهای خاص و تلاش در جهت درک قانون و قواعد حاکم بر آنها آغاز می شود. </a:t>
            </a:r>
            <a:endParaRPr lang="fa-IR" sz="2800" dirty="0">
              <a:cs typeface="B Badr" panose="00000400000000000000" pitchFamily="2" charset="-78"/>
            </a:endParaRPr>
          </a:p>
          <a:p>
            <a:pPr algn="just" rtl="1"/>
            <a:r>
              <a:rPr lang="fa-IR" sz="2800" dirty="0" smtClean="0">
                <a:cs typeface="B Badr" panose="00000400000000000000" pitchFamily="2" charset="-78"/>
              </a:rPr>
              <a:t>تحقیق تجربی همیشه ضروری است زیرا ما نمی توانیم با کمک هر نوع کنش شهودی اندیشه به راحتی به گزاره های کلی که در اشیاء وجود دارد دست یابیم. بنابراین باید به برساخت نظریه هایمان بپردازیم و آنها را آزمایش کنیم.</a:t>
            </a:r>
          </a:p>
          <a:p>
            <a:pPr algn="just" rtl="1"/>
            <a:r>
              <a:rPr lang="fa-IR" sz="2800" dirty="0" smtClean="0">
                <a:cs typeface="B Badr" panose="00000400000000000000" pitchFamily="2" charset="-78"/>
              </a:rPr>
              <a:t>اهمیت آزمایش در این است که بیش از قوانین پایدار استنتاجی راه گشای ما خواهد بود زیرا برساخت نظریه در واقع حرکتی است خلاف تصویری کلی که از طبیعت ارائه گشته بود.</a:t>
            </a:r>
            <a:endParaRPr lang="en-GB" sz="2800" dirty="0"/>
          </a:p>
        </p:txBody>
      </p:sp>
    </p:spTree>
    <p:extLst>
      <p:ext uri="{BB962C8B-B14F-4D97-AF65-F5344CB8AC3E}">
        <p14:creationId xmlns:p14="http://schemas.microsoft.com/office/powerpoint/2010/main" val="3898962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292" y="0"/>
            <a:ext cx="10353761" cy="1136469"/>
          </a:xfrm>
        </p:spPr>
        <p:txBody>
          <a:bodyPr/>
          <a:lstStyle/>
          <a:p>
            <a:pPr algn="r" rtl="1"/>
            <a:r>
              <a:rPr lang="fa-IR" dirty="0" smtClean="0">
                <a:cs typeface="B Nazanin" panose="00000400000000000000" pitchFamily="2" charset="-78"/>
              </a:rPr>
              <a:t>مسئله فلسفه طبیعت</a:t>
            </a:r>
            <a:endParaRPr lang="en-GB" dirty="0">
              <a:cs typeface="B Nazanin" panose="00000400000000000000" pitchFamily="2" charset="-78"/>
            </a:endParaRPr>
          </a:p>
        </p:txBody>
      </p:sp>
      <p:sp>
        <p:nvSpPr>
          <p:cNvPr id="3" name="Content Placeholder 2"/>
          <p:cNvSpPr>
            <a:spLocks noGrp="1"/>
          </p:cNvSpPr>
          <p:nvPr>
            <p:ph idx="1"/>
          </p:nvPr>
        </p:nvSpPr>
        <p:spPr>
          <a:xfrm>
            <a:off x="182880" y="1136468"/>
            <a:ext cx="11704320" cy="5564777"/>
          </a:xfrm>
        </p:spPr>
        <p:txBody>
          <a:bodyPr>
            <a:noAutofit/>
          </a:bodyPr>
          <a:lstStyle/>
          <a:p>
            <a:pPr algn="just" rtl="1"/>
            <a:r>
              <a:rPr lang="fa-IR" sz="2800" dirty="0" smtClean="0">
                <a:cs typeface="B Badr" panose="00000400000000000000" pitchFamily="2" charset="-78"/>
              </a:rPr>
              <a:t>مسئله ی فلسفه طبیعت عقلانیت و صدق آن دسته از مفاهیم بنیادینی است که نمی توان آنها را از یافته های علوم طبیعی بدون اثبات تمام موجود حول آنها انتزاع کرد.</a:t>
            </a:r>
          </a:p>
          <a:p>
            <a:pPr algn="just" rtl="1"/>
            <a:r>
              <a:rPr lang="fa-IR" sz="2800" dirty="0" smtClean="0">
                <a:cs typeface="B Badr" panose="00000400000000000000" pitchFamily="2" charset="-78"/>
              </a:rPr>
              <a:t>بر این اساس فلسفه طبیعت در سطحی بالاتر از علوم طبیعی قرار دارد.</a:t>
            </a:r>
          </a:p>
          <a:p>
            <a:pPr algn="just" rtl="1"/>
            <a:r>
              <a:rPr lang="fa-IR" sz="2800" dirty="0" smtClean="0">
                <a:cs typeface="B Badr" panose="00000400000000000000" pitchFamily="2" charset="-78"/>
              </a:rPr>
              <a:t>اَشکال فلسفه طبیعت، بازسازی صورت های بنیادینی هستند که در روش های علوم مختلف به کار گرفته می شوند.</a:t>
            </a:r>
          </a:p>
          <a:p>
            <a:pPr algn="just" rtl="1"/>
            <a:r>
              <a:rPr lang="fa-IR" sz="2800" dirty="0" smtClean="0">
                <a:cs typeface="B Badr" panose="00000400000000000000" pitchFamily="2" charset="-78"/>
              </a:rPr>
              <a:t>هگل معتقد است که هنجارها به شکلی تحربی و در نتیجه ی تحقیقات تجربی رشد و پرورش می یابند و در این میان توجه به وضعیت این هنجارها امر بسیار مهمی است که هگل غفلت از آنها را جایز نمی داند.</a:t>
            </a:r>
          </a:p>
          <a:p>
            <a:pPr algn="just" rtl="1"/>
            <a:r>
              <a:rPr lang="fa-IR" sz="2800" dirty="0" smtClean="0">
                <a:cs typeface="B Badr" panose="00000400000000000000" pitchFamily="2" charset="-78"/>
              </a:rPr>
              <a:t>هنگامی که مفاهیمی را در تحقیق تجربی به کار می بریم به این معناست که آن مفاهیم وضیعتی پیشینی را برای تحقق فراهم می سازند. هر چند که هگل وضعیت پیشینی را تاریخی و پویا می داند.</a:t>
            </a:r>
            <a:endParaRPr lang="en-GB" sz="2800" dirty="0"/>
          </a:p>
        </p:txBody>
      </p:sp>
    </p:spTree>
    <p:extLst>
      <p:ext uri="{BB962C8B-B14F-4D97-AF65-F5344CB8AC3E}">
        <p14:creationId xmlns:p14="http://schemas.microsoft.com/office/powerpoint/2010/main" val="3373866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
            <a:ext cx="10353761" cy="1071154"/>
          </a:xfrm>
        </p:spPr>
        <p:txBody>
          <a:bodyPr/>
          <a:lstStyle/>
          <a:p>
            <a:pPr algn="r" rtl="1"/>
            <a:r>
              <a:rPr lang="fa-IR" dirty="0" smtClean="0">
                <a:cs typeface="B Nazanin" panose="00000400000000000000" pitchFamily="2" charset="-78"/>
              </a:rPr>
              <a:t>زمان و مکان</a:t>
            </a:r>
            <a:endParaRPr lang="en-GB" dirty="0">
              <a:cs typeface="B Nazanin" panose="00000400000000000000" pitchFamily="2" charset="-78"/>
            </a:endParaRPr>
          </a:p>
        </p:txBody>
      </p:sp>
      <p:sp>
        <p:nvSpPr>
          <p:cNvPr id="3" name="Content Placeholder 2"/>
          <p:cNvSpPr>
            <a:spLocks noGrp="1"/>
          </p:cNvSpPr>
          <p:nvPr>
            <p:ph idx="1"/>
          </p:nvPr>
        </p:nvSpPr>
        <p:spPr>
          <a:xfrm>
            <a:off x="182880" y="1071155"/>
            <a:ext cx="11704320" cy="5643154"/>
          </a:xfrm>
        </p:spPr>
        <p:txBody>
          <a:bodyPr>
            <a:noAutofit/>
          </a:bodyPr>
          <a:lstStyle/>
          <a:p>
            <a:pPr algn="just" rtl="1"/>
            <a:r>
              <a:rPr lang="fa-IR" sz="2800" dirty="0" smtClean="0">
                <a:cs typeface="B Badr" panose="00000400000000000000" pitchFamily="2" charset="-78"/>
              </a:rPr>
              <a:t>هگل مفاهیم نیوتنی زمان و مکان را به عنوان اشکالی می پذیرد که جامعیت علم را نشان می دهند.</a:t>
            </a:r>
          </a:p>
          <a:p>
            <a:pPr algn="just" rtl="1"/>
            <a:r>
              <a:rPr lang="fa-IR" sz="2800" dirty="0" smtClean="0">
                <a:cs typeface="B Badr" panose="00000400000000000000" pitchFamily="2" charset="-78"/>
              </a:rPr>
              <a:t>مکان و زمان به عنوان پاره ای از خارجیت طبیعت وجودشان به عنوان مقولاتی کاملا انتزاعی در جهت تامل بر روی طبیعت به عنوان جهانی عینی ضروری است.</a:t>
            </a:r>
          </a:p>
          <a:p>
            <a:pPr algn="just" rtl="1"/>
            <a:r>
              <a:rPr lang="fa-IR" sz="2800" dirty="0" smtClean="0">
                <a:cs typeface="B Badr" panose="00000400000000000000" pitchFamily="2" charset="-78"/>
              </a:rPr>
              <a:t>برداشت صحیح از زمان و مکان ملازم با برداشت صحیح از ماده است.</a:t>
            </a:r>
          </a:p>
          <a:p>
            <a:pPr algn="just" rtl="1"/>
            <a:r>
              <a:rPr lang="fa-IR" sz="2800" dirty="0" smtClean="0">
                <a:cs typeface="B Badr" panose="00000400000000000000" pitchFamily="2" charset="-78"/>
              </a:rPr>
              <a:t>تجربه ما از جهان به عنوان امری و ایده ای که غیر از ماست نیازمند این است که جهان را همراه با فضا، زمان، مکان، حرکت و ماده اش به منزله خارجیت بگیریم. انی مفاهیم منطقی نیستند و در راستای شناخت جهان و اندازه گیری آن بوجود آمده اند.</a:t>
            </a:r>
          </a:p>
          <a:p>
            <a:pPr algn="just" rtl="1"/>
            <a:r>
              <a:rPr lang="fa-IR" sz="2800" dirty="0" smtClean="0">
                <a:cs typeface="B Badr" panose="00000400000000000000" pitchFamily="2" charset="-78"/>
              </a:rPr>
              <a:t>زمانی اندازه گیری و صحبت درباره جهان احساس می شود که ما با در نظر گرفتن انقلاب های علمی مدرن اقدام به تجربه کردن آن کنیم. </a:t>
            </a:r>
            <a:endParaRPr lang="en-GB" sz="2800" dirty="0"/>
          </a:p>
        </p:txBody>
      </p:sp>
    </p:spTree>
    <p:extLst>
      <p:ext uri="{BB962C8B-B14F-4D97-AF65-F5344CB8AC3E}">
        <p14:creationId xmlns:p14="http://schemas.microsoft.com/office/powerpoint/2010/main" val="1690452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
            <a:ext cx="10353761" cy="1326321"/>
          </a:xfrm>
        </p:spPr>
        <p:txBody>
          <a:bodyPr/>
          <a:lstStyle/>
          <a:p>
            <a:endParaRPr lang="en-GB"/>
          </a:p>
        </p:txBody>
      </p:sp>
      <p:sp>
        <p:nvSpPr>
          <p:cNvPr id="3" name="Content Placeholder 2"/>
          <p:cNvSpPr>
            <a:spLocks noGrp="1"/>
          </p:cNvSpPr>
          <p:nvPr>
            <p:ph idx="1"/>
          </p:nvPr>
        </p:nvSpPr>
        <p:spPr>
          <a:xfrm>
            <a:off x="209006" y="1272760"/>
            <a:ext cx="11652068" cy="5219480"/>
          </a:xfrm>
        </p:spPr>
        <p:txBody>
          <a:bodyPr>
            <a:noAutofit/>
          </a:bodyPr>
          <a:lstStyle/>
          <a:p>
            <a:pPr algn="just" rtl="1"/>
            <a:r>
              <a:rPr lang="fa-IR" sz="2800" dirty="0" smtClean="0">
                <a:cs typeface="B Badr" panose="00000400000000000000" pitchFamily="2" charset="-78"/>
              </a:rPr>
              <a:t>هگل تلاش می کند تا نشان دهد که مفاهیم و هنجارهایی که در قلب تصویر علمی نیوتنی ترسیم شده اند به خودی خود معقول اند و این قابلیت را دارند تا راهی را باز کنند که ما در آن طبیعت را به عنوان دیگری برداشت مدرن و پساکانتی عاملیت در نظر بگیریم. در واقع درک پیشا تجربی طبیعت به عنوان یک کل که ما قصد داریم آن را با توجه به تجربه مدرنی که از خود به عنوان موجودات آزاد داریم،تجربه اش کنیم.</a:t>
            </a:r>
          </a:p>
          <a:p>
            <a:pPr algn="just" rtl="1"/>
            <a:r>
              <a:rPr lang="fa-IR" sz="2800" dirty="0" smtClean="0">
                <a:cs typeface="B Badr" panose="00000400000000000000" pitchFamily="2" charset="-78"/>
              </a:rPr>
              <a:t>لازمه این مسئله این است که هگل می گوید بر خلاف کانت که مفهوم ماده را  در قالب مفاهیم فاهمه صورت بندی می کند باید دیدگاهی نظری در مورد ماده داشت و آن را همانند دیگر مفاهیمی که در تاریخ برساخته می شوند دسته بندی کنیم. و این همان فلسفه نظری طبیعت است. و غایتی که این فلسفه طبیعت سامان می دهد ختم شدن به یگانگی طبیعت است.</a:t>
            </a:r>
            <a:endParaRPr lang="en-GB" sz="2800" dirty="0"/>
          </a:p>
        </p:txBody>
      </p:sp>
    </p:spTree>
    <p:extLst>
      <p:ext uri="{BB962C8B-B14F-4D97-AF65-F5344CB8AC3E}">
        <p14:creationId xmlns:p14="http://schemas.microsoft.com/office/powerpoint/2010/main" val="3344544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166" y="100149"/>
            <a:ext cx="10353761" cy="1326321"/>
          </a:xfrm>
        </p:spPr>
        <p:txBody>
          <a:bodyPr/>
          <a:lstStyle/>
          <a:p>
            <a:pPr algn="r" rtl="1"/>
            <a:r>
              <a:rPr lang="fa-IR" dirty="0" smtClean="0">
                <a:cs typeface="B Nazanin" panose="00000400000000000000" pitchFamily="2" charset="-78"/>
              </a:rPr>
              <a:t>تفاوت کلیت در فلسفه طبیعت و علم فیزیک</a:t>
            </a:r>
            <a:endParaRPr lang="en-GB" dirty="0">
              <a:cs typeface="B Nazanin" panose="00000400000000000000" pitchFamily="2" charset="-78"/>
            </a:endParaRPr>
          </a:p>
        </p:txBody>
      </p:sp>
      <p:sp>
        <p:nvSpPr>
          <p:cNvPr id="3" name="Content Placeholder 2"/>
          <p:cNvSpPr>
            <a:spLocks noGrp="1"/>
          </p:cNvSpPr>
          <p:nvPr>
            <p:ph idx="1"/>
          </p:nvPr>
        </p:nvSpPr>
        <p:spPr>
          <a:xfrm>
            <a:off x="313509" y="1037972"/>
            <a:ext cx="11508377" cy="5702461"/>
          </a:xfrm>
        </p:spPr>
        <p:txBody>
          <a:bodyPr>
            <a:noAutofit/>
          </a:bodyPr>
          <a:lstStyle/>
          <a:p>
            <a:pPr marL="0" indent="0" algn="just" rtl="1">
              <a:buNone/>
            </a:pPr>
            <a:endParaRPr lang="fa-IR" sz="2800" dirty="0">
              <a:cs typeface="B Badr" panose="00000400000000000000" pitchFamily="2" charset="-78"/>
            </a:endParaRPr>
          </a:p>
          <a:p>
            <a:pPr marL="0" indent="0" algn="just" rtl="1">
              <a:buNone/>
            </a:pPr>
            <a:r>
              <a:rPr lang="fa-IR" sz="2800" dirty="0" smtClean="0">
                <a:cs typeface="B Badr" panose="00000400000000000000" pitchFamily="2" charset="-78"/>
              </a:rPr>
              <a:t>هر دو از گزره های کلی صحبت می کنند اما فلسفه طبیعت نه تنها دیدی کلی درباره طبیعت به ما می بخشد بلکه سلسله مراتب طبیعت را هم شامل می شود. در فلسفه طبیعت به شهود بازمیگردیم. درک شهوی سبب می شود حیات و پیوستگی کلی موجود در طبیعت را احساس کنیم. یعنی هنگامی که روح اندیشمند اشاره ای از سمت جهان به عنوان یک کل ارگانیک و تمامیتی معقول دریافت می کند و درست در همان زمان است که شروع به درک یگانگی موجود در چیزهای زنده می کند. و فیزیک سطحی پایین تر از این است یعنی تمامیت و بی کرانگی را نمی بیند بلکه کلیت در امر متعین است.</a:t>
            </a:r>
          </a:p>
          <a:p>
            <a:pPr marL="0" indent="0" algn="just" rtl="1">
              <a:buNone/>
            </a:pPr>
            <a:r>
              <a:rPr lang="fa-IR" sz="2800" dirty="0" smtClean="0">
                <a:cs typeface="B Badr" panose="00000400000000000000" pitchFamily="2" charset="-78"/>
              </a:rPr>
              <a:t>بیکرانگی ناب یعنی یگانگی خود و امر کرانمند و حال فعلی این مقوله،که امر کرانمند مربوط به فیزیک است.</a:t>
            </a:r>
          </a:p>
        </p:txBody>
      </p:sp>
    </p:spTree>
    <p:extLst>
      <p:ext uri="{BB962C8B-B14F-4D97-AF65-F5344CB8AC3E}">
        <p14:creationId xmlns:p14="http://schemas.microsoft.com/office/powerpoint/2010/main" val="3477654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789" y="0"/>
            <a:ext cx="10353761" cy="1326321"/>
          </a:xfrm>
        </p:spPr>
        <p:txBody>
          <a:bodyPr/>
          <a:lstStyle/>
          <a:p>
            <a:pPr algn="r" rtl="1"/>
            <a:r>
              <a:rPr lang="fa-IR" dirty="0" smtClean="0">
                <a:cs typeface="B Nazanin" panose="00000400000000000000" pitchFamily="2" charset="-78"/>
              </a:rPr>
              <a:t>اهداف هگل از فلسفه طبیعت</a:t>
            </a:r>
            <a:endParaRPr lang="en-GB" dirty="0">
              <a:cs typeface="B Nazanin" panose="00000400000000000000" pitchFamily="2" charset="-78"/>
            </a:endParaRPr>
          </a:p>
        </p:txBody>
      </p:sp>
      <p:sp>
        <p:nvSpPr>
          <p:cNvPr id="3" name="Content Placeholder 2"/>
          <p:cNvSpPr>
            <a:spLocks noGrp="1"/>
          </p:cNvSpPr>
          <p:nvPr>
            <p:ph idx="1"/>
          </p:nvPr>
        </p:nvSpPr>
        <p:spPr>
          <a:xfrm>
            <a:off x="391885" y="1116349"/>
            <a:ext cx="11508377" cy="5663274"/>
          </a:xfrm>
        </p:spPr>
        <p:txBody>
          <a:bodyPr>
            <a:noAutofit/>
          </a:bodyPr>
          <a:lstStyle/>
          <a:p>
            <a:pPr marL="514350" indent="-514350" algn="just" rtl="1">
              <a:buFont typeface="+mj-lt"/>
              <a:buAutoNum type="arabicPeriod"/>
            </a:pPr>
            <a:r>
              <a:rPr lang="fa-IR" sz="2800" dirty="0" smtClean="0">
                <a:cs typeface="B Badr" panose="00000400000000000000" pitchFamily="2" charset="-78"/>
              </a:rPr>
              <a:t>نشان دادن این که انسان هم می توان علم و هم سوبژکتیوته را داشته باشد بدون فدا کردن یکی به پای دیگری</a:t>
            </a:r>
          </a:p>
          <a:p>
            <a:pPr marL="514350" indent="-514350" algn="just" rtl="1">
              <a:buFont typeface="+mj-lt"/>
              <a:buAutoNum type="arabicPeriod"/>
            </a:pPr>
            <a:r>
              <a:rPr lang="fa-IR" sz="2800" dirty="0" smtClean="0">
                <a:cs typeface="B Badr" panose="00000400000000000000" pitchFamily="2" charset="-78"/>
              </a:rPr>
              <a:t>عدم تقلیل علم به عنوان هر گونه کنش برای به سازی اجتماعی محض و نسبی شدن که برتری بر راه های دیگر ندارد.</a:t>
            </a:r>
          </a:p>
          <a:p>
            <a:pPr marL="514350" indent="-514350" algn="just" rtl="1">
              <a:buFont typeface="+mj-lt"/>
              <a:buAutoNum type="arabicPeriod"/>
            </a:pPr>
            <a:r>
              <a:rPr lang="fa-IR" sz="2800" dirty="0" smtClean="0">
                <a:cs typeface="B Badr" panose="00000400000000000000" pitchFamily="2" charset="-78"/>
              </a:rPr>
              <a:t>رد هر گونه سوبژکتیوته که به طرز جامعی طبیعی شده است. به این معنا که روش های علی علم طبیعی می توانند جهت دهی مناسبی برای حیات بشری فراهم کنند.</a:t>
            </a:r>
          </a:p>
          <a:p>
            <a:pPr marL="514350" indent="-514350" algn="just" rtl="1">
              <a:buFont typeface="+mj-lt"/>
              <a:buAutoNum type="arabicPeriod"/>
            </a:pPr>
            <a:r>
              <a:rPr lang="fa-IR" sz="2800" dirty="0" smtClean="0">
                <a:cs typeface="B Badr" panose="00000400000000000000" pitchFamily="2" charset="-78"/>
              </a:rPr>
              <a:t>فلسفه نباید طبیعی شود و به بخشی از تلقی کل گرای ذهن و طبیعت گردد و نه علم را تابع خود کند.</a:t>
            </a:r>
          </a:p>
          <a:p>
            <a:pPr marL="514350" indent="-514350" algn="just" rtl="1">
              <a:buFont typeface="+mj-lt"/>
              <a:buAutoNum type="arabicPeriod"/>
            </a:pPr>
            <a:r>
              <a:rPr lang="fa-IR" sz="2800" dirty="0" smtClean="0">
                <a:cs typeface="B Badr" panose="00000400000000000000" pitchFamily="2" charset="-78"/>
              </a:rPr>
              <a:t>هدف علم تشریح طبیعت است و هم علم و هم فلسفه به دنبال درک یگانگی طبیعت از دو جنبه هستند.</a:t>
            </a:r>
          </a:p>
        </p:txBody>
      </p:sp>
    </p:spTree>
    <p:extLst>
      <p:ext uri="{BB962C8B-B14F-4D97-AF65-F5344CB8AC3E}">
        <p14:creationId xmlns:p14="http://schemas.microsoft.com/office/powerpoint/2010/main" val="4100631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229" y="1"/>
            <a:ext cx="10353761" cy="1071154"/>
          </a:xfrm>
        </p:spPr>
        <p:txBody>
          <a:bodyPr/>
          <a:lstStyle/>
          <a:p>
            <a:pPr algn="r" rtl="1"/>
            <a:r>
              <a:rPr lang="fa-IR" dirty="0">
                <a:cs typeface="B Nazanin" panose="00000400000000000000" pitchFamily="2" charset="-78"/>
              </a:rPr>
              <a:t>اهداف هگل از فلسفه طبیعت</a:t>
            </a:r>
            <a:endParaRPr lang="en-GB" dirty="0">
              <a:cs typeface="B Nazanin" panose="00000400000000000000" pitchFamily="2" charset="-78"/>
            </a:endParaRPr>
          </a:p>
        </p:txBody>
      </p:sp>
      <p:sp>
        <p:nvSpPr>
          <p:cNvPr id="3" name="Content Placeholder 2"/>
          <p:cNvSpPr>
            <a:spLocks noGrp="1"/>
          </p:cNvSpPr>
          <p:nvPr>
            <p:ph idx="1"/>
          </p:nvPr>
        </p:nvSpPr>
        <p:spPr>
          <a:xfrm>
            <a:off x="300445" y="815904"/>
            <a:ext cx="11665131" cy="6042096"/>
          </a:xfrm>
        </p:spPr>
        <p:txBody>
          <a:bodyPr>
            <a:noAutofit/>
          </a:bodyPr>
          <a:lstStyle/>
          <a:p>
            <a:pPr marL="514350" lvl="0" indent="-514350" algn="just" rtl="1">
              <a:buFont typeface="+mj-lt"/>
              <a:buAutoNum type="arabicPeriod"/>
            </a:pPr>
            <a:r>
              <a:rPr lang="fa-IR" sz="2800" dirty="0" smtClean="0">
                <a:cs typeface="B Badr" panose="00000400000000000000" pitchFamily="2" charset="-78"/>
              </a:rPr>
              <a:t>6. </a:t>
            </a:r>
            <a:r>
              <a:rPr lang="fa-IR" sz="2800" dirty="0">
                <a:solidFill>
                  <a:prstClr val="white"/>
                </a:solidFill>
                <a:cs typeface="B Badr" panose="00000400000000000000" pitchFamily="2" charset="-78"/>
              </a:rPr>
              <a:t>نقش فلسفه با علم کاملا متفاوت است، فلسفه به دنبال درک پارادیم های مفهومی و بنیادینی است که در علوم به کار می رود و هم در جهت اثبات عقلانیت سعی در بازسازی این پارادایم ها دارد. هدف فلسفه بازسازی هنجاری پارادایم هاست نه ارائه دیدگاه های متافیزیکی درباره چگونگی رخ دادن قرآیندهای طبیعی و نه ارائه تلقی های تجربی متفاوت پس هم نسبت به طبیعت پیشینی است و هم پسینی</a:t>
            </a:r>
            <a:endParaRPr lang="en-GB" sz="2800" dirty="0">
              <a:solidFill>
                <a:prstClr val="white"/>
              </a:solidFill>
            </a:endParaRPr>
          </a:p>
          <a:p>
            <a:pPr marL="0" indent="0" algn="r" rtl="1">
              <a:buNone/>
            </a:pPr>
            <a:endParaRPr lang="fa-IR" sz="2800" dirty="0" smtClean="0">
              <a:cs typeface="B Badr" panose="00000400000000000000" pitchFamily="2" charset="-78"/>
            </a:endParaRPr>
          </a:p>
          <a:p>
            <a:pPr marL="0" indent="0" algn="r" rtl="1">
              <a:buNone/>
            </a:pPr>
            <a:r>
              <a:rPr lang="fa-IR" sz="2800" dirty="0">
                <a:cs typeface="B Badr" panose="00000400000000000000" pitchFamily="2" charset="-78"/>
              </a:rPr>
              <a:t>7</a:t>
            </a:r>
            <a:r>
              <a:rPr lang="fa-IR" sz="2800" dirty="0" smtClean="0">
                <a:cs typeface="B Badr" panose="00000400000000000000" pitchFamily="2" charset="-78"/>
              </a:rPr>
              <a:t>. انقلاب در علم مدرن بخشی جدایی ناپذیر انقلاب مدرن در روح است و هر انقلابی در ادراک روح از خودش برابر است با تغییرات بنیادینی که موضع نظری نسبت به طبیعت احساس می کنیم.</a:t>
            </a:r>
            <a:endParaRPr lang="en-GB" sz="2800" dirty="0"/>
          </a:p>
        </p:txBody>
      </p:sp>
    </p:spTree>
    <p:extLst>
      <p:ext uri="{BB962C8B-B14F-4D97-AF65-F5344CB8AC3E}">
        <p14:creationId xmlns:p14="http://schemas.microsoft.com/office/powerpoint/2010/main" val="412540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18309"/>
          </a:xfrm>
        </p:spPr>
        <p:txBody>
          <a:bodyPr/>
          <a:lstStyle/>
          <a:p>
            <a:pPr algn="r" rtl="1"/>
            <a:r>
              <a:rPr lang="fa-IR" dirty="0" smtClean="0">
                <a:cs typeface="B Nazanin" panose="00000400000000000000" pitchFamily="2" charset="-78"/>
              </a:rPr>
              <a:t>سه خوانش از هگل</a:t>
            </a:r>
            <a:endParaRPr lang="en-GB" dirty="0">
              <a:cs typeface="B Nazanin" panose="00000400000000000000" pitchFamily="2" charset="-78"/>
            </a:endParaRPr>
          </a:p>
        </p:txBody>
      </p:sp>
      <p:sp>
        <p:nvSpPr>
          <p:cNvPr id="3" name="Content Placeholder 2"/>
          <p:cNvSpPr>
            <a:spLocks noGrp="1"/>
          </p:cNvSpPr>
          <p:nvPr>
            <p:ph idx="1"/>
          </p:nvPr>
        </p:nvSpPr>
        <p:spPr>
          <a:xfrm>
            <a:off x="261257" y="1325355"/>
            <a:ext cx="11665132" cy="5336702"/>
          </a:xfrm>
        </p:spPr>
        <p:txBody>
          <a:bodyPr>
            <a:noAutofit/>
          </a:bodyPr>
          <a:lstStyle/>
          <a:p>
            <a:pPr marL="0" indent="0" algn="just" rtl="1">
              <a:buNone/>
            </a:pPr>
            <a:r>
              <a:rPr lang="fa-IR" sz="3200" dirty="0" smtClean="0">
                <a:cs typeface="B Badr" panose="00000400000000000000" pitchFamily="2" charset="-78"/>
              </a:rPr>
              <a:t>2. دیدگاه غیر متافیزیکی یا پساکانتی- که در این کتاب این نگرش غالب است-</a:t>
            </a:r>
            <a:endParaRPr lang="fa-IR" sz="3200" dirty="0">
              <a:cs typeface="B Badr" panose="00000400000000000000" pitchFamily="2" charset="-78"/>
            </a:endParaRPr>
          </a:p>
          <a:p>
            <a:pPr marL="0" indent="0" algn="just" rtl="1">
              <a:buNone/>
            </a:pPr>
            <a:r>
              <a:rPr lang="fa-IR" sz="3200" dirty="0" smtClean="0">
                <a:cs typeface="B Badr" panose="00000400000000000000" pitchFamily="2" charset="-78"/>
              </a:rPr>
              <a:t>  آنچه در عمق فلسفه هگل است در این اندیشه فلسفه ای ضدمتافیزیکی است و همین هگل روی دست کانت نقاد بلند می شود. و بیشتر شارحان آمریکایی هگل مثل پینکارد و پیپین آن را بسط داده اند. آثاری مثل پدیدارشناسی روح، فلسفه اخلاق، فلسفه سیاسی نشانه هایی را ابراز می کنند.</a:t>
            </a:r>
          </a:p>
          <a:p>
            <a:pPr marL="0" indent="0" algn="just" rtl="1">
              <a:buNone/>
            </a:pPr>
            <a:r>
              <a:rPr lang="fa-IR" sz="3200" dirty="0" smtClean="0">
                <a:cs typeface="B Badr" panose="00000400000000000000" pitchFamily="2" charset="-78"/>
              </a:rPr>
              <a:t>در این نگاه طرح هگل به جای خودآگاهی خداوند پرداختن به پرسش کانتی از شروط اندیشندگی انسانِ عقلانی است. و در شرایطی که کانت این شروط را به ساختارهای انتزاعی و صوری ذهن محدود کرده بود هگل آن را گسترش داد تا وجوه مختلفی از صورت های بشری تجسم یافته را در گیرند. صورت هایی که به نحو تاریخی و اجتماعی تعین یافته اند.</a:t>
            </a:r>
            <a:endParaRPr lang="en-GB" sz="3200" dirty="0"/>
          </a:p>
        </p:txBody>
      </p:sp>
    </p:spTree>
    <p:extLst>
      <p:ext uri="{BB962C8B-B14F-4D97-AF65-F5344CB8AC3E}">
        <p14:creationId xmlns:p14="http://schemas.microsoft.com/office/powerpoint/2010/main" val="2355504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سه خوانش از فلسفه هگل</a:t>
            </a:r>
            <a:endParaRPr lang="en-GB" dirty="0">
              <a:cs typeface="B Nazanin" panose="00000400000000000000" pitchFamily="2" charset="-78"/>
            </a:endParaRPr>
          </a:p>
        </p:txBody>
      </p:sp>
      <p:sp>
        <p:nvSpPr>
          <p:cNvPr id="3" name="Content Placeholder 2"/>
          <p:cNvSpPr>
            <a:spLocks noGrp="1"/>
          </p:cNvSpPr>
          <p:nvPr>
            <p:ph idx="1"/>
          </p:nvPr>
        </p:nvSpPr>
        <p:spPr>
          <a:xfrm>
            <a:off x="913795" y="2096063"/>
            <a:ext cx="10353762" cy="4174107"/>
          </a:xfrm>
        </p:spPr>
        <p:txBody>
          <a:bodyPr>
            <a:noAutofit/>
          </a:bodyPr>
          <a:lstStyle/>
          <a:p>
            <a:pPr marL="0" indent="0" algn="just" rtl="1">
              <a:buNone/>
            </a:pPr>
            <a:r>
              <a:rPr lang="fa-IR" sz="3200" dirty="0" smtClean="0">
                <a:cs typeface="B Badr" panose="00000400000000000000" pitchFamily="2" charset="-78"/>
              </a:rPr>
              <a:t>3. </a:t>
            </a:r>
            <a:r>
              <a:rPr lang="fa-IR" sz="3400" b="1" cap="all" dirty="0">
                <a:solidFill>
                  <a:prstClr val="white"/>
                </a:solidFill>
                <a:effectLst>
                  <a:outerShdw blurRad="50800" dist="63500" dir="2700000" algn="tl" rotWithShape="0">
                    <a:srgbClr val="000000">
                      <a:alpha val="48000"/>
                    </a:srgbClr>
                  </a:outerShdw>
                </a:effectLst>
                <a:latin typeface="Bookman Old Style" panose="02050604050505020204"/>
                <a:ea typeface="+mj-ea"/>
                <a:cs typeface="B Nazanin" panose="00000400000000000000" pitchFamily="2" charset="-78"/>
              </a:rPr>
              <a:t>دیدگاه متافیزیکی بازبینی شده درباره هگل</a:t>
            </a:r>
            <a:endParaRPr lang="fa-IR" sz="3200" dirty="0" smtClean="0">
              <a:cs typeface="B Badr" panose="00000400000000000000" pitchFamily="2" charset="-78"/>
            </a:endParaRPr>
          </a:p>
          <a:p>
            <a:pPr algn="just" rtl="1"/>
            <a:r>
              <a:rPr lang="fa-IR" sz="3200" dirty="0" smtClean="0">
                <a:cs typeface="B Badr" panose="00000400000000000000" pitchFamily="2" charset="-78"/>
              </a:rPr>
              <a:t>طرفداران نگاه سنتی در برابر خوانش ضد متافیزیکی از هگل مقاومت کردند ومدعی شدند کسانی که چنین خوانشی دارند بیشتر دنبال این هستند تا دیدگاه های خود را در هگل بیابند نه اینکه هگل را بشناسند.</a:t>
            </a:r>
          </a:p>
          <a:p>
            <a:pPr algn="just" rtl="1"/>
            <a:r>
              <a:rPr lang="fa-IR" sz="3200" dirty="0" smtClean="0">
                <a:cs typeface="B Badr" panose="00000400000000000000" pitchFamily="2" charset="-78"/>
              </a:rPr>
              <a:t>این خوانش بیشتر از اصطلاح رئالیسم مفهومی استفاده می کنند و به ویژگی ها و ساختارهای خود جهان می پردازند و بیشتر نو ارسطویی هستند و از این جهت که هگل نیز برای ساختارها بعدی مفهومی قرار می دهد او را در این دسته جای می دهند.</a:t>
            </a:r>
            <a:endParaRPr lang="en-GB" sz="3200" dirty="0"/>
          </a:p>
        </p:txBody>
      </p:sp>
    </p:spTree>
    <p:extLst>
      <p:ext uri="{BB962C8B-B14F-4D97-AF65-F5344CB8AC3E}">
        <p14:creationId xmlns:p14="http://schemas.microsoft.com/office/powerpoint/2010/main" val="831899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748937"/>
          </a:xfrm>
        </p:spPr>
        <p:txBody>
          <a:bodyPr/>
          <a:lstStyle/>
          <a:p>
            <a:pPr algn="r" rtl="1"/>
            <a:r>
              <a:rPr lang="fa-IR" dirty="0" smtClean="0">
                <a:cs typeface="B Nazanin" panose="00000400000000000000" pitchFamily="2" charset="-78"/>
              </a:rPr>
              <a:t>مقدمات</a:t>
            </a:r>
            <a:endParaRPr lang="en-GB" dirty="0">
              <a:cs typeface="B Nazanin" panose="00000400000000000000" pitchFamily="2" charset="-78"/>
            </a:endParaRPr>
          </a:p>
        </p:txBody>
      </p:sp>
      <p:sp>
        <p:nvSpPr>
          <p:cNvPr id="3" name="Content Placeholder 2"/>
          <p:cNvSpPr>
            <a:spLocks noGrp="1"/>
          </p:cNvSpPr>
          <p:nvPr>
            <p:ph idx="1"/>
          </p:nvPr>
        </p:nvSpPr>
        <p:spPr>
          <a:xfrm>
            <a:off x="218920" y="1023256"/>
            <a:ext cx="11743509" cy="5303520"/>
          </a:xfrm>
        </p:spPr>
        <p:txBody>
          <a:bodyPr>
            <a:noAutofit/>
          </a:bodyPr>
          <a:lstStyle/>
          <a:p>
            <a:pPr marL="514350" indent="-514350" algn="just" rtl="1">
              <a:buFont typeface="+mj-lt"/>
              <a:buAutoNum type="arabicPeriod"/>
            </a:pPr>
            <a:r>
              <a:rPr lang="fa-IR" sz="3200" dirty="0" smtClean="0">
                <a:cs typeface="B Nazanin" panose="00000400000000000000" pitchFamily="2" charset="-78"/>
              </a:rPr>
              <a:t>مباحث هگل را در مورد چیستی و حقیقت علم باید در فلسفه تاریخ او جستجو کرد به گونه ای که افرادی که در حوزه فلسفه علم و تاریخ علم فعالیت می کنند، با التفات یا عدم التفات متأثر از او هستند. به عبارتی اصلا همینکه این دو یعنی فلسفه علم و تاریخ علم احساس خویشاوندی می کنند و کنار یکدیگر نشستند می توان ادعا نمود تأثیرگرفته از اوست.</a:t>
            </a:r>
          </a:p>
          <a:p>
            <a:pPr marL="0" indent="0" algn="just" rtl="1">
              <a:buNone/>
            </a:pPr>
            <a:r>
              <a:rPr lang="fa-IR" sz="3200" dirty="0" smtClean="0">
                <a:cs typeface="B Nazanin" panose="00000400000000000000" pitchFamily="2" charset="-78"/>
              </a:rPr>
              <a:t>نکته: رویکرد تاریخی و هیمنه فلسفه تاریخ او بر تمام دستگاه فکری اش به معنای تاریخیت امور نیست و حتی او در فلسفه طبیعت به بازسازی تصویری از طبیعت می پردازد که علوم زمانه اش ترسیم کرده اند.</a:t>
            </a:r>
          </a:p>
        </p:txBody>
      </p:sp>
    </p:spTree>
    <p:extLst>
      <p:ext uri="{BB962C8B-B14F-4D97-AF65-F5344CB8AC3E}">
        <p14:creationId xmlns:p14="http://schemas.microsoft.com/office/powerpoint/2010/main" val="2252341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مقدمات</a:t>
            </a:r>
            <a:endParaRPr lang="en-GB" dirty="0"/>
          </a:p>
        </p:txBody>
      </p:sp>
      <p:sp>
        <p:nvSpPr>
          <p:cNvPr id="3" name="Content Placeholder 2"/>
          <p:cNvSpPr>
            <a:spLocks noGrp="1"/>
          </p:cNvSpPr>
          <p:nvPr>
            <p:ph idx="1"/>
          </p:nvPr>
        </p:nvSpPr>
        <p:spPr>
          <a:xfrm>
            <a:off x="913795" y="2096064"/>
            <a:ext cx="10353762" cy="3695136"/>
          </a:xfrm>
        </p:spPr>
        <p:txBody>
          <a:bodyPr>
            <a:normAutofit fontScale="92500"/>
          </a:bodyPr>
          <a:lstStyle/>
          <a:p>
            <a:pPr marL="0" lvl="0" indent="0" algn="just" rtl="1">
              <a:buNone/>
            </a:pPr>
            <a:r>
              <a:rPr lang="fa-IR" sz="3200" dirty="0">
                <a:solidFill>
                  <a:prstClr val="white"/>
                </a:solidFill>
                <a:cs typeface="B Nazanin" panose="00000400000000000000" pitchFamily="2" charset="-78"/>
              </a:rPr>
              <a:t>جریان های پساکانتی  و تصویر پارادایمیکی که از علم ارائه می دهند به این صورت که شاکله فکری جدید جایگزین شده شاکله قبلی است و اینکه این شاکله جدید نیز به نوبه خود  جایگزینی دارد که تکامل یافته تر </a:t>
            </a:r>
            <a:r>
              <a:rPr lang="fa-IR" sz="3200" dirty="0" smtClean="0">
                <a:solidFill>
                  <a:prstClr val="white"/>
                </a:solidFill>
                <a:cs typeface="B Nazanin" panose="00000400000000000000" pitchFamily="2" charset="-78"/>
              </a:rPr>
              <a:t>است حظی </a:t>
            </a:r>
            <a:r>
              <a:rPr lang="fa-IR" sz="3200" dirty="0">
                <a:solidFill>
                  <a:prstClr val="white"/>
                </a:solidFill>
                <a:cs typeface="B Nazanin" panose="00000400000000000000" pitchFamily="2" charset="-78"/>
              </a:rPr>
              <a:t>از اندیشه هگل را دارد. این تاثیر پذیری از دو حیث:الف- تکاملی بودن 2- دیالکتیکی بودن به این معنا که به طور هگلی شاکله جدید نفی قطعی-آنتی تز- شاکله پیشین است وبه تعبیر عمومی تر شاکله نوین با پشت سر گذاشتن خطاهای بسیار در شاکله پیشین رشد کرده است.</a:t>
            </a:r>
            <a:endParaRPr lang="en-GB" sz="3200" dirty="0">
              <a:solidFill>
                <a:prstClr val="white"/>
              </a:solidFill>
            </a:endParaRPr>
          </a:p>
          <a:p>
            <a:endParaRPr lang="en-GB" dirty="0"/>
          </a:p>
        </p:txBody>
      </p:sp>
    </p:spTree>
    <p:extLst>
      <p:ext uri="{BB962C8B-B14F-4D97-AF65-F5344CB8AC3E}">
        <p14:creationId xmlns:p14="http://schemas.microsoft.com/office/powerpoint/2010/main" val="4250357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تفاوت هگل و پساکانتی ها</a:t>
            </a:r>
            <a:endParaRPr lang="en-GB" dirty="0">
              <a:cs typeface="B Nazanin" panose="00000400000000000000" pitchFamily="2" charset="-78"/>
            </a:endParaRPr>
          </a:p>
        </p:txBody>
      </p:sp>
      <p:sp>
        <p:nvSpPr>
          <p:cNvPr id="3" name="Content Placeholder 2"/>
          <p:cNvSpPr>
            <a:spLocks noGrp="1"/>
          </p:cNvSpPr>
          <p:nvPr>
            <p:ph idx="1"/>
          </p:nvPr>
        </p:nvSpPr>
        <p:spPr/>
        <p:txBody>
          <a:bodyPr>
            <a:noAutofit/>
          </a:bodyPr>
          <a:lstStyle/>
          <a:p>
            <a:pPr marL="0" indent="0" algn="just" rtl="1">
              <a:buNone/>
            </a:pPr>
            <a:endParaRPr lang="fa-IR" sz="3200" dirty="0">
              <a:cs typeface="B Nazanin" panose="00000400000000000000" pitchFamily="2" charset="-78"/>
            </a:endParaRPr>
          </a:p>
          <a:p>
            <a:pPr marL="0" indent="0" algn="just" rtl="1">
              <a:buNone/>
            </a:pPr>
            <a:r>
              <a:rPr lang="fa-IR" sz="3200" dirty="0" smtClean="0">
                <a:cs typeface="B Nazanin" panose="00000400000000000000" pitchFamily="2" charset="-78"/>
              </a:rPr>
              <a:t>تفاوت کار و استراتژی پساکانتی ها با هگل در این است که در مطالعات پساکانتی درمورد طبیعت علم و ساختارنظریه های علمی بحث می شود اما هگل برخورد موشکافانه و جزیی نگرانه با علوم منفرد مثل مکانیک، فیزیک، هواشناسی و زیست شناسی و... دارد. و از این جهت کمی شبیه رویکرد فلسفه های علم معاصر می شود که به جای فلسفه عمومی علم، فلسفه فیزیک و زیست شناسی و... هستند.</a:t>
            </a:r>
            <a:endParaRPr lang="en-GB" sz="3200" dirty="0"/>
          </a:p>
        </p:txBody>
      </p:sp>
    </p:spTree>
    <p:extLst>
      <p:ext uri="{BB962C8B-B14F-4D97-AF65-F5344CB8AC3E}">
        <p14:creationId xmlns:p14="http://schemas.microsoft.com/office/powerpoint/2010/main" val="2306231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283029"/>
            <a:ext cx="10353761" cy="618309"/>
          </a:xfrm>
        </p:spPr>
        <p:txBody>
          <a:bodyPr/>
          <a:lstStyle/>
          <a:p>
            <a:pPr algn="r" rtl="1"/>
            <a:r>
              <a:rPr lang="fa-IR" dirty="0" smtClean="0">
                <a:cs typeface="B Nazanin" panose="00000400000000000000" pitchFamily="2" charset="-78"/>
              </a:rPr>
              <a:t>آسیب کار فلسفی هگل</a:t>
            </a:r>
            <a:endParaRPr lang="en-GB" dirty="0">
              <a:cs typeface="B Nazanin" panose="00000400000000000000" pitchFamily="2" charset="-78"/>
            </a:endParaRPr>
          </a:p>
        </p:txBody>
      </p:sp>
      <p:sp>
        <p:nvSpPr>
          <p:cNvPr id="3" name="Content Placeholder 2"/>
          <p:cNvSpPr>
            <a:spLocks noGrp="1"/>
          </p:cNvSpPr>
          <p:nvPr>
            <p:ph idx="1"/>
          </p:nvPr>
        </p:nvSpPr>
        <p:spPr>
          <a:xfrm>
            <a:off x="378823" y="283028"/>
            <a:ext cx="11652068" cy="6574971"/>
          </a:xfrm>
        </p:spPr>
        <p:txBody>
          <a:bodyPr>
            <a:noAutofit/>
          </a:bodyPr>
          <a:lstStyle/>
          <a:p>
            <a:pPr marL="0" indent="0" algn="just" rtl="1">
              <a:buNone/>
            </a:pPr>
            <a:endParaRPr lang="fa-IR" sz="3200" dirty="0" smtClean="0">
              <a:cs typeface="B Nazanin" panose="00000400000000000000" pitchFamily="2" charset="-78"/>
            </a:endParaRPr>
          </a:p>
          <a:p>
            <a:pPr algn="just" rtl="1"/>
            <a:r>
              <a:rPr lang="fa-IR" sz="3200" dirty="0" smtClean="0">
                <a:cs typeface="B Nazanin" panose="00000400000000000000" pitchFamily="2" charset="-78"/>
              </a:rPr>
              <a:t> نادرستی در تطبیق نظریه و وضع زمانه: او در تشخصی اینکه کدام یک از پیشرفت های  علمی موفق خواهند بود و کدامیک ناموفق اشتباهکرد؛ نمونه: از نظریه رنگ های گوته در    مقابل فیزیک نیوتن دفاع کرد که اشتباه بودنش ثابت شد.</a:t>
            </a:r>
          </a:p>
          <a:p>
            <a:pPr marL="0" indent="0" algn="just" rtl="1">
              <a:buNone/>
            </a:pPr>
            <a:r>
              <a:rPr lang="fa-IR" sz="3200" dirty="0" smtClean="0">
                <a:cs typeface="B Nazanin" panose="00000400000000000000" pitchFamily="2" charset="-78"/>
              </a:rPr>
              <a:t>• دلیل اشتباه در تطبیق: 1- با انقلاب های علمی عظیم در فیزیک در قرن بیستم هنوز آشنا نبود 2- در بحث های زمین شناسی و اینکه آشفشان های درونی و یا آب کدامیک منشا پیدایش زمین هستند- ولکانیست ها و نپتونیست ها- اثر پذیرفته بود. 3- هندسه پسا اقلیدسی رویایی بیش نبود 4- شیمی در دوران طفولیت بودو شناخت اکسیژن و نفی فلوژستون هنوز خام بود 6- و زیست جدید نیز بعد از انتشار منشا انواع- 1895- متولد گشت و هگل 1831 درگذشت.</a:t>
            </a:r>
            <a:endParaRPr lang="en-GB" sz="3200" dirty="0"/>
          </a:p>
        </p:txBody>
      </p:sp>
    </p:spTree>
    <p:extLst>
      <p:ext uri="{BB962C8B-B14F-4D97-AF65-F5344CB8AC3E}">
        <p14:creationId xmlns:p14="http://schemas.microsoft.com/office/powerpoint/2010/main" val="1813322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78527"/>
            <a:ext cx="10353761" cy="1075508"/>
          </a:xfrm>
        </p:spPr>
        <p:txBody>
          <a:bodyPr/>
          <a:lstStyle/>
          <a:p>
            <a:pPr algn="r" rtl="1"/>
            <a:r>
              <a:rPr lang="fa-IR" dirty="0" smtClean="0"/>
              <a:t>	</a:t>
            </a:r>
            <a:r>
              <a:rPr lang="fa-IR" dirty="0" smtClean="0">
                <a:cs typeface="B Nazanin" panose="00000400000000000000" pitchFamily="2" charset="-78"/>
              </a:rPr>
              <a:t>فلسفه نظری(</a:t>
            </a:r>
            <a:r>
              <a:rPr lang="en-US" dirty="0" smtClean="0">
                <a:cs typeface="B Nazanin" panose="00000400000000000000" pitchFamily="2" charset="-78"/>
              </a:rPr>
              <a:t>speculative</a:t>
            </a:r>
            <a:r>
              <a:rPr lang="fa-IR" dirty="0" smtClean="0">
                <a:cs typeface="B Nazanin" panose="00000400000000000000" pitchFamily="2" charset="-78"/>
              </a:rPr>
              <a:t>) چیست؟</a:t>
            </a:r>
            <a:endParaRPr lang="en-GB" dirty="0">
              <a:cs typeface="B Nazanin" panose="00000400000000000000" pitchFamily="2" charset="-78"/>
            </a:endParaRPr>
          </a:p>
        </p:txBody>
      </p:sp>
      <p:sp>
        <p:nvSpPr>
          <p:cNvPr id="3" name="Content Placeholder 2"/>
          <p:cNvSpPr>
            <a:spLocks noGrp="1"/>
          </p:cNvSpPr>
          <p:nvPr>
            <p:ph idx="1"/>
          </p:nvPr>
        </p:nvSpPr>
        <p:spPr>
          <a:xfrm>
            <a:off x="0" y="1011846"/>
            <a:ext cx="12192000" cy="5846153"/>
          </a:xfrm>
        </p:spPr>
        <p:txBody>
          <a:bodyPr>
            <a:noAutofit/>
          </a:bodyPr>
          <a:lstStyle/>
          <a:p>
            <a:pPr marL="514350" indent="-514350" algn="just" rtl="1">
              <a:buFont typeface="+mj-lt"/>
              <a:buAutoNum type="arabicPeriod"/>
            </a:pPr>
            <a:r>
              <a:rPr lang="fa-IR" sz="3200" dirty="0" smtClean="0">
                <a:cs typeface="B Badr" panose="00000400000000000000" pitchFamily="2" charset="-78"/>
              </a:rPr>
              <a:t>منشاء جعل این اصطلاح چالشی است که پسا کانتی ها با آن روبرو بودند. و این چالش آنجا خود را نشان داد که راه حل های کانتی برای مسائل کافی نبودند و خود چالش برانگیز بودند.</a:t>
            </a:r>
          </a:p>
          <a:p>
            <a:pPr marL="514350" indent="-514350" algn="just" rtl="1">
              <a:buFont typeface="+mj-lt"/>
              <a:buAutoNum type="arabicPeriod"/>
            </a:pPr>
            <a:r>
              <a:rPr lang="fa-IR" sz="3200" dirty="0" smtClean="0">
                <a:cs typeface="B Badr" panose="00000400000000000000" pitchFamily="2" charset="-78"/>
              </a:rPr>
              <a:t>یک نمونه از این چالش ها مسئله تناقض لا ینحل سوم است. مسئله این است که آزادی در دنیای مدرن هم غیر قابل حل است- یعنی نمی توان از آن تبیین منسجمی ارائه کرد و هم حتی غیر قابل فهم است. مسئله به دیالکتیک کانت بازمیگردد؛ به طور خلاصه کانت معتقد است که اگر مقولات روی آنچه از کانال زمان-مکان </a:t>
            </a:r>
            <a:r>
              <a:rPr lang="fa-IR" sz="3200" dirty="0" smtClean="0">
                <a:cs typeface="B Badr" panose="00000400000000000000" pitchFamily="2" charset="-78"/>
              </a:rPr>
              <a:t>جاری </a:t>
            </a:r>
            <a:r>
              <a:rPr lang="fa-IR" sz="3200" dirty="0" smtClean="0">
                <a:cs typeface="B Badr" panose="00000400000000000000" pitchFamily="2" charset="-78"/>
              </a:rPr>
              <a:t>شود در نهایت به حکم و خرد ختم می شود اما </a:t>
            </a:r>
            <a:r>
              <a:rPr lang="fa-IR" sz="3200" dirty="0" smtClean="0">
                <a:cs typeface="B Badr" panose="00000400000000000000" pitchFamily="2" charset="-78"/>
              </a:rPr>
              <a:t>اگر بر </a:t>
            </a:r>
            <a:r>
              <a:rPr lang="fa-IR" sz="3200" dirty="0" smtClean="0">
                <a:cs typeface="B Badr" panose="00000400000000000000" pitchFamily="2" charset="-78"/>
              </a:rPr>
              <a:t>امور غیرتجربی تحمیل شود دیگر واقعی نیستند بلکه انگاره اند. قابل توضیح می شوند. تبیین اراده سخت می شود. </a:t>
            </a:r>
            <a:r>
              <a:rPr lang="fa-IR" sz="3200" dirty="0" smtClean="0">
                <a:cs typeface="B Badr" panose="00000400000000000000" pitchFamily="2" charset="-78"/>
              </a:rPr>
              <a:t>نمی توان تجربه کرد که آیا برای تمام امور جهان علتی هست و یا یک علت آزاد اولیه برای جهان وجود دارد؟</a:t>
            </a:r>
            <a:endParaRPr lang="fa-IR" sz="3200" dirty="0" smtClean="0">
              <a:cs typeface="B Badr" panose="00000400000000000000" pitchFamily="2" charset="-78"/>
            </a:endParaRPr>
          </a:p>
          <a:p>
            <a:pPr marL="0" indent="0" algn="just" rtl="1">
              <a:buNone/>
            </a:pPr>
            <a:r>
              <a:rPr lang="fa-IR" sz="3200" dirty="0">
                <a:cs typeface="B Badr" panose="00000400000000000000" pitchFamily="2" charset="-78"/>
              </a:rPr>
              <a:t> </a:t>
            </a:r>
            <a:r>
              <a:rPr lang="fa-IR" sz="3200" dirty="0" smtClean="0">
                <a:cs typeface="B Badr" panose="00000400000000000000" pitchFamily="2" charset="-78"/>
              </a:rPr>
              <a:t>    </a:t>
            </a:r>
            <a:endParaRPr lang="en-GB" sz="3200" dirty="0"/>
          </a:p>
        </p:txBody>
      </p:sp>
    </p:spTree>
    <p:extLst>
      <p:ext uri="{BB962C8B-B14F-4D97-AF65-F5344CB8AC3E}">
        <p14:creationId xmlns:p14="http://schemas.microsoft.com/office/powerpoint/2010/main" val="41972541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364</TotalTime>
  <Words>3604</Words>
  <Application>Microsoft Office PowerPoint</Application>
  <PresentationFormat>Widescreen</PresentationFormat>
  <Paragraphs>94</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B Badr</vt:lpstr>
      <vt:lpstr>B Nazanin</vt:lpstr>
      <vt:lpstr>Bookman Old Style</vt:lpstr>
      <vt:lpstr>Rockwell</vt:lpstr>
      <vt:lpstr>Times New Roman</vt:lpstr>
      <vt:lpstr>Damask</vt:lpstr>
      <vt:lpstr>رابطه هگل با فلسفه قاره ای</vt:lpstr>
      <vt:lpstr>سه خوانش از هگل</vt:lpstr>
      <vt:lpstr>سه خوانش از هگل</vt:lpstr>
      <vt:lpstr>سه خوانش از فلسفه هگل</vt:lpstr>
      <vt:lpstr>مقدمات</vt:lpstr>
      <vt:lpstr>مقدمات</vt:lpstr>
      <vt:lpstr>تفاوت هگل و پساکانتی ها</vt:lpstr>
      <vt:lpstr>آسیب کار فلسفی هگل</vt:lpstr>
      <vt:lpstr> فلسفه نظری(speculative) چیست؟</vt:lpstr>
      <vt:lpstr>PowerPoint Presentation</vt:lpstr>
      <vt:lpstr>فلسفه نظری چیست؟</vt:lpstr>
      <vt:lpstr>PowerPoint Presentation</vt:lpstr>
      <vt:lpstr>راه خروج کانتی از کانت به تقریر هگل</vt:lpstr>
      <vt:lpstr>مفهوم اجتماعی عاملیت</vt:lpstr>
      <vt:lpstr>رابطه روح و طبیعت</vt:lpstr>
      <vt:lpstr>استقلال از طبیعت</vt:lpstr>
      <vt:lpstr>طبیعت چیست؟</vt:lpstr>
      <vt:lpstr>طبیعت چیست؟</vt:lpstr>
      <vt:lpstr>جمع بندی راه حل هگل</vt:lpstr>
      <vt:lpstr>علم طبیعی در دستگاه فکری هگل</vt:lpstr>
      <vt:lpstr>مسئله فلسفه طبیعت</vt:lpstr>
      <vt:lpstr>زمان و مکان</vt:lpstr>
      <vt:lpstr>PowerPoint Presentation</vt:lpstr>
      <vt:lpstr>تفاوت کلیت در فلسفه طبیعت و علم فیزیک</vt:lpstr>
      <vt:lpstr>اهداف هگل از فلسفه طبیعت</vt:lpstr>
      <vt:lpstr>اهداف هگل از فلسفه طبیعت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رابطه هگل با فلسفه قاره ای</dc:title>
  <dc:creator>vahid soheil</dc:creator>
  <cp:lastModifiedBy>vahid soheil</cp:lastModifiedBy>
  <cp:revision>35</cp:revision>
  <dcterms:created xsi:type="dcterms:W3CDTF">2018-12-11T18:39:38Z</dcterms:created>
  <dcterms:modified xsi:type="dcterms:W3CDTF">2018-12-12T13:31:52Z</dcterms:modified>
</cp:coreProperties>
</file>